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21.xml" ContentType="application/vnd.openxmlformats-officedocument.presentationml.slide+xml"/>
  <Override PartName="/ppt/slides/slide64.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6.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comments/comment1.xml" ContentType="application/vnd.openxmlformats-officedocument.presentationml.comment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563" r:id="rId2"/>
    <p:sldId id="595" r:id="rId3"/>
    <p:sldId id="564" r:id="rId4"/>
    <p:sldId id="597"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8" r:id="rId36"/>
    <p:sldId id="530" r:id="rId37"/>
    <p:sldId id="457" r:id="rId38"/>
    <p:sldId id="458" r:id="rId39"/>
    <p:sldId id="459" r:id="rId40"/>
    <p:sldId id="460" r:id="rId41"/>
    <p:sldId id="461" r:id="rId42"/>
    <p:sldId id="548" r:id="rId43"/>
    <p:sldId id="466" r:id="rId44"/>
    <p:sldId id="469" r:id="rId45"/>
    <p:sldId id="470" r:id="rId46"/>
    <p:sldId id="471" r:id="rId47"/>
    <p:sldId id="472" r:id="rId48"/>
    <p:sldId id="473" r:id="rId49"/>
    <p:sldId id="474" r:id="rId50"/>
    <p:sldId id="475" r:id="rId51"/>
    <p:sldId id="549" r:id="rId52"/>
    <p:sldId id="561" r:id="rId53"/>
    <p:sldId id="488" r:id="rId54"/>
    <p:sldId id="487" r:id="rId55"/>
    <p:sldId id="480" r:id="rId56"/>
    <p:sldId id="483" r:id="rId57"/>
    <p:sldId id="484" r:id="rId58"/>
    <p:sldId id="485" r:id="rId59"/>
    <p:sldId id="476" r:id="rId60"/>
    <p:sldId id="477" r:id="rId61"/>
    <p:sldId id="478" r:id="rId62"/>
    <p:sldId id="538" r:id="rId63"/>
    <p:sldId id="490" r:id="rId64"/>
    <p:sldId id="491" r:id="rId65"/>
    <p:sldId id="562" r:id="rId66"/>
    <p:sldId id="489" r:id="rId67"/>
    <p:sldId id="501" r:id="rId68"/>
    <p:sldId id="514" r:id="rId69"/>
    <p:sldId id="515" r:id="rId70"/>
    <p:sldId id="516" r:id="rId71"/>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Glaser, Aaron P." initials="GAP" lastIdx="37" clrIdx="3">
    <p:extLst>
      <p:ext uri="{19B8F6BF-5375-455C-9EA6-DF929625EA0E}">
        <p15:presenceInfo xmlns:p15="http://schemas.microsoft.com/office/powerpoint/2012/main" userId="Glaser, Aaron P." providerId="None"/>
      </p:ext>
    </p:extLst>
  </p:cmAuthor>
  <p:cmAuthor id="22" name="Bellew, Sandra C." initials="BSC" lastIdx="1" clrIdx="4">
    <p:extLst>
      <p:ext uri="{19B8F6BF-5375-455C-9EA6-DF929625EA0E}">
        <p15:presenceInfo xmlns:p15="http://schemas.microsoft.com/office/powerpoint/2012/main" userId="S-1-5-21-1291804477-4216131834-1870137841-4997" providerId="AD"/>
      </p:ext>
    </p:extLst>
  </p:cmAuthor>
  <p:cmAuthor id="16" name="Author" initials="A" lastIdx="222" clrIdx="0"/>
  <p:cmAuthor id="23" name="Evans, Susan B." initials="SE" lastIdx="28" clrIdx="6">
    <p:extLst>
      <p:ext uri="{19B8F6BF-5375-455C-9EA6-DF929625EA0E}">
        <p15:presenceInfo xmlns:p15="http://schemas.microsoft.com/office/powerpoint/2012/main" userId="Evans, Susan B." providerId="None"/>
      </p:ext>
    </p:extLst>
  </p:cmAuthor>
  <p:cmAuthor id="24" name="Ferguson, Selina M." initials="FSM" lastIdx="4" clrIdx="8">
    <p:extLst>
      <p:ext uri="{19B8F6BF-5375-455C-9EA6-DF929625EA0E}">
        <p15:presenceInfo xmlns:p15="http://schemas.microsoft.com/office/powerpoint/2012/main" userId="Ferguson, Selina M." providerId="None"/>
      </p:ext>
    </p:extLst>
  </p:cmAuthor>
  <p:cmAuthor id="19" name="Cat Lambson" initials="Cal" lastIdx="37" clrIdx="5">
    <p:extLst>
      <p:ext uri="{19B8F6BF-5375-455C-9EA6-DF929625EA0E}">
        <p15:presenceInfo xmlns:p15="http://schemas.microsoft.com/office/powerpoint/2012/main" userId="Cat Lambson" providerId="None"/>
      </p:ext>
    </p:extLst>
  </p:cmAuthor>
  <p:cmAuthor id="20" name="Eilers, Curtis" initials="EC" lastIdx="5" clrIdx="2">
    <p:extLst>
      <p:ext uri="{19B8F6BF-5375-455C-9EA6-DF929625EA0E}">
        <p15:presenceInfo xmlns:p15="http://schemas.microsoft.com/office/powerpoint/2012/main" userId="Eilers, Curt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757" autoAdjust="0"/>
  </p:normalViewPr>
  <p:slideViewPr>
    <p:cSldViewPr snapToGrid="0">
      <p:cViewPr varScale="1">
        <p:scale>
          <a:sx n="88" d="100"/>
          <a:sy n="88" d="100"/>
        </p:scale>
        <p:origin x="90" y="1038"/>
      </p:cViewPr>
      <p:guideLst/>
    </p:cSldViewPr>
  </p:slideViewPr>
  <p:notesTextViewPr>
    <p:cViewPr>
      <p:scale>
        <a:sx n="1" d="1"/>
        <a:sy n="1" d="1"/>
      </p:scale>
      <p:origin x="0" y="0"/>
    </p:cViewPr>
  </p:notesTextViewPr>
  <p:sorterViewPr>
    <p:cViewPr>
      <p:scale>
        <a:sx n="140" d="100"/>
        <a:sy n="140" d="100"/>
      </p:scale>
      <p:origin x="0" y="-20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24" dt="2021-07-28T10:03:47.650" idx="4">
    <p:pos x="6100" y="565"/>
    <p:text>Flagging in case there are questions during the presentation. This guidance document shows that we require formula approval and a lab sample for beer with any ingredient that contains thujone. However, the sample is no longer a requirement.</p:text>
    <p:extLst mod="1">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66984-580E-4DB1-B3CB-BD31163E3C5E}" type="doc">
      <dgm:prSet loTypeId="urn:microsoft.com/office/officeart/2005/8/layout/venn1" loCatId="relationship" qsTypeId="urn:microsoft.com/office/officeart/2005/8/quickstyle/simple1" qsCatId="simple" csTypeId="urn:microsoft.com/office/officeart/2005/8/colors/colorful4" csCatId="colorful" phldr="1"/>
      <dgm:spPr/>
    </dgm:pt>
    <dgm:pt modelId="{EFEBE467-5072-4E25-BC35-E88B293FF41A}">
      <dgm:prSet phldrT="[Text]" custT="1"/>
      <dgm:spPr>
        <a:solidFill>
          <a:srgbClr val="FFC000">
            <a:alpha val="50000"/>
          </a:srgbClr>
        </a:solidFill>
        <a:ln>
          <a:solidFill>
            <a:schemeClr val="tx1"/>
          </a:solidFill>
        </a:ln>
      </dgm:spPr>
      <dgm:t>
        <a:bodyPr/>
        <a:lstStyle/>
        <a:p>
          <a:r>
            <a:rPr lang="en-US" sz="3200" dirty="0" smtClean="0"/>
            <a:t>Passion fruit, vanilla beans</a:t>
          </a:r>
          <a:endParaRPr lang="en-US" sz="3200" dirty="0"/>
        </a:p>
      </dgm:t>
    </dgm:pt>
    <dgm:pt modelId="{04E8004B-B6A5-4626-A758-3921DAA01E97}" type="parTrans" cxnId="{DD39DF41-2AF9-4168-A232-7F5D878BAB83}">
      <dgm:prSet/>
      <dgm:spPr/>
      <dgm:t>
        <a:bodyPr/>
        <a:lstStyle/>
        <a:p>
          <a:endParaRPr lang="en-US"/>
        </a:p>
      </dgm:t>
    </dgm:pt>
    <dgm:pt modelId="{B9E08CD3-DBBD-4803-AD69-891079E9D3BB}" type="sibTrans" cxnId="{DD39DF41-2AF9-4168-A232-7F5D878BAB83}">
      <dgm:prSet/>
      <dgm:spPr/>
      <dgm:t>
        <a:bodyPr/>
        <a:lstStyle/>
        <a:p>
          <a:endParaRPr lang="en-US"/>
        </a:p>
      </dgm:t>
    </dgm:pt>
    <dgm:pt modelId="{EF611781-EDE5-4783-9213-0301D3A00EB3}">
      <dgm:prSet phldrT="[Text]" custT="1"/>
      <dgm:spPr>
        <a:solidFill>
          <a:schemeClr val="tx2">
            <a:lumMod val="60000"/>
            <a:lumOff val="40000"/>
            <a:alpha val="50000"/>
          </a:schemeClr>
        </a:solidFill>
        <a:ln>
          <a:solidFill>
            <a:schemeClr val="tx1"/>
          </a:solidFill>
        </a:ln>
      </dgm:spPr>
      <dgm:t>
        <a:bodyPr/>
        <a:lstStyle/>
        <a:p>
          <a:r>
            <a:rPr lang="en-US" sz="3200" dirty="0" smtClean="0"/>
            <a:t>Guava</a:t>
          </a:r>
          <a:endParaRPr lang="en-US" sz="3200" dirty="0"/>
        </a:p>
      </dgm:t>
    </dgm:pt>
    <dgm:pt modelId="{DAC2D301-6387-4D3C-9863-EE3BDFB8DAB2}" type="parTrans" cxnId="{054A1843-66CE-40D8-8B2E-6D2A120646E4}">
      <dgm:prSet/>
      <dgm:spPr/>
      <dgm:t>
        <a:bodyPr/>
        <a:lstStyle/>
        <a:p>
          <a:endParaRPr lang="en-US"/>
        </a:p>
      </dgm:t>
    </dgm:pt>
    <dgm:pt modelId="{E4A825FA-3ECE-4448-AF9E-38EAB4FF7367}" type="sibTrans" cxnId="{054A1843-66CE-40D8-8B2E-6D2A120646E4}">
      <dgm:prSet/>
      <dgm:spPr/>
      <dgm:t>
        <a:bodyPr/>
        <a:lstStyle/>
        <a:p>
          <a:endParaRPr lang="en-US"/>
        </a:p>
      </dgm:t>
    </dgm:pt>
    <dgm:pt modelId="{7BBEBC52-24D1-4DEA-8150-6110D251D69C}" type="pres">
      <dgm:prSet presAssocID="{C1A66984-580E-4DB1-B3CB-BD31163E3C5E}" presName="compositeShape" presStyleCnt="0">
        <dgm:presLayoutVars>
          <dgm:chMax val="7"/>
          <dgm:dir/>
          <dgm:resizeHandles val="exact"/>
        </dgm:presLayoutVars>
      </dgm:prSet>
      <dgm:spPr/>
    </dgm:pt>
    <dgm:pt modelId="{6508F846-980E-4FB7-96EE-C084DC0F1E3D}" type="pres">
      <dgm:prSet presAssocID="{EFEBE467-5072-4E25-BC35-E88B293FF41A}" presName="circ1" presStyleLbl="vennNode1" presStyleIdx="0" presStyleCnt="2"/>
      <dgm:spPr/>
      <dgm:t>
        <a:bodyPr/>
        <a:lstStyle/>
        <a:p>
          <a:endParaRPr lang="en-US"/>
        </a:p>
      </dgm:t>
    </dgm:pt>
    <dgm:pt modelId="{A96EB797-2062-47B5-B058-5F64CDBEA164}" type="pres">
      <dgm:prSet presAssocID="{EFEBE467-5072-4E25-BC35-E88B293FF41A}" presName="circ1Tx" presStyleLbl="revTx" presStyleIdx="0" presStyleCnt="0">
        <dgm:presLayoutVars>
          <dgm:chMax val="0"/>
          <dgm:chPref val="0"/>
          <dgm:bulletEnabled val="1"/>
        </dgm:presLayoutVars>
      </dgm:prSet>
      <dgm:spPr/>
      <dgm:t>
        <a:bodyPr/>
        <a:lstStyle/>
        <a:p>
          <a:endParaRPr lang="en-US"/>
        </a:p>
      </dgm:t>
    </dgm:pt>
    <dgm:pt modelId="{CC27611C-2252-429A-8098-B44C1AD32571}" type="pres">
      <dgm:prSet presAssocID="{EF611781-EDE5-4783-9213-0301D3A00EB3}" presName="circ2" presStyleLbl="vennNode1" presStyleIdx="1" presStyleCnt="2" custScaleX="99621" custLinFactNeighborX="905" custLinFactNeighborY="-905"/>
      <dgm:spPr/>
      <dgm:t>
        <a:bodyPr/>
        <a:lstStyle/>
        <a:p>
          <a:endParaRPr lang="en-US"/>
        </a:p>
      </dgm:t>
    </dgm:pt>
    <dgm:pt modelId="{F01DAD45-988D-41E4-8ABF-30F0AC6C288C}" type="pres">
      <dgm:prSet presAssocID="{EF611781-EDE5-4783-9213-0301D3A00EB3}" presName="circ2Tx" presStyleLbl="revTx" presStyleIdx="0" presStyleCnt="0">
        <dgm:presLayoutVars>
          <dgm:chMax val="0"/>
          <dgm:chPref val="0"/>
          <dgm:bulletEnabled val="1"/>
        </dgm:presLayoutVars>
      </dgm:prSet>
      <dgm:spPr/>
      <dgm:t>
        <a:bodyPr/>
        <a:lstStyle/>
        <a:p>
          <a:endParaRPr lang="en-US"/>
        </a:p>
      </dgm:t>
    </dgm:pt>
  </dgm:ptLst>
  <dgm:cxnLst>
    <dgm:cxn modelId="{475F9718-FA6B-461A-89EB-73989C675EE5}" type="presOf" srcId="{EF611781-EDE5-4783-9213-0301D3A00EB3}" destId="{F01DAD45-988D-41E4-8ABF-30F0AC6C288C}" srcOrd="1" destOrd="0" presId="urn:microsoft.com/office/officeart/2005/8/layout/venn1"/>
    <dgm:cxn modelId="{054A1843-66CE-40D8-8B2E-6D2A120646E4}" srcId="{C1A66984-580E-4DB1-B3CB-BD31163E3C5E}" destId="{EF611781-EDE5-4783-9213-0301D3A00EB3}" srcOrd="1" destOrd="0" parTransId="{DAC2D301-6387-4D3C-9863-EE3BDFB8DAB2}" sibTransId="{E4A825FA-3ECE-4448-AF9E-38EAB4FF7367}"/>
    <dgm:cxn modelId="{A400450B-10B1-47FE-8A73-0B2FF2A93269}" type="presOf" srcId="{EFEBE467-5072-4E25-BC35-E88B293FF41A}" destId="{A96EB797-2062-47B5-B058-5F64CDBEA164}" srcOrd="1" destOrd="0" presId="urn:microsoft.com/office/officeart/2005/8/layout/venn1"/>
    <dgm:cxn modelId="{DD39DF41-2AF9-4168-A232-7F5D878BAB83}" srcId="{C1A66984-580E-4DB1-B3CB-BD31163E3C5E}" destId="{EFEBE467-5072-4E25-BC35-E88B293FF41A}" srcOrd="0" destOrd="0" parTransId="{04E8004B-B6A5-4626-A758-3921DAA01E97}" sibTransId="{B9E08CD3-DBBD-4803-AD69-891079E9D3BB}"/>
    <dgm:cxn modelId="{B640D361-7F6C-4438-A978-94DD7A747B27}" type="presOf" srcId="{EFEBE467-5072-4E25-BC35-E88B293FF41A}" destId="{6508F846-980E-4FB7-96EE-C084DC0F1E3D}" srcOrd="0" destOrd="0" presId="urn:microsoft.com/office/officeart/2005/8/layout/venn1"/>
    <dgm:cxn modelId="{42CBAC71-8F80-4EA9-B265-6044EA4FFD97}" type="presOf" srcId="{C1A66984-580E-4DB1-B3CB-BD31163E3C5E}" destId="{7BBEBC52-24D1-4DEA-8150-6110D251D69C}" srcOrd="0" destOrd="0" presId="urn:microsoft.com/office/officeart/2005/8/layout/venn1"/>
    <dgm:cxn modelId="{DEB5F5E3-D84D-4665-9039-6F6D2ACD44B5}" type="presOf" srcId="{EF611781-EDE5-4783-9213-0301D3A00EB3}" destId="{CC27611C-2252-429A-8098-B44C1AD32571}" srcOrd="0" destOrd="0" presId="urn:microsoft.com/office/officeart/2005/8/layout/venn1"/>
    <dgm:cxn modelId="{AB22C52A-45F7-409F-A51C-1F2CFA1B5B28}" type="presParOf" srcId="{7BBEBC52-24D1-4DEA-8150-6110D251D69C}" destId="{6508F846-980E-4FB7-96EE-C084DC0F1E3D}" srcOrd="0" destOrd="0" presId="urn:microsoft.com/office/officeart/2005/8/layout/venn1"/>
    <dgm:cxn modelId="{60427976-5587-4E7A-BFC4-06FBB83A8D46}" type="presParOf" srcId="{7BBEBC52-24D1-4DEA-8150-6110D251D69C}" destId="{A96EB797-2062-47B5-B058-5F64CDBEA164}" srcOrd="1" destOrd="0" presId="urn:microsoft.com/office/officeart/2005/8/layout/venn1"/>
    <dgm:cxn modelId="{1725A800-2377-4C41-BE0C-D25A8B9BC8D2}" type="presParOf" srcId="{7BBEBC52-24D1-4DEA-8150-6110D251D69C}" destId="{CC27611C-2252-429A-8098-B44C1AD32571}" srcOrd="2" destOrd="0" presId="urn:microsoft.com/office/officeart/2005/8/layout/venn1"/>
    <dgm:cxn modelId="{5662A443-C3ED-4BCF-89EA-DBF401A5D6FE}" type="presParOf" srcId="{7BBEBC52-24D1-4DEA-8150-6110D251D69C}" destId="{F01DAD45-988D-41E4-8ABF-30F0AC6C288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661EC-1DFF-4D6F-B912-DFC7926F560A}" type="doc">
      <dgm:prSet loTypeId="urn:microsoft.com/office/officeart/2009/3/layout/PlusandMinus" loCatId="relationship" qsTypeId="urn:microsoft.com/office/officeart/2005/8/quickstyle/simple3" qsCatId="simple" csTypeId="urn:microsoft.com/office/officeart/2005/8/colors/accent1_2" csCatId="accent1" phldr="1"/>
      <dgm:spPr/>
      <dgm:t>
        <a:bodyPr/>
        <a:lstStyle/>
        <a:p>
          <a:endParaRPr lang="en-US"/>
        </a:p>
      </dgm:t>
    </dgm:pt>
    <dgm:pt modelId="{65262B07-684A-4B5D-BC99-5639BC0A05EC}">
      <dgm:prSet phldrT="[Text]" custT="1"/>
      <dgm:spPr/>
      <dgm:t>
        <a:bodyPr/>
        <a:lstStyle/>
        <a:p>
          <a:r>
            <a:rPr lang="en-US" sz="2000" b="1" dirty="0" smtClean="0">
              <a:solidFill>
                <a:srgbClr val="002060"/>
              </a:solidFill>
            </a:rPr>
            <a:t>Needs Correction:</a:t>
          </a:r>
        </a:p>
      </dgm:t>
    </dgm:pt>
    <dgm:pt modelId="{CA843552-1EA6-490B-AC2A-8BA7188026DD}" type="parTrans" cxnId="{AC936ABF-3AFB-4DC5-91F8-C141BB4449EF}">
      <dgm:prSet/>
      <dgm:spPr/>
      <dgm:t>
        <a:bodyPr/>
        <a:lstStyle/>
        <a:p>
          <a:endParaRPr lang="en-US"/>
        </a:p>
      </dgm:t>
    </dgm:pt>
    <dgm:pt modelId="{A906C1DE-68BF-461C-B404-BF9866C2C327}" type="sibTrans" cxnId="{AC936ABF-3AFB-4DC5-91F8-C141BB4449EF}">
      <dgm:prSet/>
      <dgm:spPr/>
      <dgm:t>
        <a:bodyPr/>
        <a:lstStyle/>
        <a:p>
          <a:endParaRPr lang="en-US"/>
        </a:p>
      </dgm:t>
    </dgm:pt>
    <dgm:pt modelId="{C93B8053-D193-4A64-B0B0-A521D6E2F90B}">
      <dgm:prSet/>
      <dgm:spPr/>
      <dgm:t>
        <a:bodyPr/>
        <a:lstStyle/>
        <a:p>
          <a:r>
            <a:rPr lang="en-US" sz="1700" b="1" dirty="0" smtClean="0">
              <a:solidFill>
                <a:srgbClr val="002060"/>
              </a:solidFill>
            </a:rPr>
            <a:t>1 Pint (473 mL)</a:t>
          </a:r>
          <a:endParaRPr lang="en-US" sz="1700" b="1" dirty="0">
            <a:solidFill>
              <a:srgbClr val="002060"/>
            </a:solidFill>
          </a:endParaRPr>
        </a:p>
      </dgm:t>
    </dgm:pt>
    <dgm:pt modelId="{B19E9E9B-D1E7-428F-99B5-5B3780ABD73A}" type="parTrans" cxnId="{6C34D343-85AD-4B30-B8E3-071C2C99E934}">
      <dgm:prSet/>
      <dgm:spPr/>
      <dgm:t>
        <a:bodyPr/>
        <a:lstStyle/>
        <a:p>
          <a:endParaRPr lang="en-US"/>
        </a:p>
      </dgm:t>
    </dgm:pt>
    <dgm:pt modelId="{AAF03787-5072-4554-A7D9-314DCAA43969}" type="sibTrans" cxnId="{6C34D343-85AD-4B30-B8E3-071C2C99E934}">
      <dgm:prSet/>
      <dgm:spPr/>
      <dgm:t>
        <a:bodyPr/>
        <a:lstStyle/>
        <a:p>
          <a:endParaRPr lang="en-US"/>
        </a:p>
      </dgm:t>
    </dgm:pt>
    <dgm:pt modelId="{2D6AEB55-DC96-4EA7-BA63-052B088A24AD}">
      <dgm:prSet/>
      <dgm:spPr/>
      <dgm:t>
        <a:bodyPr/>
        <a:lstStyle/>
        <a:p>
          <a:r>
            <a:rPr lang="en-US" sz="1700" b="1" dirty="0" smtClean="0">
              <a:solidFill>
                <a:srgbClr val="002060"/>
              </a:solidFill>
            </a:rPr>
            <a:t>1 Pint</a:t>
          </a:r>
          <a:endParaRPr lang="en-US" sz="1700" b="1" dirty="0">
            <a:solidFill>
              <a:srgbClr val="002060"/>
            </a:solidFill>
          </a:endParaRPr>
        </a:p>
      </dgm:t>
    </dgm:pt>
    <dgm:pt modelId="{19EB8889-EBC0-48F0-9A8F-008A1BC9F6C3}" type="sibTrans" cxnId="{734D50D2-9D4C-4A79-BDDE-C467A045B340}">
      <dgm:prSet/>
      <dgm:spPr/>
      <dgm:t>
        <a:bodyPr/>
        <a:lstStyle/>
        <a:p>
          <a:endParaRPr lang="en-US"/>
        </a:p>
      </dgm:t>
    </dgm:pt>
    <dgm:pt modelId="{65DE8A08-E8EB-47A1-8E49-F10DB981461A}" type="parTrans" cxnId="{734D50D2-9D4C-4A79-BDDE-C467A045B340}">
      <dgm:prSet/>
      <dgm:spPr/>
      <dgm:t>
        <a:bodyPr/>
        <a:lstStyle/>
        <a:p>
          <a:endParaRPr lang="en-US"/>
        </a:p>
      </dgm:t>
    </dgm:pt>
    <dgm:pt modelId="{E9490B29-C8CD-4012-9B03-39B3CB2BC43F}">
      <dgm:prSet/>
      <dgm:spPr/>
      <dgm:t>
        <a:bodyPr/>
        <a:lstStyle/>
        <a:p>
          <a:r>
            <a:rPr lang="en-US" sz="1600" b="1" dirty="0" smtClean="0">
              <a:solidFill>
                <a:srgbClr val="002060"/>
              </a:solidFill>
            </a:rPr>
            <a:t>16 OZ</a:t>
          </a:r>
          <a:endParaRPr lang="en-US" sz="1600" b="1" dirty="0">
            <a:solidFill>
              <a:srgbClr val="002060"/>
            </a:solidFill>
          </a:endParaRPr>
        </a:p>
      </dgm:t>
    </dgm:pt>
    <dgm:pt modelId="{01F9C9A3-1BB1-4FCB-800B-4A5E3B7A62E0}" type="parTrans" cxnId="{05328B23-7A86-499B-A9D4-4625DAC50340}">
      <dgm:prSet/>
      <dgm:spPr/>
      <dgm:t>
        <a:bodyPr/>
        <a:lstStyle/>
        <a:p>
          <a:endParaRPr lang="en-US"/>
        </a:p>
      </dgm:t>
    </dgm:pt>
    <dgm:pt modelId="{88D3FFD1-F687-43BF-AA92-6FB53BD632DD}" type="sibTrans" cxnId="{05328B23-7A86-499B-A9D4-4625DAC50340}">
      <dgm:prSet/>
      <dgm:spPr/>
      <dgm:t>
        <a:bodyPr/>
        <a:lstStyle/>
        <a:p>
          <a:endParaRPr lang="en-US"/>
        </a:p>
      </dgm:t>
    </dgm:pt>
    <dgm:pt modelId="{3D7B8DBE-9C35-4A95-BF9E-6BEF770CD4C2}">
      <dgm:prSet/>
      <dgm:spPr/>
      <dgm:t>
        <a:bodyPr/>
        <a:lstStyle/>
        <a:p>
          <a:r>
            <a:rPr lang="en-US" sz="1600" b="1" dirty="0" smtClean="0">
              <a:solidFill>
                <a:srgbClr val="002060"/>
              </a:solidFill>
            </a:rPr>
            <a:t>16 FL OZ</a:t>
          </a:r>
          <a:endParaRPr lang="en-US" sz="1600" b="1" dirty="0">
            <a:solidFill>
              <a:srgbClr val="002060"/>
            </a:solidFill>
          </a:endParaRPr>
        </a:p>
      </dgm:t>
    </dgm:pt>
    <dgm:pt modelId="{9F6B8B58-CFDC-4520-A8B6-37C215F78509}" type="parTrans" cxnId="{EA33EE4A-10AA-41FD-B504-3B7DEBDFE0C7}">
      <dgm:prSet/>
      <dgm:spPr/>
      <dgm:t>
        <a:bodyPr/>
        <a:lstStyle/>
        <a:p>
          <a:endParaRPr lang="en-US"/>
        </a:p>
      </dgm:t>
    </dgm:pt>
    <dgm:pt modelId="{3D6381E7-38BA-440D-B3F0-DD7442581473}" type="sibTrans" cxnId="{EA33EE4A-10AA-41FD-B504-3B7DEBDFE0C7}">
      <dgm:prSet/>
      <dgm:spPr/>
      <dgm:t>
        <a:bodyPr/>
        <a:lstStyle/>
        <a:p>
          <a:endParaRPr lang="en-US"/>
        </a:p>
      </dgm:t>
    </dgm:pt>
    <dgm:pt modelId="{AB9CADB8-E3EF-4430-8EEE-A78810DF8BB5}">
      <dgm:prSet/>
      <dgm:spPr/>
      <dgm:t>
        <a:bodyPr/>
        <a:lstStyle/>
        <a:p>
          <a:r>
            <a:rPr lang="en-US" sz="1600" b="1" dirty="0" smtClean="0">
              <a:solidFill>
                <a:srgbClr val="002060"/>
              </a:solidFill>
            </a:rPr>
            <a:t>473 mL</a:t>
          </a:r>
          <a:endParaRPr lang="en-US" sz="1600" b="1" dirty="0">
            <a:solidFill>
              <a:srgbClr val="002060"/>
            </a:solidFill>
          </a:endParaRPr>
        </a:p>
      </dgm:t>
    </dgm:pt>
    <dgm:pt modelId="{EE375E79-0967-4B00-A2E6-BE5204D51FE5}" type="parTrans" cxnId="{8594BD77-3294-4D08-8F68-B11205F2FF3D}">
      <dgm:prSet/>
      <dgm:spPr/>
      <dgm:t>
        <a:bodyPr/>
        <a:lstStyle/>
        <a:p>
          <a:endParaRPr lang="en-US"/>
        </a:p>
      </dgm:t>
    </dgm:pt>
    <dgm:pt modelId="{E49DE974-0FF9-43E1-BA3F-1AC2CC03667C}" type="sibTrans" cxnId="{8594BD77-3294-4D08-8F68-B11205F2FF3D}">
      <dgm:prSet/>
      <dgm:spPr/>
      <dgm:t>
        <a:bodyPr/>
        <a:lstStyle/>
        <a:p>
          <a:endParaRPr lang="en-US"/>
        </a:p>
      </dgm:t>
    </dgm:pt>
    <dgm:pt modelId="{D4EA265D-4772-4FE8-A19D-F7AE77DB0F4A}">
      <dgm:prSet phldrT="[Text]" custT="1"/>
      <dgm:spPr/>
      <dgm:t>
        <a:bodyPr/>
        <a:lstStyle/>
        <a:p>
          <a:r>
            <a:rPr lang="en-US" sz="2000" b="1" dirty="0" smtClean="0">
              <a:solidFill>
                <a:srgbClr val="002060"/>
              </a:solidFill>
            </a:rPr>
            <a:t>Acceptable Formats:</a:t>
          </a:r>
          <a:endParaRPr lang="en-US" sz="2000" b="1" dirty="0">
            <a:solidFill>
              <a:srgbClr val="002060"/>
            </a:solidFill>
          </a:endParaRPr>
        </a:p>
      </dgm:t>
    </dgm:pt>
    <dgm:pt modelId="{0B7E8A3E-6AF6-47C2-B89C-DC8AEE490773}" type="sibTrans" cxnId="{DAC21636-D626-4343-81FB-E2D910681BA7}">
      <dgm:prSet/>
      <dgm:spPr/>
      <dgm:t>
        <a:bodyPr/>
        <a:lstStyle/>
        <a:p>
          <a:endParaRPr lang="en-US"/>
        </a:p>
      </dgm:t>
    </dgm:pt>
    <dgm:pt modelId="{009F9461-F626-406C-B4BC-B22580F7C83B}" type="parTrans" cxnId="{DAC21636-D626-4343-81FB-E2D910681BA7}">
      <dgm:prSet/>
      <dgm:spPr/>
      <dgm:t>
        <a:bodyPr/>
        <a:lstStyle/>
        <a:p>
          <a:endParaRPr lang="en-US"/>
        </a:p>
      </dgm:t>
    </dgm:pt>
    <dgm:pt modelId="{3AAC3EA4-58E2-414D-BD35-BB3796F7069F}" type="pres">
      <dgm:prSet presAssocID="{CDB661EC-1DFF-4D6F-B912-DFC7926F560A}" presName="Name0" presStyleCnt="0">
        <dgm:presLayoutVars>
          <dgm:chMax val="2"/>
          <dgm:chPref val="2"/>
          <dgm:dir/>
          <dgm:animOne/>
          <dgm:resizeHandles val="exact"/>
        </dgm:presLayoutVars>
      </dgm:prSet>
      <dgm:spPr/>
      <dgm:t>
        <a:bodyPr/>
        <a:lstStyle/>
        <a:p>
          <a:endParaRPr lang="en-US"/>
        </a:p>
      </dgm:t>
    </dgm:pt>
    <dgm:pt modelId="{4A9C8F01-0755-46E6-91BB-09234672B8D6}" type="pres">
      <dgm:prSet presAssocID="{CDB661EC-1DFF-4D6F-B912-DFC7926F560A}" presName="Background" presStyleLbl="bgImgPlace1" presStyleIdx="0" presStyleCnt="1" custScaleX="171695" custScaleY="121951" custLinFactNeighborX="1095" custLinFactNeighborY="15449"/>
      <dgm:spPr>
        <a:noFill/>
        <a:ln w="28575">
          <a:solidFill>
            <a:srgbClr val="002060"/>
          </a:solidFill>
        </a:ln>
      </dgm:spPr>
    </dgm:pt>
    <dgm:pt modelId="{68441892-2B08-41D2-BD1E-35BB1D033DF9}" type="pres">
      <dgm:prSet presAssocID="{CDB661EC-1DFF-4D6F-B912-DFC7926F560A}" presName="ParentText1" presStyleLbl="revTx" presStyleIdx="0" presStyleCnt="2" custScaleX="164804" custLinFactNeighborX="-35420" custLinFactNeighborY="16608">
        <dgm:presLayoutVars>
          <dgm:chMax val="0"/>
          <dgm:chPref val="0"/>
          <dgm:bulletEnabled val="1"/>
        </dgm:presLayoutVars>
      </dgm:prSet>
      <dgm:spPr/>
      <dgm:t>
        <a:bodyPr/>
        <a:lstStyle/>
        <a:p>
          <a:endParaRPr lang="en-US"/>
        </a:p>
      </dgm:t>
    </dgm:pt>
    <dgm:pt modelId="{CC6B4320-0F0E-4E68-983A-B8C5D58448B9}" type="pres">
      <dgm:prSet presAssocID="{CDB661EC-1DFF-4D6F-B912-DFC7926F560A}" presName="ParentText2" presStyleLbl="revTx" presStyleIdx="1" presStyleCnt="2" custScaleX="160563" custLinFactNeighborX="54427" custLinFactNeighborY="16608">
        <dgm:presLayoutVars>
          <dgm:chMax val="0"/>
          <dgm:chPref val="0"/>
          <dgm:bulletEnabled val="1"/>
        </dgm:presLayoutVars>
      </dgm:prSet>
      <dgm:spPr/>
      <dgm:t>
        <a:bodyPr/>
        <a:lstStyle/>
        <a:p>
          <a:endParaRPr lang="en-US"/>
        </a:p>
      </dgm:t>
    </dgm:pt>
    <dgm:pt modelId="{EBED51B5-F10B-48DD-93D8-AD8986F887AC}" type="pres">
      <dgm:prSet presAssocID="{CDB661EC-1DFF-4D6F-B912-DFC7926F560A}" presName="Plus" presStyleLbl="alignNode1" presStyleIdx="0" presStyleCnt="2" custScaleX="70874" custScaleY="67150" custLinFactNeighborX="23508" custLinFactNeighborY="21549"/>
      <dgm:spPr>
        <a:prstGeom prst="smileyFace">
          <a:avLst/>
        </a:prstGeom>
        <a:solidFill>
          <a:srgbClr val="CCF088"/>
        </a:solidFill>
      </dgm:spPr>
      <dgm:t>
        <a:bodyPr/>
        <a:lstStyle/>
        <a:p>
          <a:endParaRPr lang="en-US"/>
        </a:p>
      </dgm:t>
    </dgm:pt>
    <dgm:pt modelId="{69E0D0E2-A6D7-4119-BAF1-0284B9328C04}" type="pres">
      <dgm:prSet presAssocID="{CDB661EC-1DFF-4D6F-B912-DFC7926F560A}" presName="Minus" presStyleLbl="alignNode1" presStyleIdx="1" presStyleCnt="2" custScaleX="79832" custScaleY="207433" custLinFactNeighborX="-18738" custLinFactNeighborY="60750"/>
      <dgm:spPr>
        <a:prstGeom prst="noSmoking">
          <a:avLst/>
        </a:prstGeom>
        <a:solidFill>
          <a:srgbClr val="FF0000"/>
        </a:solidFill>
      </dgm:spPr>
      <dgm:t>
        <a:bodyPr/>
        <a:lstStyle/>
        <a:p>
          <a:endParaRPr lang="en-US"/>
        </a:p>
      </dgm:t>
    </dgm:pt>
    <dgm:pt modelId="{7D2F5F6A-76EB-46FE-9440-934004C349F5}" type="pres">
      <dgm:prSet presAssocID="{CDB661EC-1DFF-4D6F-B912-DFC7926F560A}" presName="Divider" presStyleLbl="parChTrans1D1" presStyleIdx="0" presStyleCnt="1" custScaleX="2000000" custScaleY="149254" custLinFactX="1400000" custLinFactNeighborX="1499197" custLinFactNeighborY="5173"/>
      <dgm:spPr/>
    </dgm:pt>
  </dgm:ptLst>
  <dgm:cxnLst>
    <dgm:cxn modelId="{8594BD77-3294-4D08-8F68-B11205F2FF3D}" srcId="{65262B07-684A-4B5D-BC99-5639BC0A05EC}" destId="{AB9CADB8-E3EF-4430-8EEE-A78810DF8BB5}" srcOrd="2" destOrd="0" parTransId="{EE375E79-0967-4B00-A2E6-BE5204D51FE5}" sibTransId="{E49DE974-0FF9-43E1-BA3F-1AC2CC03667C}"/>
    <dgm:cxn modelId="{05328B23-7A86-499B-A9D4-4625DAC50340}" srcId="{65262B07-684A-4B5D-BC99-5639BC0A05EC}" destId="{E9490B29-C8CD-4012-9B03-39B3CB2BC43F}" srcOrd="0" destOrd="0" parTransId="{01F9C9A3-1BB1-4FCB-800B-4A5E3B7A62E0}" sibTransId="{88D3FFD1-F687-43BF-AA92-6FB53BD632DD}"/>
    <dgm:cxn modelId="{AC936ABF-3AFB-4DC5-91F8-C141BB4449EF}" srcId="{CDB661EC-1DFF-4D6F-B912-DFC7926F560A}" destId="{65262B07-684A-4B5D-BC99-5639BC0A05EC}" srcOrd="1" destOrd="0" parTransId="{CA843552-1EA6-490B-AC2A-8BA7188026DD}" sibTransId="{A906C1DE-68BF-461C-B404-BF9866C2C327}"/>
    <dgm:cxn modelId="{DCA41279-8FC5-43CF-81E3-62FCA3D69E28}" type="presOf" srcId="{C93B8053-D193-4A64-B0B0-A521D6E2F90B}" destId="{68441892-2B08-41D2-BD1E-35BB1D033DF9}" srcOrd="0" destOrd="2" presId="urn:microsoft.com/office/officeart/2009/3/layout/PlusandMinus"/>
    <dgm:cxn modelId="{08E213FA-7801-4371-B645-815342238193}" type="presOf" srcId="{AB9CADB8-E3EF-4430-8EEE-A78810DF8BB5}" destId="{CC6B4320-0F0E-4E68-983A-B8C5D58448B9}" srcOrd="0" destOrd="3" presId="urn:microsoft.com/office/officeart/2009/3/layout/PlusandMinus"/>
    <dgm:cxn modelId="{4937B234-1EC0-4B8C-9D9C-70E6B2B04BAF}" type="presOf" srcId="{3D7B8DBE-9C35-4A95-BF9E-6BEF770CD4C2}" destId="{CC6B4320-0F0E-4E68-983A-B8C5D58448B9}" srcOrd="0" destOrd="2" presId="urn:microsoft.com/office/officeart/2009/3/layout/PlusandMinus"/>
    <dgm:cxn modelId="{A07C0ADF-6F01-42D9-899B-635F769CF5E6}" type="presOf" srcId="{2D6AEB55-DC96-4EA7-BA63-052B088A24AD}" destId="{68441892-2B08-41D2-BD1E-35BB1D033DF9}" srcOrd="0" destOrd="1" presId="urn:microsoft.com/office/officeart/2009/3/layout/PlusandMinus"/>
    <dgm:cxn modelId="{6C34D343-85AD-4B30-B8E3-071C2C99E934}" srcId="{D4EA265D-4772-4FE8-A19D-F7AE77DB0F4A}" destId="{C93B8053-D193-4A64-B0B0-A521D6E2F90B}" srcOrd="1" destOrd="0" parTransId="{B19E9E9B-D1E7-428F-99B5-5B3780ABD73A}" sibTransId="{AAF03787-5072-4554-A7D9-314DCAA43969}"/>
    <dgm:cxn modelId="{7412BBB4-4E2D-4C7E-8D13-992D4581754D}" type="presOf" srcId="{CDB661EC-1DFF-4D6F-B912-DFC7926F560A}" destId="{3AAC3EA4-58E2-414D-BD35-BB3796F7069F}" srcOrd="0" destOrd="0" presId="urn:microsoft.com/office/officeart/2009/3/layout/PlusandMinus"/>
    <dgm:cxn modelId="{4C388DDD-5FDA-4FCF-8FFB-22D96A2AF36D}" type="presOf" srcId="{D4EA265D-4772-4FE8-A19D-F7AE77DB0F4A}" destId="{68441892-2B08-41D2-BD1E-35BB1D033DF9}" srcOrd="0" destOrd="0" presId="urn:microsoft.com/office/officeart/2009/3/layout/PlusandMinus"/>
    <dgm:cxn modelId="{27521869-C987-4428-80FB-F8D54863CE60}" type="presOf" srcId="{65262B07-684A-4B5D-BC99-5639BC0A05EC}" destId="{CC6B4320-0F0E-4E68-983A-B8C5D58448B9}" srcOrd="0" destOrd="0" presId="urn:microsoft.com/office/officeart/2009/3/layout/PlusandMinus"/>
    <dgm:cxn modelId="{DAC21636-D626-4343-81FB-E2D910681BA7}" srcId="{CDB661EC-1DFF-4D6F-B912-DFC7926F560A}" destId="{D4EA265D-4772-4FE8-A19D-F7AE77DB0F4A}" srcOrd="0" destOrd="0" parTransId="{009F9461-F626-406C-B4BC-B22580F7C83B}" sibTransId="{0B7E8A3E-6AF6-47C2-B89C-DC8AEE490773}"/>
    <dgm:cxn modelId="{48142788-9FC0-4847-9172-D58899FE5277}" type="presOf" srcId="{E9490B29-C8CD-4012-9B03-39B3CB2BC43F}" destId="{CC6B4320-0F0E-4E68-983A-B8C5D58448B9}" srcOrd="0" destOrd="1" presId="urn:microsoft.com/office/officeart/2009/3/layout/PlusandMinus"/>
    <dgm:cxn modelId="{EA33EE4A-10AA-41FD-B504-3B7DEBDFE0C7}" srcId="{65262B07-684A-4B5D-BC99-5639BC0A05EC}" destId="{3D7B8DBE-9C35-4A95-BF9E-6BEF770CD4C2}" srcOrd="1" destOrd="0" parTransId="{9F6B8B58-CFDC-4520-A8B6-37C215F78509}" sibTransId="{3D6381E7-38BA-440D-B3F0-DD7442581473}"/>
    <dgm:cxn modelId="{734D50D2-9D4C-4A79-BDDE-C467A045B340}" srcId="{D4EA265D-4772-4FE8-A19D-F7AE77DB0F4A}" destId="{2D6AEB55-DC96-4EA7-BA63-052B088A24AD}" srcOrd="0" destOrd="0" parTransId="{65DE8A08-E8EB-47A1-8E49-F10DB981461A}" sibTransId="{19EB8889-EBC0-48F0-9A8F-008A1BC9F6C3}"/>
    <dgm:cxn modelId="{00725AB1-132B-4784-B1C6-E2176EECD746}" type="presParOf" srcId="{3AAC3EA4-58E2-414D-BD35-BB3796F7069F}" destId="{4A9C8F01-0755-46E6-91BB-09234672B8D6}" srcOrd="0" destOrd="0" presId="urn:microsoft.com/office/officeart/2009/3/layout/PlusandMinus"/>
    <dgm:cxn modelId="{9BE07C65-7538-4476-AA23-C91B11C43934}" type="presParOf" srcId="{3AAC3EA4-58E2-414D-BD35-BB3796F7069F}" destId="{68441892-2B08-41D2-BD1E-35BB1D033DF9}" srcOrd="1" destOrd="0" presId="urn:microsoft.com/office/officeart/2009/3/layout/PlusandMinus"/>
    <dgm:cxn modelId="{B401500E-00CE-4900-A1AC-76701D4061E4}" type="presParOf" srcId="{3AAC3EA4-58E2-414D-BD35-BB3796F7069F}" destId="{CC6B4320-0F0E-4E68-983A-B8C5D58448B9}" srcOrd="2" destOrd="0" presId="urn:microsoft.com/office/officeart/2009/3/layout/PlusandMinus"/>
    <dgm:cxn modelId="{8142FBBB-0CA2-4415-BAD9-36DA07615A7B}" type="presParOf" srcId="{3AAC3EA4-58E2-414D-BD35-BB3796F7069F}" destId="{EBED51B5-F10B-48DD-93D8-AD8986F887AC}" srcOrd="3" destOrd="0" presId="urn:microsoft.com/office/officeart/2009/3/layout/PlusandMinus"/>
    <dgm:cxn modelId="{836925D2-CFE3-469A-83E4-17F9C20E351B}" type="presParOf" srcId="{3AAC3EA4-58E2-414D-BD35-BB3796F7069F}" destId="{69E0D0E2-A6D7-4119-BAF1-0284B9328C04}" srcOrd="4" destOrd="0" presId="urn:microsoft.com/office/officeart/2009/3/layout/PlusandMinus"/>
    <dgm:cxn modelId="{8BCC904E-7D7C-4C86-8D01-D0C2D39F7E11}" type="presParOf" srcId="{3AAC3EA4-58E2-414D-BD35-BB3796F7069F}" destId="{7D2F5F6A-76EB-46FE-9440-934004C349F5}" srcOrd="5" destOrd="0" presId="urn:microsoft.com/office/officeart/2009/3/layout/PlusandMinu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8F846-980E-4FB7-96EE-C084DC0F1E3D}">
      <dsp:nvSpPr>
        <dsp:cNvPr id="0" name=""/>
        <dsp:cNvSpPr/>
      </dsp:nvSpPr>
      <dsp:spPr>
        <a:xfrm>
          <a:off x="1530620" y="12103"/>
          <a:ext cx="4425556" cy="4425556"/>
        </a:xfrm>
        <a:prstGeom prst="ellipse">
          <a:avLst/>
        </a:prstGeom>
        <a:solidFill>
          <a:srgbClr val="FFC000">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Passion fruit, vanilla beans</a:t>
          </a:r>
          <a:endParaRPr lang="en-US" sz="3200" kern="1200" dirty="0"/>
        </a:p>
      </dsp:txBody>
      <dsp:txXfrm>
        <a:off x="2148603" y="533971"/>
        <a:ext cx="2551672" cy="3381819"/>
      </dsp:txXfrm>
    </dsp:sp>
    <dsp:sp modelId="{CC27611C-2252-429A-8098-B44C1AD32571}">
      <dsp:nvSpPr>
        <dsp:cNvPr id="0" name=""/>
        <dsp:cNvSpPr/>
      </dsp:nvSpPr>
      <dsp:spPr>
        <a:xfrm>
          <a:off x="4768647" y="0"/>
          <a:ext cx="4408783" cy="4425556"/>
        </a:xfrm>
        <a:prstGeom prst="ellipse">
          <a:avLst/>
        </a:prstGeom>
        <a:solidFill>
          <a:schemeClr val="tx2">
            <a:lumMod val="60000"/>
            <a:lumOff val="40000"/>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Guava</a:t>
          </a:r>
          <a:endParaRPr lang="en-US" sz="3200" kern="1200" dirty="0"/>
        </a:p>
      </dsp:txBody>
      <dsp:txXfrm>
        <a:off x="6019789" y="521868"/>
        <a:ext cx="2542001" cy="33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C8F01-0755-46E6-91BB-09234672B8D6}">
      <dsp:nvSpPr>
        <dsp:cNvPr id="0" name=""/>
        <dsp:cNvSpPr/>
      </dsp:nvSpPr>
      <dsp:spPr>
        <a:xfrm>
          <a:off x="-50852" y="803"/>
          <a:ext cx="5644319" cy="2071842"/>
        </a:xfrm>
        <a:prstGeom prst="rect">
          <a:avLst/>
        </a:prstGeom>
        <a:noFill/>
        <a:ln w="28575" cap="flat" cmpd="sng" algn="ctr">
          <a:solidFill>
            <a:srgbClr val="00206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441892-2B08-41D2-BD1E-35BB1D033DF9}">
      <dsp:nvSpPr>
        <dsp:cNvPr id="0" name=""/>
        <dsp:cNvSpPr/>
      </dsp:nvSpPr>
      <dsp:spPr>
        <a:xfrm>
          <a:off x="190498" y="618446"/>
          <a:ext cx="2515844" cy="145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b="1" kern="1200" dirty="0" smtClean="0">
              <a:solidFill>
                <a:srgbClr val="002060"/>
              </a:solidFill>
            </a:rPr>
            <a:t>Acceptable Formats:</a:t>
          </a:r>
          <a:endParaRPr lang="en-US" sz="2000" b="1" kern="1200" dirty="0">
            <a:solidFill>
              <a:srgbClr val="002060"/>
            </a:solidFill>
          </a:endParaRPr>
        </a:p>
        <a:p>
          <a:pPr marL="171450" lvl="1" indent="-171450" algn="l" defTabSz="755650">
            <a:lnSpc>
              <a:spcPct val="90000"/>
            </a:lnSpc>
            <a:spcBef>
              <a:spcPct val="0"/>
            </a:spcBef>
            <a:spcAft>
              <a:spcPct val="15000"/>
            </a:spcAft>
            <a:buChar char="••"/>
          </a:pPr>
          <a:r>
            <a:rPr lang="en-US" sz="1700" b="1" kern="1200" dirty="0" smtClean="0">
              <a:solidFill>
                <a:srgbClr val="002060"/>
              </a:solidFill>
            </a:rPr>
            <a:t>1 Pint</a:t>
          </a:r>
          <a:endParaRPr lang="en-US" sz="1700" b="1" kern="1200" dirty="0">
            <a:solidFill>
              <a:srgbClr val="002060"/>
            </a:solidFill>
          </a:endParaRPr>
        </a:p>
        <a:p>
          <a:pPr marL="171450" lvl="1" indent="-171450" algn="l" defTabSz="755650">
            <a:lnSpc>
              <a:spcPct val="90000"/>
            </a:lnSpc>
            <a:spcBef>
              <a:spcPct val="0"/>
            </a:spcBef>
            <a:spcAft>
              <a:spcPct val="15000"/>
            </a:spcAft>
            <a:buChar char="••"/>
          </a:pPr>
          <a:r>
            <a:rPr lang="en-US" sz="1700" b="1" kern="1200" dirty="0" smtClean="0">
              <a:solidFill>
                <a:srgbClr val="002060"/>
              </a:solidFill>
            </a:rPr>
            <a:t>1 Pint (473 mL)</a:t>
          </a:r>
          <a:endParaRPr lang="en-US" sz="1700" b="1" kern="1200" dirty="0">
            <a:solidFill>
              <a:srgbClr val="002060"/>
            </a:solidFill>
          </a:endParaRPr>
        </a:p>
      </dsp:txBody>
      <dsp:txXfrm>
        <a:off x="190498" y="618446"/>
        <a:ext cx="2515844" cy="1453399"/>
      </dsp:txXfrm>
    </dsp:sp>
    <dsp:sp modelId="{CC6B4320-0F0E-4E68-983A-B8C5D58448B9}">
      <dsp:nvSpPr>
        <dsp:cNvPr id="0" name=""/>
        <dsp:cNvSpPr/>
      </dsp:nvSpPr>
      <dsp:spPr>
        <a:xfrm>
          <a:off x="3091512" y="618446"/>
          <a:ext cx="2451102" cy="145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b="1" kern="1200" dirty="0" smtClean="0">
              <a:solidFill>
                <a:srgbClr val="002060"/>
              </a:solidFill>
            </a:rPr>
            <a:t>Needs Correction:</a:t>
          </a:r>
        </a:p>
        <a:p>
          <a:pPr marL="171450" lvl="1" indent="-171450" algn="l" defTabSz="711200">
            <a:lnSpc>
              <a:spcPct val="90000"/>
            </a:lnSpc>
            <a:spcBef>
              <a:spcPct val="0"/>
            </a:spcBef>
            <a:spcAft>
              <a:spcPct val="15000"/>
            </a:spcAft>
            <a:buChar char="••"/>
          </a:pPr>
          <a:r>
            <a:rPr lang="en-US" sz="1600" b="1" kern="1200" dirty="0" smtClean="0">
              <a:solidFill>
                <a:srgbClr val="002060"/>
              </a:solidFill>
            </a:rPr>
            <a:t>16 OZ</a:t>
          </a:r>
          <a:endParaRPr lang="en-US" sz="1600" b="1" kern="1200" dirty="0">
            <a:solidFill>
              <a:srgbClr val="002060"/>
            </a:solidFill>
          </a:endParaRPr>
        </a:p>
        <a:p>
          <a:pPr marL="171450" lvl="1" indent="-171450" algn="l" defTabSz="711200">
            <a:lnSpc>
              <a:spcPct val="90000"/>
            </a:lnSpc>
            <a:spcBef>
              <a:spcPct val="0"/>
            </a:spcBef>
            <a:spcAft>
              <a:spcPct val="15000"/>
            </a:spcAft>
            <a:buChar char="••"/>
          </a:pPr>
          <a:r>
            <a:rPr lang="en-US" sz="1600" b="1" kern="1200" dirty="0" smtClean="0">
              <a:solidFill>
                <a:srgbClr val="002060"/>
              </a:solidFill>
            </a:rPr>
            <a:t>16 FL OZ</a:t>
          </a:r>
          <a:endParaRPr lang="en-US" sz="1600" b="1" kern="1200" dirty="0">
            <a:solidFill>
              <a:srgbClr val="002060"/>
            </a:solidFill>
          </a:endParaRPr>
        </a:p>
        <a:p>
          <a:pPr marL="171450" lvl="1" indent="-171450" algn="l" defTabSz="711200">
            <a:lnSpc>
              <a:spcPct val="90000"/>
            </a:lnSpc>
            <a:spcBef>
              <a:spcPct val="0"/>
            </a:spcBef>
            <a:spcAft>
              <a:spcPct val="15000"/>
            </a:spcAft>
            <a:buChar char="••"/>
          </a:pPr>
          <a:r>
            <a:rPr lang="en-US" sz="1600" b="1" kern="1200" dirty="0" smtClean="0">
              <a:solidFill>
                <a:srgbClr val="002060"/>
              </a:solidFill>
            </a:rPr>
            <a:t>473 mL</a:t>
          </a:r>
          <a:endParaRPr lang="en-US" sz="1600" b="1" kern="1200" dirty="0">
            <a:solidFill>
              <a:srgbClr val="002060"/>
            </a:solidFill>
          </a:endParaRPr>
        </a:p>
      </dsp:txBody>
      <dsp:txXfrm>
        <a:off x="3091512" y="618446"/>
        <a:ext cx="2451102" cy="1453399"/>
      </dsp:txXfrm>
    </dsp:sp>
    <dsp:sp modelId="{EBED51B5-F10B-48DD-93D8-AD8986F887AC}">
      <dsp:nvSpPr>
        <dsp:cNvPr id="0" name=""/>
        <dsp:cNvSpPr/>
      </dsp:nvSpPr>
      <dsp:spPr>
        <a:xfrm>
          <a:off x="1032081" y="91210"/>
          <a:ext cx="455271" cy="431349"/>
        </a:xfrm>
        <a:prstGeom prst="smileyFace">
          <a:avLst/>
        </a:prstGeom>
        <a:solidFill>
          <a:srgbClr val="CCF088"/>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9E0D0E2-A6D7-4119-BAF1-0284B9328C04}">
      <dsp:nvSpPr>
        <dsp:cNvPr id="0" name=""/>
        <dsp:cNvSpPr/>
      </dsp:nvSpPr>
      <dsp:spPr>
        <a:xfrm>
          <a:off x="3909256" y="92861"/>
          <a:ext cx="482649" cy="429769"/>
        </a:xfrm>
        <a:prstGeom prst="noSmoking">
          <a:avLst/>
        </a:prstGeom>
        <a:solidFill>
          <a:srgbClr val="FF0000"/>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D2F5F6A-76EB-46FE-9440-934004C349F5}">
      <dsp:nvSpPr>
        <dsp:cNvPr id="0" name=""/>
        <dsp:cNvSpPr/>
      </dsp:nvSpPr>
      <dsp:spPr>
        <a:xfrm>
          <a:off x="2778672" y="47209"/>
          <a:ext cx="7557" cy="207184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619363"/>
          </a:xfrm>
          <a:prstGeom prst="rect">
            <a:avLst/>
          </a:prstGeom>
        </p:spPr>
        <p:txBody>
          <a:bodyPr vert="horz" lIns="96661" tIns="48331" rIns="96661" bIns="48331" rtlCol="0"/>
          <a:lstStyle>
            <a:lvl1pPr algn="r">
              <a:defRPr sz="1300"/>
            </a:lvl1pPr>
          </a:lstStyle>
          <a:p>
            <a:fld id="{644049DD-C62E-4C7E-B267-1A873CF7EAB9}" type="datetimeFigureOut">
              <a:rPr lang="en-US" smtClean="0"/>
              <a:t>11/2/2021</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725038"/>
            <a:ext cx="3169920" cy="619362"/>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96661" tIns="48331" rIns="96661" bIns="48331" rtlCol="0" anchor="b"/>
          <a:lstStyle>
            <a:lvl1pPr algn="r">
              <a:defRPr sz="1300"/>
            </a:lvl1pPr>
          </a:lstStyle>
          <a:p>
            <a:fld id="{686C9AA4-FCE7-4511-83C4-55A39B825B94}" type="slidenum">
              <a:rPr lang="en-US" smtClean="0"/>
              <a:t>‹#›</a:t>
            </a:fld>
            <a:endParaRPr lang="en-US" dirty="0"/>
          </a:p>
        </p:txBody>
      </p:sp>
    </p:spTree>
    <p:extLst>
      <p:ext uri="{BB962C8B-B14F-4D97-AF65-F5344CB8AC3E}">
        <p14:creationId xmlns:p14="http://schemas.microsoft.com/office/powerpoint/2010/main" val="196684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23340">
              <a:defRPr/>
            </a:pPr>
            <a:fld id="{E2F1BEDA-0B02-4F59-AFAB-E25740F9DD78}" type="slidenum">
              <a:rPr lang="en-US">
                <a:solidFill>
                  <a:prstClr val="black"/>
                </a:solidFill>
                <a:latin typeface="Calibri"/>
              </a:rPr>
              <a:pPr defTabSz="1123340">
                <a:defRPr/>
              </a:pPr>
              <a:t>1</a:t>
            </a:fld>
            <a:endParaRPr lang="en-US" dirty="0">
              <a:solidFill>
                <a:prstClr val="black"/>
              </a:solidFill>
              <a:latin typeface="Calibri"/>
            </a:endParaRPr>
          </a:p>
        </p:txBody>
      </p:sp>
    </p:spTree>
    <p:extLst>
      <p:ext uri="{BB962C8B-B14F-4D97-AF65-F5344CB8AC3E}">
        <p14:creationId xmlns:p14="http://schemas.microsoft.com/office/powerpoint/2010/main" val="36576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40</a:t>
            </a:fld>
            <a:endParaRPr lang="en-US" dirty="0"/>
          </a:p>
        </p:txBody>
      </p:sp>
    </p:spTree>
    <p:extLst>
      <p:ext uri="{BB962C8B-B14F-4D97-AF65-F5344CB8AC3E}">
        <p14:creationId xmlns:p14="http://schemas.microsoft.com/office/powerpoint/2010/main" val="96323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41</a:t>
            </a:fld>
            <a:endParaRPr lang="en-US" dirty="0"/>
          </a:p>
        </p:txBody>
      </p:sp>
    </p:spTree>
    <p:extLst>
      <p:ext uri="{BB962C8B-B14F-4D97-AF65-F5344CB8AC3E}">
        <p14:creationId xmlns:p14="http://schemas.microsoft.com/office/powerpoint/2010/main" val="210003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42</a:t>
            </a:fld>
            <a:endParaRPr lang="en-US" dirty="0"/>
          </a:p>
        </p:txBody>
      </p:sp>
    </p:spTree>
    <p:extLst>
      <p:ext uri="{BB962C8B-B14F-4D97-AF65-F5344CB8AC3E}">
        <p14:creationId xmlns:p14="http://schemas.microsoft.com/office/powerpoint/2010/main" val="11771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43</a:t>
            </a:fld>
            <a:endParaRPr lang="en-US" dirty="0"/>
          </a:p>
        </p:txBody>
      </p:sp>
    </p:spTree>
    <p:extLst>
      <p:ext uri="{BB962C8B-B14F-4D97-AF65-F5344CB8AC3E}">
        <p14:creationId xmlns:p14="http://schemas.microsoft.com/office/powerpoint/2010/main" val="61963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44</a:t>
            </a:fld>
            <a:endParaRPr lang="en-US" dirty="0"/>
          </a:p>
        </p:txBody>
      </p:sp>
    </p:spTree>
    <p:extLst>
      <p:ext uri="{BB962C8B-B14F-4D97-AF65-F5344CB8AC3E}">
        <p14:creationId xmlns:p14="http://schemas.microsoft.com/office/powerpoint/2010/main" val="45919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45</a:t>
            </a:fld>
            <a:endParaRPr lang="en-US" dirty="0"/>
          </a:p>
        </p:txBody>
      </p:sp>
    </p:spTree>
    <p:extLst>
      <p:ext uri="{BB962C8B-B14F-4D97-AF65-F5344CB8AC3E}">
        <p14:creationId xmlns:p14="http://schemas.microsoft.com/office/powerpoint/2010/main" val="29535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1123340">
              <a:defRPr/>
            </a:pPr>
            <a:fld id="{BDEE525B-4061-4A40-824F-34998639DEA0}" type="slidenum">
              <a:rPr lang="en-US">
                <a:solidFill>
                  <a:prstClr val="black"/>
                </a:solidFill>
                <a:latin typeface="Calibri"/>
              </a:rPr>
              <a:pPr defTabSz="1123340">
                <a:defRPr/>
              </a:pPr>
              <a:t>46</a:t>
            </a:fld>
            <a:endParaRPr lang="en-US" dirty="0">
              <a:solidFill>
                <a:prstClr val="black"/>
              </a:solidFill>
              <a:latin typeface="Calibri"/>
            </a:endParaRPr>
          </a:p>
        </p:txBody>
      </p:sp>
      <p:sp>
        <p:nvSpPr>
          <p:cNvPr id="47107" name="Rectangle 2"/>
          <p:cNvSpPr>
            <a:spLocks noGrp="1" noRot="1" noChangeAspect="1" noChangeArrowheads="1" noTextEdit="1"/>
          </p:cNvSpPr>
          <p:nvPr>
            <p:ph type="sldImg"/>
          </p:nvPr>
        </p:nvSpPr>
        <p:spPr>
          <a:xfrm>
            <a:off x="-44450" y="1543050"/>
            <a:ext cx="7404100" cy="4165600"/>
          </a:xfrm>
          <a:ln/>
        </p:spPr>
      </p:sp>
      <p:sp>
        <p:nvSpPr>
          <p:cNvPr id="47108" name="Rectangle 3"/>
          <p:cNvSpPr>
            <a:spLocks noGrp="1" noChangeArrowheads="1"/>
          </p:cNvSpPr>
          <p:nvPr>
            <p:ph type="body" idx="1"/>
          </p:nvPr>
        </p:nvSpPr>
        <p:spPr>
          <a:noFill/>
          <a:ln/>
        </p:spPr>
        <p:txBody>
          <a:bodyPr/>
          <a:lstStyle/>
          <a:p>
            <a:pPr eaLnBrk="1" hangingPunct="1">
              <a:spcAft>
                <a:spcPct val="75000"/>
              </a:spcAft>
            </a:pPr>
            <a:endParaRPr lang="en-US" dirty="0"/>
          </a:p>
        </p:txBody>
      </p:sp>
    </p:spTree>
    <p:extLst>
      <p:ext uri="{BB962C8B-B14F-4D97-AF65-F5344CB8AC3E}">
        <p14:creationId xmlns:p14="http://schemas.microsoft.com/office/powerpoint/2010/main" val="367546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47</a:t>
            </a:fld>
            <a:endParaRPr lang="en-US" dirty="0"/>
          </a:p>
        </p:txBody>
      </p:sp>
    </p:spTree>
    <p:extLst>
      <p:ext uri="{BB962C8B-B14F-4D97-AF65-F5344CB8AC3E}">
        <p14:creationId xmlns:p14="http://schemas.microsoft.com/office/powerpoint/2010/main" val="278201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48</a:t>
            </a:fld>
            <a:endParaRPr lang="en-US" dirty="0"/>
          </a:p>
        </p:txBody>
      </p:sp>
    </p:spTree>
    <p:extLst>
      <p:ext uri="{BB962C8B-B14F-4D97-AF65-F5344CB8AC3E}">
        <p14:creationId xmlns:p14="http://schemas.microsoft.com/office/powerpoint/2010/main" val="269454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49</a:t>
            </a:fld>
            <a:endParaRPr lang="en-US" dirty="0"/>
          </a:p>
        </p:txBody>
      </p:sp>
    </p:spTree>
    <p:extLst>
      <p:ext uri="{BB962C8B-B14F-4D97-AF65-F5344CB8AC3E}">
        <p14:creationId xmlns:p14="http://schemas.microsoft.com/office/powerpoint/2010/main" val="17001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2334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112334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28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50</a:t>
            </a:fld>
            <a:endParaRPr lang="en-US" dirty="0"/>
          </a:p>
        </p:txBody>
      </p:sp>
    </p:spTree>
    <p:extLst>
      <p:ext uri="{BB962C8B-B14F-4D97-AF65-F5344CB8AC3E}">
        <p14:creationId xmlns:p14="http://schemas.microsoft.com/office/powerpoint/2010/main" val="50935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TTB commonly refers to these products as </a:t>
            </a:r>
            <a:r>
              <a:rPr lang="en-US" b="1" dirty="0" smtClean="0"/>
              <a:t>malt beverage specialty products</a:t>
            </a:r>
          </a:p>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51</a:t>
            </a:fld>
            <a:endParaRPr lang="en-US" dirty="0"/>
          </a:p>
        </p:txBody>
      </p:sp>
    </p:spTree>
    <p:extLst>
      <p:ext uri="{BB962C8B-B14F-4D97-AF65-F5344CB8AC3E}">
        <p14:creationId xmlns:p14="http://schemas.microsoft.com/office/powerpoint/2010/main" val="210150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TTB commonly refers to these products as </a:t>
            </a:r>
            <a:r>
              <a:rPr lang="en-US" b="1" dirty="0" smtClean="0"/>
              <a:t>malt beverage specialty products</a:t>
            </a:r>
          </a:p>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52</a:t>
            </a:fld>
            <a:endParaRPr lang="en-US" dirty="0"/>
          </a:p>
        </p:txBody>
      </p:sp>
    </p:spTree>
    <p:extLst>
      <p:ext uri="{BB962C8B-B14F-4D97-AF65-F5344CB8AC3E}">
        <p14:creationId xmlns:p14="http://schemas.microsoft.com/office/powerpoint/2010/main" val="2671879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marL="842505" lvl="1" indent="-280835">
              <a:buAutoNum type="arabicPeriod"/>
            </a:pPr>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53</a:t>
            </a:fld>
            <a:endParaRPr lang="en-US" dirty="0"/>
          </a:p>
        </p:txBody>
      </p:sp>
    </p:spTree>
    <p:extLst>
      <p:ext uri="{BB962C8B-B14F-4D97-AF65-F5344CB8AC3E}">
        <p14:creationId xmlns:p14="http://schemas.microsoft.com/office/powerpoint/2010/main" val="2834357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54</a:t>
            </a:fld>
            <a:endParaRPr lang="en-US" dirty="0"/>
          </a:p>
        </p:txBody>
      </p:sp>
    </p:spTree>
    <p:extLst>
      <p:ext uri="{BB962C8B-B14F-4D97-AF65-F5344CB8AC3E}">
        <p14:creationId xmlns:p14="http://schemas.microsoft.com/office/powerpoint/2010/main" val="1435667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defTabSz="1123340">
              <a:defRPr/>
            </a:pPr>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55</a:t>
            </a:fld>
            <a:endParaRPr lang="en-US" dirty="0"/>
          </a:p>
        </p:txBody>
      </p:sp>
    </p:spTree>
    <p:extLst>
      <p:ext uri="{BB962C8B-B14F-4D97-AF65-F5344CB8AC3E}">
        <p14:creationId xmlns:p14="http://schemas.microsoft.com/office/powerpoint/2010/main" val="303226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marL="280835" indent="-280835">
              <a:buAutoNum type="arabicPeriod"/>
            </a:pPr>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56</a:t>
            </a:fld>
            <a:endParaRPr lang="en-US" dirty="0"/>
          </a:p>
        </p:txBody>
      </p:sp>
    </p:spTree>
    <p:extLst>
      <p:ext uri="{BB962C8B-B14F-4D97-AF65-F5344CB8AC3E}">
        <p14:creationId xmlns:p14="http://schemas.microsoft.com/office/powerpoint/2010/main" val="10651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57</a:t>
            </a:fld>
            <a:endParaRPr lang="en-US" dirty="0"/>
          </a:p>
        </p:txBody>
      </p:sp>
    </p:spTree>
    <p:extLst>
      <p:ext uri="{BB962C8B-B14F-4D97-AF65-F5344CB8AC3E}">
        <p14:creationId xmlns:p14="http://schemas.microsoft.com/office/powerpoint/2010/main" val="2827686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58</a:t>
            </a:fld>
            <a:endParaRPr lang="en-US" dirty="0"/>
          </a:p>
        </p:txBody>
      </p:sp>
    </p:spTree>
    <p:extLst>
      <p:ext uri="{BB962C8B-B14F-4D97-AF65-F5344CB8AC3E}">
        <p14:creationId xmlns:p14="http://schemas.microsoft.com/office/powerpoint/2010/main" val="1288805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59</a:t>
            </a:fld>
            <a:endParaRPr lang="en-US" dirty="0"/>
          </a:p>
        </p:txBody>
      </p:sp>
    </p:spTree>
    <p:extLst>
      <p:ext uri="{BB962C8B-B14F-4D97-AF65-F5344CB8AC3E}">
        <p14:creationId xmlns:p14="http://schemas.microsoft.com/office/powerpoint/2010/main" val="405602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1568450"/>
            <a:ext cx="7527925" cy="4235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44622">
              <a:defRPr/>
            </a:pPr>
            <a:fld id="{93A5E006-9AD3-4A71-B46D-983FFF0CDA17}" type="slidenum">
              <a:rPr lang="en-US">
                <a:solidFill>
                  <a:prstClr val="black"/>
                </a:solidFill>
                <a:latin typeface="Calibri"/>
              </a:rPr>
              <a:pPr defTabSz="1144622">
                <a:defRPr/>
              </a:pPr>
              <a:t>13</a:t>
            </a:fld>
            <a:endParaRPr lang="en-US" dirty="0">
              <a:solidFill>
                <a:prstClr val="black"/>
              </a:solidFill>
              <a:latin typeface="Calibri"/>
            </a:endParaRPr>
          </a:p>
        </p:txBody>
      </p:sp>
    </p:spTree>
    <p:extLst>
      <p:ext uri="{BB962C8B-B14F-4D97-AF65-F5344CB8AC3E}">
        <p14:creationId xmlns:p14="http://schemas.microsoft.com/office/powerpoint/2010/main" val="206703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61670">
              <a:defRPr/>
            </a:pPr>
            <a:fld id="{EE34DB07-8586-45FB-9473-443F84346662}" type="slidenum">
              <a:rPr lang="en-US">
                <a:solidFill>
                  <a:prstClr val="black"/>
                </a:solidFill>
                <a:latin typeface="Calibri" panose="020F0502020204030204"/>
              </a:rPr>
              <a:pPr defTabSz="561670">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74840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61</a:t>
            </a:fld>
            <a:endParaRPr lang="en-US" dirty="0"/>
          </a:p>
        </p:txBody>
      </p:sp>
    </p:spTree>
    <p:extLst>
      <p:ext uri="{BB962C8B-B14F-4D97-AF65-F5344CB8AC3E}">
        <p14:creationId xmlns:p14="http://schemas.microsoft.com/office/powerpoint/2010/main" val="3188097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63</a:t>
            </a:fld>
            <a:endParaRPr lang="en-US" dirty="0"/>
          </a:p>
        </p:txBody>
      </p:sp>
    </p:spTree>
    <p:extLst>
      <p:ext uri="{BB962C8B-B14F-4D97-AF65-F5344CB8AC3E}">
        <p14:creationId xmlns:p14="http://schemas.microsoft.com/office/powerpoint/2010/main" val="1211491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pPr marL="280835" indent="-280835">
              <a:buAutoNum type="arabicPeriod"/>
            </a:pPr>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64</a:t>
            </a:fld>
            <a:endParaRPr lang="en-US" dirty="0"/>
          </a:p>
        </p:txBody>
      </p:sp>
    </p:spTree>
    <p:extLst>
      <p:ext uri="{BB962C8B-B14F-4D97-AF65-F5344CB8AC3E}">
        <p14:creationId xmlns:p14="http://schemas.microsoft.com/office/powerpoint/2010/main" val="203325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66</a:t>
            </a:fld>
            <a:endParaRPr lang="en-US" dirty="0"/>
          </a:p>
        </p:txBody>
      </p:sp>
    </p:spTree>
    <p:extLst>
      <p:ext uri="{BB962C8B-B14F-4D97-AF65-F5344CB8AC3E}">
        <p14:creationId xmlns:p14="http://schemas.microsoft.com/office/powerpoint/2010/main" val="1346218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134EF0-2D36-4A4C-8D83-0A83674CDFF9}" type="slidenum">
              <a:rPr lang="en-US" smtClean="0"/>
              <a:t>67</a:t>
            </a:fld>
            <a:endParaRPr lang="en-US" dirty="0"/>
          </a:p>
        </p:txBody>
      </p:sp>
    </p:spTree>
    <p:extLst>
      <p:ext uri="{BB962C8B-B14F-4D97-AF65-F5344CB8AC3E}">
        <p14:creationId xmlns:p14="http://schemas.microsoft.com/office/powerpoint/2010/main" val="1173702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68</a:t>
            </a:fld>
            <a:endParaRPr lang="en-US" dirty="0"/>
          </a:p>
        </p:txBody>
      </p:sp>
    </p:spTree>
    <p:extLst>
      <p:ext uri="{BB962C8B-B14F-4D97-AF65-F5344CB8AC3E}">
        <p14:creationId xmlns:p14="http://schemas.microsoft.com/office/powerpoint/2010/main" val="2807399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69</a:t>
            </a:fld>
            <a:endParaRPr lang="en-US" dirty="0"/>
          </a:p>
        </p:txBody>
      </p:sp>
    </p:spTree>
    <p:extLst>
      <p:ext uri="{BB962C8B-B14F-4D97-AF65-F5344CB8AC3E}">
        <p14:creationId xmlns:p14="http://schemas.microsoft.com/office/powerpoint/2010/main" val="4020604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61670">
              <a:defRPr/>
            </a:pPr>
            <a:fld id="{EE34DB07-8586-45FB-9473-443F84346662}" type="slidenum">
              <a:rPr lang="en-US">
                <a:solidFill>
                  <a:prstClr val="black"/>
                </a:solidFill>
                <a:latin typeface="Calibri" panose="020F0502020204030204"/>
              </a:rPr>
              <a:pPr defTabSz="561670">
                <a:defRPr/>
              </a:pPr>
              <a:t>70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12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1568450"/>
            <a:ext cx="7527925" cy="4235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44622">
              <a:defRPr/>
            </a:pPr>
            <a:fld id="{E2F1BEDA-0B02-4F59-AFAB-E25740F9DD78}" type="slidenum">
              <a:rPr lang="en-US">
                <a:solidFill>
                  <a:prstClr val="black"/>
                </a:solidFill>
                <a:latin typeface="Calibri"/>
              </a:rPr>
              <a:pPr defTabSz="1144622">
                <a:defRPr/>
              </a:pPr>
              <a:t>21</a:t>
            </a:fld>
            <a:endParaRPr lang="en-US" dirty="0">
              <a:solidFill>
                <a:prstClr val="black"/>
              </a:solidFill>
              <a:latin typeface="Calibri"/>
            </a:endParaRPr>
          </a:p>
        </p:txBody>
      </p:sp>
    </p:spTree>
    <p:extLst>
      <p:ext uri="{BB962C8B-B14F-4D97-AF65-F5344CB8AC3E}">
        <p14:creationId xmlns:p14="http://schemas.microsoft.com/office/powerpoint/2010/main" val="59911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1568450"/>
            <a:ext cx="7527925" cy="4235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44622">
              <a:defRPr/>
            </a:pPr>
            <a:fld id="{E2F1BEDA-0B02-4F59-AFAB-E25740F9DD78}" type="slidenum">
              <a:rPr lang="en-US">
                <a:solidFill>
                  <a:prstClr val="black"/>
                </a:solidFill>
                <a:latin typeface="Calibri"/>
              </a:rPr>
              <a:pPr defTabSz="1144622">
                <a:defRPr/>
              </a:pPr>
              <a:t>28</a:t>
            </a:fld>
            <a:endParaRPr lang="en-US" dirty="0">
              <a:solidFill>
                <a:prstClr val="black"/>
              </a:solidFill>
              <a:latin typeface="Calibri"/>
            </a:endParaRPr>
          </a:p>
        </p:txBody>
      </p:sp>
    </p:spTree>
    <p:extLst>
      <p:ext uri="{BB962C8B-B14F-4D97-AF65-F5344CB8AC3E}">
        <p14:creationId xmlns:p14="http://schemas.microsoft.com/office/powerpoint/2010/main" val="235800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34</a:t>
            </a:fld>
            <a:endParaRPr lang="en-US" dirty="0"/>
          </a:p>
        </p:txBody>
      </p:sp>
    </p:spTree>
    <p:extLst>
      <p:ext uri="{BB962C8B-B14F-4D97-AF65-F5344CB8AC3E}">
        <p14:creationId xmlns:p14="http://schemas.microsoft.com/office/powerpoint/2010/main" val="58377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2334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112334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08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61670">
              <a:defRPr/>
            </a:pPr>
            <a:fld id="{EE34DB07-8586-45FB-9473-443F84346662}" type="slidenum">
              <a:rPr lang="en-US">
                <a:solidFill>
                  <a:prstClr val="black"/>
                </a:solidFill>
                <a:latin typeface="Calibri" panose="020F0502020204030204"/>
              </a:rPr>
              <a:pPr defTabSz="561670">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200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34EF0-2D36-4A4C-8D83-0A83674CDFF9}" type="slidenum">
              <a:rPr lang="en-US" smtClean="0"/>
              <a:t>39</a:t>
            </a:fld>
            <a:endParaRPr lang="en-US" dirty="0"/>
          </a:p>
        </p:txBody>
      </p:sp>
    </p:spTree>
    <p:extLst>
      <p:ext uri="{BB962C8B-B14F-4D97-AF65-F5344CB8AC3E}">
        <p14:creationId xmlns:p14="http://schemas.microsoft.com/office/powerpoint/2010/main" val="3604405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ttb.gov/survey"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6356350"/>
            <a:ext cx="12192000" cy="501651"/>
            <a:chOff x="0" y="6356349"/>
            <a:chExt cx="9144000" cy="501651"/>
          </a:xfrm>
        </p:grpSpPr>
        <p:sp>
          <p:nvSpPr>
            <p:cNvPr id="9" name="Rectangle 8"/>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p:nvPr>
        </p:nvSpPr>
        <p:spPr>
          <a:xfrm>
            <a:off x="1168400" y="2961314"/>
            <a:ext cx="9855200" cy="1600200"/>
          </a:xfrm>
        </p:spPr>
        <p:txBody>
          <a:bodyPr>
            <a:noAutofit/>
          </a:bodyPr>
          <a:lstStyle>
            <a:lvl1pPr algn="ctr">
              <a:defRPr sz="7200" b="0" spc="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4811232"/>
            <a:ext cx="9448800" cy="1295400"/>
          </a:xfrm>
        </p:spPr>
        <p:txBody>
          <a:bodyPr anchor="ctr">
            <a:normAutofit/>
          </a:bodyPr>
          <a:lstStyle>
            <a:lvl1pPr marL="0" indent="0" algn="ctr">
              <a:buNone/>
              <a:defRPr lang="en-US" sz="2400" kern="1200" cap="all" spc="200" baseline="0" dirty="0">
                <a:solidFill>
                  <a:schemeClr val="tx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8513" y="371171"/>
            <a:ext cx="2134973" cy="2134211"/>
          </a:xfrm>
          <a:prstGeom prst="rect">
            <a:avLst/>
          </a:prstGeom>
        </p:spPr>
      </p:pic>
    </p:spTree>
    <p:extLst>
      <p:ext uri="{BB962C8B-B14F-4D97-AF65-F5344CB8AC3E}">
        <p14:creationId xmlns:p14="http://schemas.microsoft.com/office/powerpoint/2010/main" val="293869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p:nvPr>
        </p:nvSpPr>
        <p:spPr>
          <a:xfrm>
            <a:off x="1668162" y="457200"/>
            <a:ext cx="9914238" cy="762000"/>
          </a:xfrm>
        </p:spPr>
        <p:txBody>
          <a:bodyPr/>
          <a:lstStyle/>
          <a:p>
            <a:r>
              <a:rPr lang="en-US" dirty="0" smtClean="0"/>
              <a:t>Click to edit Master title style</a:t>
            </a:r>
            <a:endParaRPr lang="en-US" dirty="0"/>
          </a:p>
        </p:txBody>
      </p:sp>
      <p:sp>
        <p:nvSpPr>
          <p:cNvPr id="4" name="Slide Number Placeholder 5"/>
          <p:cNvSpPr>
            <a:spLocks noGrp="1"/>
          </p:cNvSpPr>
          <p:nvPr userDrawn="1">
            <p:ph type="sldNum" sz="quarter" idx="11"/>
          </p:nvPr>
        </p:nvSpPr>
        <p:spPr>
          <a:xfrm>
            <a:off x="10522857"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
        <p:nvSpPr>
          <p:cNvPr id="14"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9" name="TextBox 8"/>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29526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Rectangle 6"/>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Slide Number Placeholder 3"/>
          <p:cNvSpPr>
            <a:spLocks noGrp="1"/>
          </p:cNvSpPr>
          <p:nvPr userDrawn="1">
            <p:ph type="sldNum" sz="quarter" idx="11"/>
          </p:nvPr>
        </p:nvSpPr>
        <p:spPr>
          <a:xfrm>
            <a:off x="10566400" y="6449740"/>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sp>
        <p:nvSpPr>
          <p:cNvPr id="12"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8" name="TextBox 7"/>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261883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5" name="Slide Number Placeholder 5"/>
          <p:cNvSpPr>
            <a:spLocks noGrp="1"/>
          </p:cNvSpPr>
          <p:nvPr>
            <p:ph type="sldNum" sz="quarter" idx="11"/>
          </p:nvPr>
        </p:nvSpPr>
        <p:spPr>
          <a:xfrm>
            <a:off x="10522857"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spTree>
    <p:extLst>
      <p:ext uri="{BB962C8B-B14F-4D97-AF65-F5344CB8AC3E}">
        <p14:creationId xmlns:p14="http://schemas.microsoft.com/office/powerpoint/2010/main" val="7796041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pSp>
        <p:nvGrpSpPr>
          <p:cNvPr id="11" name="Group 10"/>
          <p:cNvGrpSpPr/>
          <p:nvPr userDrawn="1"/>
        </p:nvGrpSpPr>
        <p:grpSpPr>
          <a:xfrm>
            <a:off x="0" y="6350633"/>
            <a:ext cx="12192000" cy="501651"/>
            <a:chOff x="0" y="6356349"/>
            <a:chExt cx="9144000" cy="501651"/>
          </a:xfrm>
        </p:grpSpPr>
        <p:sp>
          <p:nvSpPr>
            <p:cNvPr id="12" name="Rectangle 11"/>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Slide Number Placeholder 8"/>
          <p:cNvSpPr>
            <a:spLocks noGrp="1"/>
          </p:cNvSpPr>
          <p:nvPr>
            <p:ph type="sldNum" sz="quarter" idx="12"/>
          </p:nvPr>
        </p:nvSpPr>
        <p:spPr/>
        <p:txBody>
          <a:bodyPr/>
          <a:lstStyle/>
          <a:p>
            <a:fld id="{E42367A3-023C-4870-9A86-52F994C50B51}" type="slidenum">
              <a:rPr lang="en-US" smtClean="0"/>
              <a:pPr/>
              <a:t>‹#›</a:t>
            </a:fld>
            <a:endParaRPr lang="en-US" dirty="0"/>
          </a:p>
        </p:txBody>
      </p:sp>
      <p:sp>
        <p:nvSpPr>
          <p:cNvPr id="1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10" name="TextBox 9"/>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33555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805" y="457200"/>
            <a:ext cx="9926595" cy="762000"/>
          </a:xfrm>
        </p:spPr>
        <p:txBody>
          <a:bodyPr>
            <a:noAutofit/>
          </a:bodyPr>
          <a:lstStyle>
            <a:lvl1pPr algn="l">
              <a:defRPr sz="4800" baseline="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1"/>
            <a:ext cx="10668000" cy="4449763"/>
          </a:xfrm>
        </p:spPr>
        <p:txBody>
          <a:bodyPr/>
          <a:lstStyle>
            <a:lvl1pPr>
              <a:defRPr>
                <a:solidFill>
                  <a:schemeClr val="tx2">
                    <a:lumMod val="75000"/>
                  </a:schemeClr>
                </a:solidFill>
                <a:latin typeface="Calibri" panose="020F0502020204030204" pitchFamily="34" charset="0"/>
              </a:defRPr>
            </a:lvl1pPr>
            <a:lvl2pPr>
              <a:defRPr>
                <a:solidFill>
                  <a:schemeClr val="tx2">
                    <a:lumMod val="75000"/>
                  </a:schemeClr>
                </a:solidFill>
                <a:latin typeface="Calibri" panose="020F0502020204030204" pitchFamily="34" charset="0"/>
              </a:defRPr>
            </a:lvl2pPr>
            <a:lvl3pPr>
              <a:defRPr>
                <a:solidFill>
                  <a:schemeClr val="tx2">
                    <a:lumMod val="75000"/>
                  </a:schemeClr>
                </a:solidFill>
                <a:latin typeface="Calibri" panose="020F0502020204030204" pitchFamily="34" charset="0"/>
              </a:defRPr>
            </a:lvl3pPr>
            <a:lvl4pPr>
              <a:defRPr>
                <a:solidFill>
                  <a:schemeClr val="tx2">
                    <a:lumMod val="75000"/>
                  </a:schemeClr>
                </a:solidFill>
                <a:latin typeface="Calibri" panose="020F0502020204030204" pitchFamily="34" charset="0"/>
              </a:defRPr>
            </a:lvl4pPr>
            <a:lvl5pPr>
              <a:defRPr>
                <a:solidFill>
                  <a:schemeClr val="tx2">
                    <a:lumMod val="75000"/>
                  </a:schemeClr>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(TTB)</a:t>
            </a:r>
            <a:endParaRPr lang="en-US" dirty="0"/>
          </a:p>
        </p:txBody>
      </p:sp>
      <p:sp>
        <p:nvSpPr>
          <p:cNvPr id="5" name="Slide Number Placeholder 5"/>
          <p:cNvSpPr>
            <a:spLocks noGrp="1"/>
          </p:cNvSpPr>
          <p:nvPr>
            <p:ph type="sldNum" sz="quarter" idx="11"/>
          </p:nvPr>
        </p:nvSpPr>
        <p:spPr>
          <a:xfrm>
            <a:off x="10551885" y="6447472"/>
            <a:ext cx="1625600" cy="365125"/>
          </a:xfrm>
        </p:spPr>
        <p:txBody>
          <a:bodyPr/>
          <a:lstStyle>
            <a:lvl1pPr>
              <a:defRPr>
                <a:latin typeface="+mn-lt"/>
              </a:defRPr>
            </a:lvl1pPr>
          </a:lstStyle>
          <a:p>
            <a:fld id="{BA9696C3-F121-41AC-8403-DB61221B02C3}"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Tree>
    <p:extLst>
      <p:ext uri="{BB962C8B-B14F-4D97-AF65-F5344CB8AC3E}">
        <p14:creationId xmlns:p14="http://schemas.microsoft.com/office/powerpoint/2010/main" val="29646036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6356350"/>
            <a:ext cx="12192000" cy="501651"/>
            <a:chOff x="0" y="6356349"/>
            <a:chExt cx="9144000" cy="501651"/>
          </a:xfrm>
        </p:grpSpPr>
        <p:sp>
          <p:nvSpPr>
            <p:cNvPr id="10" name="Rectangle 9"/>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1717589" y="457200"/>
            <a:ext cx="9864811"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63600" y="1619251"/>
            <a:ext cx="4919472" cy="452596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49994" y="1619250"/>
            <a:ext cx="4920735" cy="452596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251200" y="6447471"/>
            <a:ext cx="5689600" cy="365125"/>
          </a:xfrm>
        </p:spPr>
        <p:txBody>
          <a:bodyPr/>
          <a:lstStyle>
            <a:lvl1pPr>
              <a:defRPr/>
            </a:lvl1pPr>
          </a:lstStyle>
          <a:p>
            <a:r>
              <a:rPr lang="en-US" dirty="0" smtClean="0"/>
              <a:t>ALCOHOL AND TOBACCO TAX AND TRADE BUREAU (TTB)</a:t>
            </a:r>
            <a:endParaRPr lang="en-US" dirty="0"/>
          </a:p>
        </p:txBody>
      </p:sp>
      <p:sp>
        <p:nvSpPr>
          <p:cNvPr id="6" name="Slide Number Placeholder 5"/>
          <p:cNvSpPr>
            <a:spLocks noGrp="1"/>
          </p:cNvSpPr>
          <p:nvPr>
            <p:ph type="sldNum" sz="quarter" idx="11"/>
          </p:nvPr>
        </p:nvSpPr>
        <p:spPr>
          <a:xfrm>
            <a:off x="10566400"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755" y="268759"/>
            <a:ext cx="1141735" cy="1138881"/>
          </a:xfrm>
          <a:prstGeom prst="rect">
            <a:avLst/>
          </a:prstGeom>
        </p:spPr>
      </p:pic>
      <p:sp>
        <p:nvSpPr>
          <p:cNvPr id="14" name="TextBox 13"/>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1400680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9753600"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8415" y="1598838"/>
            <a:ext cx="4852416" cy="639762"/>
          </a:xfrm>
        </p:spPr>
        <p:txBody>
          <a:bodyPr anchor="b"/>
          <a:lstStyle>
            <a:lvl1pPr marL="0" indent="0" algn="ctr">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48415" y="2238600"/>
            <a:ext cx="4852416"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85653" y="1625180"/>
            <a:ext cx="4852247" cy="639762"/>
          </a:xfrm>
        </p:spPr>
        <p:txBody>
          <a:bodyPr anchor="b"/>
          <a:lstStyle>
            <a:lvl1pPr marL="0" indent="0" algn="ctr">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85653" y="2264942"/>
            <a:ext cx="4852247"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r>
              <a:rPr lang="en-US" dirty="0" smtClean="0"/>
              <a:t>ALCOHOL AND TOBACCO TAX AND TRADE BUREAU (TTB)</a:t>
            </a:r>
            <a:endParaRPr lang="en-US" dirty="0"/>
          </a:p>
        </p:txBody>
      </p:sp>
      <p:sp>
        <p:nvSpPr>
          <p:cNvPr id="8"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9" name="TextBox 8"/>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
        <p:nvSpPr>
          <p:cNvPr id="12" name="Rectangle 11"/>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Slide Number Placeholder 5"/>
          <p:cNvSpPr txBox="1">
            <a:spLocks/>
          </p:cNvSpPr>
          <p:nvPr userDrawn="1"/>
        </p:nvSpPr>
        <p:spPr>
          <a:xfrm>
            <a:off x="10566400" y="6447472"/>
            <a:ext cx="162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1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696C3-F121-41AC-8403-DB61221B02C3}" type="slidenum">
              <a:rPr lang="en-US" sz="1100" smtClean="0"/>
              <a:pPr/>
              <a:t>‹#›</a:t>
            </a:fld>
            <a:endParaRPr lang="en-US" sz="11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58" y="268759"/>
            <a:ext cx="1141735" cy="1138881"/>
          </a:xfrm>
          <a:prstGeom prst="rect">
            <a:avLst/>
          </a:prstGeom>
        </p:spPr>
      </p:pic>
      <p:sp>
        <p:nvSpPr>
          <p:cNvPr id="21" name="Footer Placeholder 4"/>
          <p:cNvSpPr txBox="1">
            <a:spLocks/>
          </p:cNvSpPr>
          <p:nvPr userDrawn="1"/>
        </p:nvSpPr>
        <p:spPr>
          <a:xfrm>
            <a:off x="3251200" y="6472421"/>
            <a:ext cx="5689600" cy="365125"/>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kern="1200">
                <a:solidFill>
                  <a:schemeClr val="bg1"/>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ALCOHOL AND TOBACCO TAX AND TRADE BUREAU | TTB</a:t>
            </a:r>
            <a:endParaRPr lang="en-US" sz="1400" dirty="0"/>
          </a:p>
        </p:txBody>
      </p:sp>
      <p:sp>
        <p:nvSpPr>
          <p:cNvPr id="19" name="TextBox 18"/>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3231166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8605" y="1418219"/>
            <a:ext cx="6860874" cy="2743200"/>
          </a:xfrm>
        </p:spPr>
        <p:txBody>
          <a:bodyPr anchor="ctr">
            <a:noAutofit/>
          </a:bodyPr>
          <a:lstStyle>
            <a:lvl1pPr algn="l">
              <a:defRPr sz="8000" b="0" cap="none" baseline="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1"/>
          </p:nvPr>
        </p:nvSpPr>
        <p:spPr>
          <a:xfrm>
            <a:off x="10562772" y="6481763"/>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3"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(TTB)</a:t>
            </a:r>
            <a:endParaRPr lang="en-US" dirty="0"/>
          </a:p>
        </p:txBody>
      </p:sp>
      <p:sp>
        <p:nvSpPr>
          <p:cNvPr id="14" name="Subtitle 2"/>
          <p:cNvSpPr txBox="1">
            <a:spLocks/>
          </p:cNvSpPr>
          <p:nvPr userDrawn="1"/>
        </p:nvSpPr>
        <p:spPr bwMode="auto">
          <a:xfrm>
            <a:off x="1198605" y="5361826"/>
            <a:ext cx="5772322" cy="9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20000"/>
              </a:spcBef>
              <a:spcAft>
                <a:spcPct val="0"/>
              </a:spcAft>
              <a:buFont typeface="Arial" charset="0"/>
              <a:buNone/>
              <a:defRPr sz="32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anose="020F0502020204030204" pitchFamily="34" charset="0"/>
                <a:ea typeface="+mn-ea"/>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Calibri" panose="020F0502020204030204" pitchFamily="34" charset="0"/>
                <a:ea typeface="+mn-ea"/>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Tree>
    <p:extLst>
      <p:ext uri="{BB962C8B-B14F-4D97-AF65-F5344CB8AC3E}">
        <p14:creationId xmlns:p14="http://schemas.microsoft.com/office/powerpoint/2010/main" val="9639727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1347" y="1388166"/>
            <a:ext cx="6182080" cy="3911581"/>
          </a:xfrm>
          <a:prstGeom prst="rect">
            <a:avLst/>
          </a:prstGeom>
        </p:spPr>
      </p:pic>
      <p:sp>
        <p:nvSpPr>
          <p:cNvPr id="2" name="Title 1"/>
          <p:cNvSpPr>
            <a:spLocks noGrp="1"/>
          </p:cNvSpPr>
          <p:nvPr>
            <p:ph type="title"/>
          </p:nvPr>
        </p:nvSpPr>
        <p:spPr>
          <a:xfrm>
            <a:off x="781161" y="1910277"/>
            <a:ext cx="6860874" cy="2743200"/>
          </a:xfrm>
        </p:spPr>
        <p:txBody>
          <a:bodyPr anchor="ctr">
            <a:noAutofit/>
          </a:bodyPr>
          <a:lstStyle>
            <a:lvl1pPr algn="l">
              <a:defRPr sz="8000" b="0" cap="none" baseline="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1"/>
          </p:nvPr>
        </p:nvSpPr>
        <p:spPr>
          <a:xfrm>
            <a:off x="10562772" y="6481763"/>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3"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(TTB)</a:t>
            </a:r>
            <a:endParaRPr lang="en-US" dirty="0"/>
          </a:p>
        </p:txBody>
      </p:sp>
      <p:sp>
        <p:nvSpPr>
          <p:cNvPr id="14" name="Subtitle 2"/>
          <p:cNvSpPr txBox="1">
            <a:spLocks/>
          </p:cNvSpPr>
          <p:nvPr userDrawn="1"/>
        </p:nvSpPr>
        <p:spPr bwMode="auto">
          <a:xfrm>
            <a:off x="1198605" y="5361826"/>
            <a:ext cx="5772322" cy="9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20000"/>
              </a:spcBef>
              <a:spcAft>
                <a:spcPct val="0"/>
              </a:spcAft>
              <a:buFont typeface="Arial" charset="0"/>
              <a:buNone/>
              <a:defRPr sz="32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anose="020F0502020204030204" pitchFamily="34" charset="0"/>
                <a:ea typeface="+mn-ea"/>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Calibri" panose="020F0502020204030204" pitchFamily="34" charset="0"/>
                <a:ea typeface="+mn-ea"/>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Tree>
    <p:extLst>
      <p:ext uri="{BB962C8B-B14F-4D97-AF65-F5344CB8AC3E}">
        <p14:creationId xmlns:p14="http://schemas.microsoft.com/office/powerpoint/2010/main" val="1457556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15" y="1333341"/>
            <a:ext cx="5888395" cy="3914520"/>
          </a:xfrm>
          <a:prstGeom prst="rect">
            <a:avLst/>
          </a:prstGeom>
        </p:spPr>
      </p:pic>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2" name="Title 1"/>
          <p:cNvSpPr>
            <a:spLocks noGrp="1"/>
          </p:cNvSpPr>
          <p:nvPr>
            <p:ph type="title"/>
          </p:nvPr>
        </p:nvSpPr>
        <p:spPr>
          <a:xfrm>
            <a:off x="3892241" y="1818168"/>
            <a:ext cx="7486959" cy="2944866"/>
          </a:xfrm>
        </p:spPr>
        <p:txBody>
          <a:bodyPr anchor="ctr">
            <a:noAutofit/>
          </a:bodyPr>
          <a:lstStyle>
            <a:lvl1pPr algn="l">
              <a:defRPr sz="8000" b="0" cap="none" baseline="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23228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40" y="1288863"/>
            <a:ext cx="5587157" cy="3728819"/>
          </a:xfrm>
          <a:prstGeom prst="rect">
            <a:avLst/>
          </a:prstGeom>
        </p:spPr>
      </p:pic>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2" name="Title 1"/>
          <p:cNvSpPr>
            <a:spLocks noGrp="1"/>
          </p:cNvSpPr>
          <p:nvPr>
            <p:ph type="title"/>
          </p:nvPr>
        </p:nvSpPr>
        <p:spPr>
          <a:xfrm>
            <a:off x="3892241" y="1680839"/>
            <a:ext cx="7486959" cy="2944866"/>
          </a:xfrm>
        </p:spPr>
        <p:txBody>
          <a:bodyPr anchor="ctr">
            <a:noAutofit/>
          </a:bodyPr>
          <a:lstStyle>
            <a:lvl1pPr algn="l">
              <a:defRPr sz="8000" b="0" cap="none" baseline="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71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4568" y="363255"/>
            <a:ext cx="6437662" cy="4828246"/>
          </a:xfrm>
          <a:prstGeom prst="rect">
            <a:avLst/>
          </a:prstGeom>
        </p:spPr>
      </p:pic>
      <p:sp>
        <p:nvSpPr>
          <p:cNvPr id="3" name="Footer Placeholder 2"/>
          <p:cNvSpPr>
            <a:spLocks noGrp="1"/>
          </p:cNvSpPr>
          <p:nvPr>
            <p:ph type="ftr" sz="quarter" idx="10"/>
          </p:nvPr>
        </p:nvSpPr>
        <p:spPr/>
        <p:txBody>
          <a:bodyPr/>
          <a:lstStyle/>
          <a:p>
            <a:r>
              <a:rPr lang="en-US" dirty="0" smtClean="0"/>
              <a:t>ALCOHOL AND TOBACCO TAX AND TRADE BUREAU (TTB)</a:t>
            </a:r>
            <a:endParaRPr lang="en-US" dirty="0"/>
          </a:p>
        </p:txBody>
      </p:sp>
      <p:sp>
        <p:nvSpPr>
          <p:cNvPr id="4" name="Slide Number Placeholder 3"/>
          <p:cNvSpPr>
            <a:spLocks noGrp="1"/>
          </p:cNvSpPr>
          <p:nvPr>
            <p:ph type="sldNum" sz="quarter" idx="11"/>
          </p:nvPr>
        </p:nvSpPr>
        <p:spPr/>
        <p:txBody>
          <a:bodyPr/>
          <a:lstStyle/>
          <a:p>
            <a:fld id="{BA9696C3-F121-41AC-8403-DB61221B02C3}" type="slidenum">
              <a:rPr lang="en-US" smtClean="0"/>
              <a:pPr/>
              <a:t>‹#›</a:t>
            </a:fld>
            <a:endParaRPr lang="en-US" dirty="0"/>
          </a:p>
        </p:txBody>
      </p:sp>
      <p:grpSp>
        <p:nvGrpSpPr>
          <p:cNvPr id="6" name="Group 5"/>
          <p:cNvGrpSpPr/>
          <p:nvPr userDrawn="1"/>
        </p:nvGrpSpPr>
        <p:grpSpPr>
          <a:xfrm>
            <a:off x="5958321" y="949435"/>
            <a:ext cx="5754255" cy="4478430"/>
            <a:chOff x="793006" y="1005199"/>
            <a:chExt cx="5754255" cy="4478430"/>
          </a:xfrm>
        </p:grpSpPr>
        <p:sp>
          <p:nvSpPr>
            <p:cNvPr id="7" name="TextBox 6"/>
            <p:cNvSpPr txBox="1"/>
            <p:nvPr/>
          </p:nvSpPr>
          <p:spPr>
            <a:xfrm>
              <a:off x="793006" y="1005199"/>
              <a:ext cx="575425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Please take few minutes to provide feedback on this session: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https://www.ttb.gov/survey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Picture 8"/>
            <p:cNvPicPr>
              <a:picLocks noChangeAspect="1"/>
            </p:cNvPicPr>
            <p:nvPr/>
          </p:nvPicPr>
          <p:blipFill>
            <a:blip r:embed="rId4"/>
            <a:stretch>
              <a:fillRect/>
            </a:stretch>
          </p:blipFill>
          <p:spPr>
            <a:xfrm>
              <a:off x="2707974" y="3568837"/>
              <a:ext cx="1924319" cy="1914792"/>
            </a:xfrm>
            <a:prstGeom prst="rect">
              <a:avLst/>
            </a:prstGeom>
          </p:spPr>
        </p:pic>
      </p:grpSp>
      <p:sp>
        <p:nvSpPr>
          <p:cNvPr id="10" name="Rectangle 9"/>
          <p:cNvSpPr/>
          <p:nvPr userDrawn="1"/>
        </p:nvSpPr>
        <p:spPr>
          <a:xfrm>
            <a:off x="609116" y="4978559"/>
            <a:ext cx="4736746" cy="646331"/>
          </a:xfrm>
          <a:prstGeom prst="rect">
            <a:avLst/>
          </a:prstGeom>
        </p:spPr>
        <p:txBody>
          <a:bodyPr wrap="none">
            <a:spAutoFit/>
          </a:bodyPr>
          <a:lstStyle/>
          <a:p>
            <a:pPr algn="ctr"/>
            <a:r>
              <a:rPr lang="en-US" sz="3600" dirty="0" smtClean="0">
                <a:solidFill>
                  <a:srgbClr val="C00000"/>
                </a:solidFill>
              </a:rPr>
              <a:t>Visit us at the TTB table!</a:t>
            </a:r>
            <a:endParaRPr lang="en-US" sz="2800" dirty="0" smtClean="0">
              <a:solidFill>
                <a:srgbClr val="C00000"/>
              </a:solidFill>
            </a:endParaRPr>
          </a:p>
        </p:txBody>
      </p:sp>
    </p:spTree>
    <p:extLst>
      <p:ext uri="{BB962C8B-B14F-4D97-AF65-F5344CB8AC3E}">
        <p14:creationId xmlns:p14="http://schemas.microsoft.com/office/powerpoint/2010/main" val="15013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userDrawn="1">
            <p:ph type="title"/>
          </p:nvPr>
        </p:nvSpPr>
        <p:spPr>
          <a:xfrm>
            <a:off x="1652016" y="458469"/>
            <a:ext cx="9930384" cy="762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8" name="Text Placeholder 2"/>
          <p:cNvSpPr>
            <a:spLocks noGrp="1"/>
          </p:cNvSpPr>
          <p:nvPr userDrawn="1">
            <p:ph type="body" idx="1"/>
          </p:nvPr>
        </p:nvSpPr>
        <p:spPr bwMode="auto">
          <a:xfrm>
            <a:off x="518984" y="1676401"/>
            <a:ext cx="11063416"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userDrawn="1">
            <p:ph type="ftr" sz="quarter" idx="3"/>
          </p:nvPr>
        </p:nvSpPr>
        <p:spPr>
          <a:xfrm>
            <a:off x="3251200" y="6424614"/>
            <a:ext cx="5689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Calibri" panose="020F0502020204030204" pitchFamily="34" charset="0"/>
                <a:cs typeface="+mn-cs"/>
              </a:defRPr>
            </a:lvl1pPr>
          </a:lstStyle>
          <a:p>
            <a:r>
              <a:rPr lang="en-US" dirty="0" smtClean="0"/>
              <a:t>ALCOHOL AND TOBACCO TAX AND TRADE BUREAU (TTB)</a:t>
            </a:r>
            <a:endParaRPr lang="en-US" dirty="0"/>
          </a:p>
        </p:txBody>
      </p:sp>
      <p:sp>
        <p:nvSpPr>
          <p:cNvPr id="6" name="Slide Number Placeholder 5"/>
          <p:cNvSpPr>
            <a:spLocks noGrp="1"/>
          </p:cNvSpPr>
          <p:nvPr userDrawn="1">
            <p:ph type="sldNum" sz="quarter" idx="4"/>
          </p:nvPr>
        </p:nvSpPr>
        <p:spPr>
          <a:xfrm>
            <a:off x="10528300" y="6418897"/>
            <a:ext cx="1625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bg1"/>
                </a:solidFill>
                <a:latin typeface="+mn-lt"/>
                <a:cs typeface="+mn-cs"/>
              </a:defRPr>
            </a:lvl1pPr>
          </a:lstStyle>
          <a:p>
            <a:fld id="{BA9696C3-F121-41AC-8403-DB61221B02C3}" type="slidenum">
              <a:rPr lang="en-US" smtClean="0"/>
              <a:pPr/>
              <a:t>‹#›</a:t>
            </a:fld>
            <a:endParaRPr lang="en-US" dirty="0"/>
          </a:p>
        </p:txBody>
      </p:sp>
      <p:sp>
        <p:nvSpPr>
          <p:cNvPr id="9" name="TextBox 8"/>
          <p:cNvSpPr txBox="1"/>
          <p:nvPr userDrawn="1"/>
        </p:nvSpPr>
        <p:spPr>
          <a:xfrm>
            <a:off x="0" y="6476245"/>
            <a:ext cx="1703540" cy="307777"/>
          </a:xfrm>
          <a:prstGeom prst="rect">
            <a:avLst/>
          </a:prstGeom>
          <a:noFill/>
        </p:spPr>
        <p:txBody>
          <a:bodyPr wrap="square" rtlCol="0">
            <a:spAutoFit/>
          </a:bodyPr>
          <a:lstStyle/>
          <a:p>
            <a:pPr algn="ctr"/>
            <a:r>
              <a:rPr lang="en-US" sz="1400" dirty="0" smtClean="0">
                <a:solidFill>
                  <a:schemeClr val="bg1"/>
                </a:solidFill>
              </a:rPr>
              <a:t>2021</a:t>
            </a:r>
            <a:endParaRPr lang="en-US" sz="1200" dirty="0">
              <a:solidFill>
                <a:schemeClr val="bg1"/>
              </a:solidFill>
            </a:endParaRPr>
          </a:p>
        </p:txBody>
      </p:sp>
    </p:spTree>
    <p:extLst>
      <p:ext uri="{BB962C8B-B14F-4D97-AF65-F5344CB8AC3E}">
        <p14:creationId xmlns:p14="http://schemas.microsoft.com/office/powerpoint/2010/main" val="312778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7" r:id="rId6"/>
    <p:sldLayoutId id="2147483667" r:id="rId7"/>
    <p:sldLayoutId id="2147483678" r:id="rId8"/>
    <p:sldLayoutId id="2147483668" r:id="rId9"/>
    <p:sldLayoutId id="2147483673" r:id="rId10"/>
    <p:sldLayoutId id="2147483674" r:id="rId11"/>
    <p:sldLayoutId id="2147483675" r:id="rId12"/>
    <p:sldLayoutId id="2147483676" r:id="rId13"/>
  </p:sldLayoutIdLst>
  <p:hf hdr="0" dt="0"/>
  <p:txStyles>
    <p:titleStyle>
      <a:lvl1pPr algn="l" defTabSz="457200" rtl="0" eaLnBrk="1" fontAlgn="base" hangingPunct="1">
        <a:spcBef>
          <a:spcPct val="0"/>
        </a:spcBef>
        <a:spcAft>
          <a:spcPct val="0"/>
        </a:spcAft>
        <a:defRPr sz="4800" b="0" kern="1200">
          <a:solidFill>
            <a:schemeClr val="tx1"/>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algn="ctr" defTabSz="457200" rtl="0" eaLnBrk="1" fontAlgn="base" hangingPunct="1">
        <a:spcBef>
          <a:spcPct val="0"/>
        </a:spcBef>
        <a:spcAft>
          <a:spcPct val="0"/>
        </a:spcAft>
        <a:defRPr sz="4200" b="1">
          <a:solidFill>
            <a:srgbClr val="17375E"/>
          </a:solidFill>
          <a:latin typeface="Calisto MT" pitchFamily="18" charset="0"/>
        </a:defRPr>
      </a:lvl2pPr>
      <a:lvl3pPr algn="ctr" defTabSz="457200" rtl="0" eaLnBrk="1" fontAlgn="base" hangingPunct="1">
        <a:spcBef>
          <a:spcPct val="0"/>
        </a:spcBef>
        <a:spcAft>
          <a:spcPct val="0"/>
        </a:spcAft>
        <a:defRPr sz="4200" b="1">
          <a:solidFill>
            <a:srgbClr val="17375E"/>
          </a:solidFill>
          <a:latin typeface="Calisto MT" pitchFamily="18" charset="0"/>
        </a:defRPr>
      </a:lvl3pPr>
      <a:lvl4pPr algn="ctr" defTabSz="457200" rtl="0" eaLnBrk="1" fontAlgn="base" hangingPunct="1">
        <a:spcBef>
          <a:spcPct val="0"/>
        </a:spcBef>
        <a:spcAft>
          <a:spcPct val="0"/>
        </a:spcAft>
        <a:defRPr sz="4200" b="1">
          <a:solidFill>
            <a:srgbClr val="17375E"/>
          </a:solidFill>
          <a:latin typeface="Calisto MT" pitchFamily="18" charset="0"/>
        </a:defRPr>
      </a:lvl4pPr>
      <a:lvl5pPr algn="ctr" defTabSz="457200" rtl="0" eaLnBrk="1" fontAlgn="base" hangingPunct="1">
        <a:spcBef>
          <a:spcPct val="0"/>
        </a:spcBef>
        <a:spcAft>
          <a:spcPct val="0"/>
        </a:spcAft>
        <a:defRPr sz="4200" b="1">
          <a:solidFill>
            <a:srgbClr val="17375E"/>
          </a:solidFill>
          <a:latin typeface="Calisto MT" pitchFamily="18" charset="0"/>
        </a:defRPr>
      </a:lvl5pPr>
      <a:lvl6pPr marL="457200" algn="ctr" defTabSz="457200" rtl="0" eaLnBrk="1" fontAlgn="base" hangingPunct="1">
        <a:spcBef>
          <a:spcPct val="0"/>
        </a:spcBef>
        <a:spcAft>
          <a:spcPct val="0"/>
        </a:spcAft>
        <a:defRPr sz="4200" b="1">
          <a:solidFill>
            <a:srgbClr val="17375E"/>
          </a:solidFill>
          <a:latin typeface="Calisto MT" pitchFamily="18" charset="0"/>
        </a:defRPr>
      </a:lvl6pPr>
      <a:lvl7pPr marL="914400" algn="ctr" defTabSz="457200" rtl="0" eaLnBrk="1" fontAlgn="base" hangingPunct="1">
        <a:spcBef>
          <a:spcPct val="0"/>
        </a:spcBef>
        <a:spcAft>
          <a:spcPct val="0"/>
        </a:spcAft>
        <a:defRPr sz="4200" b="1">
          <a:solidFill>
            <a:srgbClr val="17375E"/>
          </a:solidFill>
          <a:latin typeface="Calisto MT" pitchFamily="18" charset="0"/>
        </a:defRPr>
      </a:lvl7pPr>
      <a:lvl8pPr marL="1371600" algn="ctr" defTabSz="457200" rtl="0" eaLnBrk="1" fontAlgn="base" hangingPunct="1">
        <a:spcBef>
          <a:spcPct val="0"/>
        </a:spcBef>
        <a:spcAft>
          <a:spcPct val="0"/>
        </a:spcAft>
        <a:defRPr sz="4200" b="1">
          <a:solidFill>
            <a:srgbClr val="17375E"/>
          </a:solidFill>
          <a:latin typeface="Calisto MT" pitchFamily="18" charset="0"/>
        </a:defRPr>
      </a:lvl8pPr>
      <a:lvl9pPr marL="1828800" algn="ctr" defTabSz="457200" rtl="0" eaLnBrk="1" fontAlgn="base" hangingPunct="1">
        <a:spcBef>
          <a:spcPct val="0"/>
        </a:spcBef>
        <a:spcAft>
          <a:spcPct val="0"/>
        </a:spcAft>
        <a:defRPr sz="4200" b="1">
          <a:solidFill>
            <a:srgbClr val="17375E"/>
          </a:solidFill>
          <a:latin typeface="Calisto MT" pitchFamily="18"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7375E"/>
          </a:solidFill>
          <a:latin typeface="Calibri" panose="020F05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17375E"/>
          </a:solidFill>
          <a:latin typeface="Calibri" panose="020F05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7375E"/>
          </a:solidFill>
          <a:latin typeface="Calibri" panose="020F05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tb.gov/images/pdfs/rulings/ttb-ruling-2015-1-malt-beverage-formulas.pdf" TargetMode="External"/><Relationship Id="rId2" Type="http://schemas.openxmlformats.org/officeDocument/2006/relationships/hyperlink" Target="https://www.ttb.gov/images/pdfs/rulings/ttb-ruling-2015-1-attachment-1.pdf" TargetMode="External"/><Relationship Id="rId1" Type="http://schemas.openxmlformats.org/officeDocument/2006/relationships/slideLayout" Target="../slideLayouts/slideLayout2.xml"/><Relationship Id="rId4" Type="http://schemas.openxmlformats.org/officeDocument/2006/relationships/hyperlink" Target="https://www.ttb.gov/images/pdfs/rulings/94-3.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tb.gov/rulings/ttb-ruling-2015-1-attachment-1.pdf" TargetMode="External"/><Relationship Id="rId2" Type="http://schemas.openxmlformats.org/officeDocument/2006/relationships/hyperlink" Target="https://www.ttb.gov/images/pdfs/rulings/ttb-ruling-2015-1-malt-beverage-formula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tb.gov/images/pdfs/rulings/ttb-ruling-2015-1-malt-beverage-formula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tb.gov/public-guidance/ttb-g-2016-1a" TargetMode="External"/><Relationship Id="rId2" Type="http://schemas.openxmlformats.org/officeDocument/2006/relationships/hyperlink" Target="https://www.ttb.gov/formulation/which-alcohol-beverages-require-formula-approval"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tb.gov/formulation/fid-sheet-guidance-and-examples" TargetMode="External"/><Relationship Id="rId2" Type="http://schemas.openxmlformats.org/officeDocument/2006/relationships/hyperlink" Target="https://www.ttb.gov/formulation/fid-sheet-guidance-and-examples-fi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tb.gov/formulation/limited-ingredient-calculation-worksheet-lic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tb.gov/formulation/limited-ingredient-calculation-worksheet-guidance-and-examp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tb.gov/formulation/ingredient-specification-sheet-guidance-and-exampl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tb.gov/formulation/ingredient-specification-sheet-guidance-and-exampl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tb.gov/scientific-services-division/limited-ingredients#b" TargetMode="External"/><Relationship Id="rId2" Type="http://schemas.openxmlformats.org/officeDocument/2006/relationships/hyperlink" Target="https://www.ecfr.gov/cgi-bin/text-idx?SID=a2c2b870ec1c3d408c90c29e43e77c05&amp;mc=true&amp;node=pt21.3.189&amp;rgn=div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tb.gov/images/pdfs/fonl-webinar.pdf" TargetMode="External"/><Relationship Id="rId2" Type="http://schemas.openxmlformats.org/officeDocument/2006/relationships/hyperlink" Target="https://www.ttb.gov/what-we-do/online-services/formulas-onlin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ttb.gov/public-guidance/ttb-g-2016-1a" TargetMode="External"/><Relationship Id="rId3" Type="http://schemas.openxmlformats.org/officeDocument/2006/relationships/hyperlink" Target="http://www.ttb.gov/beer/rulings" TargetMode="External"/><Relationship Id="rId7" Type="http://schemas.openxmlformats.org/officeDocument/2006/relationships/hyperlink" Target="http://www.ttb.gov/beer/beer-faq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www.ttb.gov/formulation/mbev" TargetMode="External"/><Relationship Id="rId5" Type="http://schemas.openxmlformats.org/officeDocument/2006/relationships/hyperlink" Target="http://www.ttb.gov/beer/industry-circulars" TargetMode="External"/><Relationship Id="rId10" Type="http://schemas.openxmlformats.org/officeDocument/2006/relationships/hyperlink" Target="https://www.ttb.gov/formulation/determining-if-and-how-ingredients-may-be-used-in-your-beverage" TargetMode="External"/><Relationship Id="rId4" Type="http://schemas.openxmlformats.org/officeDocument/2006/relationships/hyperlink" Target="https://www.ttb.gov/formulation" TargetMode="External"/><Relationship Id="rId9" Type="http://schemas.openxmlformats.org/officeDocument/2006/relationships/hyperlink" Target="https://www.ttb.gov/formulation/formula-approval-with-laboratory-sample-analysi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tb.gov/beer/bam.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hyperlink" Target="https://www.ttb.gov/images/pdfs/rulings/ttb-ruling-2015-1-malt-beverage-formulas.pdf"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tb.gov/formulation/approval-basic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0.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ttb.gov/faqs/allergen-labeling" TargetMode="External"/><Relationship Id="rId3" Type="http://schemas.openxmlformats.org/officeDocument/2006/relationships/hyperlink" Target="https://www.ttb.gov/images/pdfs/rulings/2004-1.pdf" TargetMode="External"/><Relationship Id="rId7" Type="http://schemas.openxmlformats.org/officeDocument/2006/relationships/hyperlink" Target="https://www.ttb.gov/faqs/alcohol#su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ttb.gov/faqs/alcohol#sf" TargetMode="External"/><Relationship Id="rId11" Type="http://schemas.openxmlformats.org/officeDocument/2006/relationships/hyperlink" Target="https://www.ttb.gov/faqs/alcohol#af" TargetMode="External"/><Relationship Id="rId5" Type="http://schemas.openxmlformats.org/officeDocument/2006/relationships/hyperlink" Target="https://www.ttb.gov/images/pdfs/rulings/2013-2.pdf" TargetMode="External"/><Relationship Id="rId10" Type="http://schemas.openxmlformats.org/officeDocument/2006/relationships/hyperlink" Target="https://www.ttb.gov/faqs/alcohol" TargetMode="External"/><Relationship Id="rId4" Type="http://schemas.openxmlformats.org/officeDocument/2006/relationships/hyperlink" Target="https://www.ttb.gov/rulings/r2020-2" TargetMode="External"/><Relationship Id="rId9" Type="http://schemas.openxmlformats.org/officeDocument/2006/relationships/hyperlink" Target="https://www.ttb.gov/faqs/alcohol#o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ttb.gov/public-guidance/ttb-g-2016-1a" TargetMode="External"/><Relationship Id="rId3" Type="http://schemas.openxmlformats.org/officeDocument/2006/relationships/hyperlink" Target="http://www.ttb.gov/beer/rulings" TargetMode="External"/><Relationship Id="rId7" Type="http://schemas.openxmlformats.org/officeDocument/2006/relationships/hyperlink" Target="http://www.ttb.gov/beer/beer-faq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www.ttb.gov/formulation/mbev" TargetMode="External"/><Relationship Id="rId5" Type="http://schemas.openxmlformats.org/officeDocument/2006/relationships/hyperlink" Target="http://www.ttb.gov/beer/industry-circulars" TargetMode="External"/><Relationship Id="rId10" Type="http://schemas.openxmlformats.org/officeDocument/2006/relationships/hyperlink" Target="http://www.ttb.gov/labeling/laws-and-regulations" TargetMode="External"/><Relationship Id="rId4" Type="http://schemas.openxmlformats.org/officeDocument/2006/relationships/hyperlink" Target="http://www.ttb.gov/beer/beverage-alcohol-manual" TargetMode="External"/><Relationship Id="rId9" Type="http://schemas.openxmlformats.org/officeDocument/2006/relationships/hyperlink" Target="http://www.ttb.gov/labeling/allowable-revision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ttb.gov/contact-alf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Formulas and Labels for Beer/Malt Beverages</a:t>
            </a:r>
            <a:endParaRPr lang="en-US" dirty="0"/>
          </a:p>
        </p:txBody>
      </p:sp>
      <p:sp>
        <p:nvSpPr>
          <p:cNvPr id="7" name="Subtitle 6"/>
          <p:cNvSpPr>
            <a:spLocks noGrp="1"/>
          </p:cNvSpPr>
          <p:nvPr>
            <p:ph type="subTitle" idx="1"/>
          </p:nvPr>
        </p:nvSpPr>
        <p:spPr/>
        <p:txBody>
          <a:bodyPr/>
          <a:lstStyle/>
          <a:p>
            <a:r>
              <a:rPr lang="en-US" dirty="0" smtClean="0"/>
              <a:t>California Craft brewers conference</a:t>
            </a:r>
          </a:p>
          <a:p>
            <a:r>
              <a:rPr lang="en-US" dirty="0" smtClean="0"/>
              <a:t>December 2, 2021</a:t>
            </a:r>
            <a:endParaRPr lang="en-US" dirty="0"/>
          </a:p>
        </p:txBody>
      </p:sp>
    </p:spTree>
    <p:extLst>
      <p:ext uri="{BB962C8B-B14F-4D97-AF65-F5344CB8AC3E}">
        <p14:creationId xmlns:p14="http://schemas.microsoft.com/office/powerpoint/2010/main" val="551432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Formula Required?</a:t>
            </a:r>
            <a:endParaRPr lang="en-US" dirty="0"/>
          </a:p>
        </p:txBody>
      </p:sp>
      <p:sp>
        <p:nvSpPr>
          <p:cNvPr id="6" name="Content Placeholder 5"/>
          <p:cNvSpPr txBox="1">
            <a:spLocks noGrp="1"/>
          </p:cNvSpPr>
          <p:nvPr>
            <p:ph idx="1"/>
          </p:nvPr>
        </p:nvSpPr>
        <p:spPr/>
        <p:txBody>
          <a:bodyPr>
            <a:normAutofit lnSpcReduction="10000"/>
          </a:bodyPr>
          <a:lstStyle/>
          <a:p>
            <a:r>
              <a:rPr lang="en-US" dirty="0" smtClean="0"/>
              <a:t>Formula approval is required if the brewer uses any of the following ingredients or processes*:</a:t>
            </a:r>
          </a:p>
          <a:p>
            <a:pPr lvl="1"/>
            <a:r>
              <a:rPr lang="en-US" dirty="0" smtClean="0"/>
              <a:t>Flavors with alcohol </a:t>
            </a:r>
          </a:p>
          <a:p>
            <a:pPr lvl="1"/>
            <a:r>
              <a:rPr lang="en-US" dirty="0" smtClean="0"/>
              <a:t>Compounded flavors</a:t>
            </a:r>
          </a:p>
          <a:p>
            <a:pPr lvl="1"/>
            <a:r>
              <a:rPr lang="en-US" dirty="0" smtClean="0"/>
              <a:t>Colors </a:t>
            </a:r>
          </a:p>
          <a:p>
            <a:pPr lvl="1"/>
            <a:r>
              <a:rPr lang="en-US" dirty="0" smtClean="0"/>
              <a:t>Artificial sweeteners </a:t>
            </a:r>
          </a:p>
          <a:p>
            <a:pPr lvl="1"/>
            <a:r>
              <a:rPr lang="en-US" dirty="0" smtClean="0"/>
              <a:t>Food Materials (unless exempted by </a:t>
            </a:r>
            <a:r>
              <a:rPr lang="en-US" dirty="0" smtClean="0">
                <a:hlinkClick r:id="rId2"/>
              </a:rPr>
              <a:t>Attachment 1</a:t>
            </a:r>
            <a:r>
              <a:rPr lang="en-US" dirty="0" smtClean="0"/>
              <a:t> of </a:t>
            </a:r>
            <a:r>
              <a:rPr lang="en-US" dirty="0" smtClean="0">
                <a:hlinkClick r:id="rId3"/>
              </a:rPr>
              <a:t>TTB Ruling 2015-1</a:t>
            </a:r>
            <a:r>
              <a:rPr lang="en-US" dirty="0" smtClean="0"/>
              <a:t>)</a:t>
            </a:r>
          </a:p>
          <a:p>
            <a:pPr lvl="1"/>
            <a:r>
              <a:rPr lang="en-US" dirty="0" smtClean="0"/>
              <a:t>The beverage is frozen and ice crystals are removed (e.g., </a:t>
            </a:r>
            <a:r>
              <a:rPr lang="en-US" dirty="0" smtClean="0">
                <a:hlinkClick r:id="rId4"/>
              </a:rPr>
              <a:t>ice beer</a:t>
            </a:r>
            <a:r>
              <a:rPr lang="en-US" dirty="0" smtClean="0"/>
              <a:t>)</a:t>
            </a:r>
          </a:p>
          <a:p>
            <a:pPr lvl="1"/>
            <a:endParaRPr lang="en-US" dirty="0" smtClean="0"/>
          </a:p>
          <a:p>
            <a:endParaRPr lang="en-US" altLang="en-US" dirty="0" smtClean="0"/>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4" name="Slide Number Placeholder 3"/>
          <p:cNvSpPr>
            <a:spLocks noGrp="1"/>
          </p:cNvSpPr>
          <p:nvPr>
            <p:ph type="sldNum" sz="quarter" idx="11"/>
          </p:nvPr>
        </p:nvSpPr>
        <p:spPr/>
        <p:txBody>
          <a:bodyPr/>
          <a:lstStyle/>
          <a:p>
            <a:pPr lvl="0"/>
            <a:fld id="{9F83E4F2-0C8C-4080-A475-13EC602EDE26}" type="slidenum">
              <a:rPr lang="en-US" noProof="0" smtClean="0"/>
              <a:pPr lvl="0"/>
              <a:t>10</a:t>
            </a:fld>
            <a:endParaRPr lang="en-US" noProof="0" dirty="0"/>
          </a:p>
        </p:txBody>
      </p:sp>
      <p:sp>
        <p:nvSpPr>
          <p:cNvPr id="10" name="Rectangle 9"/>
          <p:cNvSpPr/>
          <p:nvPr/>
        </p:nvSpPr>
        <p:spPr>
          <a:xfrm>
            <a:off x="9647818" y="5941498"/>
            <a:ext cx="2529667" cy="369332"/>
          </a:xfrm>
          <a:prstGeom prst="rect">
            <a:avLst/>
          </a:prstGeom>
        </p:spPr>
        <p:txBody>
          <a:bodyPr wrap="non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 a complete list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95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and Processes that are Exempt from Formula Requirements</a:t>
            </a:r>
            <a:endParaRPr lang="en-US" dirty="0"/>
          </a:p>
        </p:txBody>
      </p:sp>
      <p:sp>
        <p:nvSpPr>
          <p:cNvPr id="3" name="Content Placeholder 2"/>
          <p:cNvSpPr>
            <a:spLocks noGrp="1"/>
          </p:cNvSpPr>
          <p:nvPr>
            <p:ph idx="1"/>
          </p:nvPr>
        </p:nvSpPr>
        <p:spPr/>
        <p:txBody>
          <a:bodyPr>
            <a:normAutofit/>
          </a:bodyPr>
          <a:lstStyle/>
          <a:p>
            <a:endParaRPr lang="en-US" dirty="0" smtClean="0">
              <a:hlinkClick r:id="rId2"/>
            </a:endParaRPr>
          </a:p>
          <a:p>
            <a:r>
              <a:rPr lang="en-US" dirty="0" smtClean="0">
                <a:hlinkClick r:id="rId2"/>
              </a:rPr>
              <a:t>TTB Ruling 2015-1</a:t>
            </a:r>
            <a:r>
              <a:rPr lang="en-US" dirty="0" smtClean="0"/>
              <a:t> exempts certain traditional ingredients and processes when used to make malt beverages</a:t>
            </a:r>
          </a:p>
          <a:p>
            <a:endParaRPr lang="en-US" sz="900" dirty="0" smtClean="0"/>
          </a:p>
          <a:p>
            <a:endParaRPr lang="en-US" sz="900" dirty="0" smtClean="0">
              <a:hlinkClick r:id="rId3"/>
            </a:endParaRPr>
          </a:p>
          <a:p>
            <a:r>
              <a:rPr lang="en-US" dirty="0" smtClean="0">
                <a:hlinkClick r:id="rId3"/>
              </a:rPr>
              <a:t>Attachment 1</a:t>
            </a:r>
            <a:r>
              <a:rPr lang="en-US" dirty="0" smtClean="0"/>
              <a:t> specifies which ingredients and processes are exempt, for example:</a:t>
            </a:r>
          </a:p>
          <a:p>
            <a:pPr lvl="1"/>
            <a:r>
              <a:rPr lang="en-US" dirty="0" smtClean="0"/>
              <a:t>Honey, vanilla beans</a:t>
            </a:r>
          </a:p>
          <a:p>
            <a:pPr lvl="1"/>
            <a:r>
              <a:rPr lang="en-US" dirty="0" smtClean="0"/>
              <a:t>Barrel-aging</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11</a:t>
            </a:fld>
            <a:endParaRPr lang="en-US" noProof="0" dirty="0"/>
          </a:p>
        </p:txBody>
      </p:sp>
    </p:spTree>
    <p:extLst>
      <p:ext uri="{BB962C8B-B14F-4D97-AF65-F5344CB8AC3E}">
        <p14:creationId xmlns:p14="http://schemas.microsoft.com/office/powerpoint/2010/main" val="209143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and Processes that are Exempt from Formula Requirements</a:t>
            </a:r>
            <a:endParaRPr lang="en-US" dirty="0"/>
          </a:p>
        </p:txBody>
      </p:sp>
      <p:sp>
        <p:nvSpPr>
          <p:cNvPr id="3" name="Content Placeholder 2"/>
          <p:cNvSpPr>
            <a:spLocks noGrp="1"/>
          </p:cNvSpPr>
          <p:nvPr>
            <p:ph idx="1"/>
          </p:nvPr>
        </p:nvSpPr>
        <p:spPr/>
        <p:txBody>
          <a:bodyPr>
            <a:normAutofit/>
          </a:bodyPr>
          <a:lstStyle/>
          <a:p>
            <a:r>
              <a:rPr lang="en-US" dirty="0" smtClean="0">
                <a:hlinkClick r:id="rId2"/>
              </a:rPr>
              <a:t>TTB </a:t>
            </a:r>
            <a:r>
              <a:rPr lang="en-US" dirty="0">
                <a:hlinkClick r:id="rId2"/>
              </a:rPr>
              <a:t>Ruling 2015-1</a:t>
            </a:r>
            <a:r>
              <a:rPr lang="en-US" dirty="0"/>
              <a:t> does </a:t>
            </a:r>
            <a:r>
              <a:rPr lang="en-US" dirty="0" smtClean="0"/>
              <a:t>not exempt extracts or flavors containing alcohol </a:t>
            </a:r>
          </a:p>
          <a:p>
            <a:pPr lvl="1"/>
            <a:r>
              <a:rPr lang="en-US" dirty="0" smtClean="0"/>
              <a:t>Vanilla beans are exempt, but vanilla extract is not exempt</a:t>
            </a:r>
          </a:p>
          <a:p>
            <a:r>
              <a:rPr lang="en-US" dirty="0" smtClean="0"/>
              <a:t>Exempt ingredients cannot comprise more than 49% of the fermentables</a:t>
            </a:r>
          </a:p>
          <a:p>
            <a:r>
              <a:rPr lang="en-US" dirty="0" smtClean="0"/>
              <a:t>TTB can still request a formula and samples for analysis at any time, even when exempt ingredients are used</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12</a:t>
            </a:fld>
            <a:endParaRPr lang="en-US" noProof="0" dirty="0"/>
          </a:p>
        </p:txBody>
      </p:sp>
    </p:spTree>
    <p:extLst>
      <p:ext uri="{BB962C8B-B14F-4D97-AF65-F5344CB8AC3E}">
        <p14:creationId xmlns:p14="http://schemas.microsoft.com/office/powerpoint/2010/main" val="808831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Ruling 2015-1 | Attachment 1</a:t>
            </a:r>
            <a:endParaRPr lang="en-US" dirty="0"/>
          </a:p>
        </p:txBody>
      </p:sp>
      <p:sp>
        <p:nvSpPr>
          <p:cNvPr id="7" name="Slide Number Placeholder 6"/>
          <p:cNvSpPr>
            <a:spLocks noGrp="1"/>
          </p:cNvSpPr>
          <p:nvPr>
            <p:ph type="sldNum" sz="quarter" idx="11"/>
          </p:nvPr>
        </p:nvSpPr>
        <p:spPr/>
        <p:txBody>
          <a:bodyPr/>
          <a:lstStyle/>
          <a:p>
            <a:pPr lvl="0"/>
            <a:fld id="{E42367A3-023C-4870-9A86-52F994C50B51}" type="slidenum">
              <a:rPr lang="en-US" noProof="0" smtClean="0"/>
              <a:pPr lvl="0"/>
              <a:t>13</a:t>
            </a:fld>
            <a:endParaRPr lang="en-US" noProof="0" dirty="0"/>
          </a:p>
        </p:txBody>
      </p:sp>
      <p:sp>
        <p:nvSpPr>
          <p:cNvPr id="6" name="Footer Placeholder 5"/>
          <p:cNvSpPr>
            <a:spLocks noGrp="1"/>
          </p:cNvSpPr>
          <p:nvPr>
            <p:ph type="ftr" sz="quarter" idx="3"/>
          </p:nvPr>
        </p:nvSpPr>
        <p:spPr/>
        <p:txBody>
          <a:bodyPr/>
          <a:lstStyle/>
          <a:p>
            <a:pPr lvl="0"/>
            <a:r>
              <a:rPr lang="en-US" noProof="0" dirty="0" smtClean="0"/>
              <a:t>ALCOHOL AND TOBACCO TAX AND TRADE BUREAU (TTB)</a:t>
            </a:r>
            <a:endParaRPr lang="en-US" noProof="0" dirty="0"/>
          </a:p>
        </p:txBody>
      </p:sp>
      <p:pic>
        <p:nvPicPr>
          <p:cNvPr id="9" name="Picture 8"/>
          <p:cNvPicPr>
            <a:picLocks noChangeAspect="1"/>
          </p:cNvPicPr>
          <p:nvPr/>
        </p:nvPicPr>
        <p:blipFill>
          <a:blip r:embed="rId3">
            <a:extLst/>
          </a:blip>
          <a:stretch>
            <a:fillRect/>
          </a:stretch>
        </p:blipFill>
        <p:spPr>
          <a:xfrm>
            <a:off x="1377695" y="1311332"/>
            <a:ext cx="9803139" cy="5044008"/>
          </a:xfrm>
          <a:prstGeom prst="rect">
            <a:avLst/>
          </a:prstGeom>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070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Combinations of Exempt and Non -Exempt Ingredients</a:t>
            </a:r>
            <a:endParaRPr lang="en-US" dirty="0"/>
          </a:p>
        </p:txBody>
      </p:sp>
      <p:graphicFrame>
        <p:nvGraphicFramePr>
          <p:cNvPr id="9" name="Content Placeholder 8"/>
          <p:cNvGraphicFramePr>
            <a:graphicFrameLocks noGrp="1"/>
          </p:cNvGraphicFramePr>
          <p:nvPr>
            <p:ph sz="half" idx="1"/>
            <p:extLst/>
          </p:nvPr>
        </p:nvGraphicFramePr>
        <p:xfrm>
          <a:off x="762000" y="1676400"/>
          <a:ext cx="10668000"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3" name="Slide Number Placeholder 2"/>
          <p:cNvSpPr>
            <a:spLocks noGrp="1"/>
          </p:cNvSpPr>
          <p:nvPr>
            <p:ph type="sldNum" sz="quarter" idx="11"/>
          </p:nvPr>
        </p:nvSpPr>
        <p:spPr/>
        <p:txBody>
          <a:bodyPr/>
          <a:lstStyle/>
          <a:p>
            <a:pPr lvl="0"/>
            <a:fld id="{BA9696C3-F121-41AC-8403-DB61221B02C3}" type="slidenum">
              <a:rPr lang="en-US" noProof="0" smtClean="0"/>
              <a:pPr lvl="0"/>
              <a:t>14</a:t>
            </a:fld>
            <a:endParaRPr lang="en-US" noProof="0" dirty="0"/>
          </a:p>
        </p:txBody>
      </p:sp>
      <p:grpSp>
        <p:nvGrpSpPr>
          <p:cNvPr id="18" name="Group 17"/>
          <p:cNvGrpSpPr/>
          <p:nvPr/>
        </p:nvGrpSpPr>
        <p:grpSpPr>
          <a:xfrm>
            <a:off x="201543" y="1897348"/>
            <a:ext cx="2294011" cy="1567255"/>
            <a:chOff x="536448" y="2437347"/>
            <a:chExt cx="1877568" cy="1395410"/>
          </a:xfrm>
          <a:solidFill>
            <a:schemeClr val="accent3">
              <a:lumMod val="40000"/>
              <a:lumOff val="60000"/>
            </a:schemeClr>
          </a:solidFill>
        </p:grpSpPr>
        <p:sp>
          <p:nvSpPr>
            <p:cNvPr id="15" name="Rounded Rectangular Callout 14"/>
            <p:cNvSpPr/>
            <p:nvPr/>
          </p:nvSpPr>
          <p:spPr>
            <a:xfrm>
              <a:off x="536448" y="2437347"/>
              <a:ext cx="1877568" cy="1395410"/>
            </a:xfrm>
            <a:prstGeom prst="wedgeRoundRectCallout">
              <a:avLst>
                <a:gd name="adj1" fmla="val 73954"/>
                <a:gd name="adj2" fmla="val 51485"/>
                <a:gd name="adj3" fmla="val 16667"/>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58368" y="2720528"/>
              <a:ext cx="1584960" cy="904298"/>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Passion fruit and vanilla beans are exempt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p:cNvGrpSpPr/>
          <p:nvPr/>
        </p:nvGrpSpPr>
        <p:grpSpPr>
          <a:xfrm>
            <a:off x="6159500" y="988826"/>
            <a:ext cx="5205185" cy="2833874"/>
            <a:chOff x="-132596" y="2437348"/>
            <a:chExt cx="2546612" cy="2712080"/>
          </a:xfrm>
          <a:solidFill>
            <a:schemeClr val="accent3">
              <a:lumMod val="40000"/>
              <a:lumOff val="60000"/>
            </a:schemeClr>
          </a:solidFill>
        </p:grpSpPr>
        <p:sp>
          <p:nvSpPr>
            <p:cNvPr id="20" name="Rounded Rectangular Callout 19"/>
            <p:cNvSpPr/>
            <p:nvPr/>
          </p:nvSpPr>
          <p:spPr>
            <a:xfrm>
              <a:off x="-132596" y="2437348"/>
              <a:ext cx="2546612" cy="2712080"/>
            </a:xfrm>
            <a:custGeom>
              <a:avLst/>
              <a:gdLst>
                <a:gd name="connsiteX0" fmla="*/ 0 w 3089119"/>
                <a:gd name="connsiteY0" fmla="*/ 236596 h 1419549"/>
                <a:gd name="connsiteX1" fmla="*/ 236596 w 3089119"/>
                <a:gd name="connsiteY1" fmla="*/ 0 h 1419549"/>
                <a:gd name="connsiteX2" fmla="*/ 1801986 w 3089119"/>
                <a:gd name="connsiteY2" fmla="*/ 0 h 1419549"/>
                <a:gd name="connsiteX3" fmla="*/ 1801986 w 3089119"/>
                <a:gd name="connsiteY3" fmla="*/ 0 h 1419549"/>
                <a:gd name="connsiteX4" fmla="*/ 2574266 w 3089119"/>
                <a:gd name="connsiteY4" fmla="*/ 0 h 1419549"/>
                <a:gd name="connsiteX5" fmla="*/ 2852523 w 3089119"/>
                <a:gd name="connsiteY5" fmla="*/ 0 h 1419549"/>
                <a:gd name="connsiteX6" fmla="*/ 3089119 w 3089119"/>
                <a:gd name="connsiteY6" fmla="*/ 236596 h 1419549"/>
                <a:gd name="connsiteX7" fmla="*/ 3089119 w 3089119"/>
                <a:gd name="connsiteY7" fmla="*/ 828070 h 1419549"/>
                <a:gd name="connsiteX8" fmla="*/ 3089119 w 3089119"/>
                <a:gd name="connsiteY8" fmla="*/ 828070 h 1419549"/>
                <a:gd name="connsiteX9" fmla="*/ 3089119 w 3089119"/>
                <a:gd name="connsiteY9" fmla="*/ 1182958 h 1419549"/>
                <a:gd name="connsiteX10" fmla="*/ 3089119 w 3089119"/>
                <a:gd name="connsiteY10" fmla="*/ 1182953 h 1419549"/>
                <a:gd name="connsiteX11" fmla="*/ 2852523 w 3089119"/>
                <a:gd name="connsiteY11" fmla="*/ 1419549 h 1419549"/>
                <a:gd name="connsiteX12" fmla="*/ 2574266 w 3089119"/>
                <a:gd name="connsiteY12" fmla="*/ 1419549 h 1419549"/>
                <a:gd name="connsiteX13" fmla="*/ 1622560 w 3089119"/>
                <a:gd name="connsiteY13" fmla="*/ 3116804 h 1419549"/>
                <a:gd name="connsiteX14" fmla="*/ 1801986 w 3089119"/>
                <a:gd name="connsiteY14" fmla="*/ 1419549 h 1419549"/>
                <a:gd name="connsiteX15" fmla="*/ 236596 w 3089119"/>
                <a:gd name="connsiteY15" fmla="*/ 1419549 h 1419549"/>
                <a:gd name="connsiteX16" fmla="*/ 0 w 3089119"/>
                <a:gd name="connsiteY16" fmla="*/ 1182953 h 1419549"/>
                <a:gd name="connsiteX17" fmla="*/ 0 w 3089119"/>
                <a:gd name="connsiteY17" fmla="*/ 1182958 h 1419549"/>
                <a:gd name="connsiteX18" fmla="*/ 0 w 3089119"/>
                <a:gd name="connsiteY18" fmla="*/ 828070 h 1419549"/>
                <a:gd name="connsiteX19" fmla="*/ 0 w 3089119"/>
                <a:gd name="connsiteY19" fmla="*/ 828070 h 1419549"/>
                <a:gd name="connsiteX20" fmla="*/ 0 w 3089119"/>
                <a:gd name="connsiteY20" fmla="*/ 236596 h 1419549"/>
                <a:gd name="connsiteX0" fmla="*/ 1100762 w 4189881"/>
                <a:gd name="connsiteY0" fmla="*/ 236596 h 2758996"/>
                <a:gd name="connsiteX1" fmla="*/ 1337358 w 4189881"/>
                <a:gd name="connsiteY1" fmla="*/ 0 h 2758996"/>
                <a:gd name="connsiteX2" fmla="*/ 2902748 w 4189881"/>
                <a:gd name="connsiteY2" fmla="*/ 0 h 2758996"/>
                <a:gd name="connsiteX3" fmla="*/ 2902748 w 4189881"/>
                <a:gd name="connsiteY3" fmla="*/ 0 h 2758996"/>
                <a:gd name="connsiteX4" fmla="*/ 3675028 w 4189881"/>
                <a:gd name="connsiteY4" fmla="*/ 0 h 2758996"/>
                <a:gd name="connsiteX5" fmla="*/ 3953285 w 4189881"/>
                <a:gd name="connsiteY5" fmla="*/ 0 h 2758996"/>
                <a:gd name="connsiteX6" fmla="*/ 4189881 w 4189881"/>
                <a:gd name="connsiteY6" fmla="*/ 236596 h 2758996"/>
                <a:gd name="connsiteX7" fmla="*/ 4189881 w 4189881"/>
                <a:gd name="connsiteY7" fmla="*/ 828070 h 2758996"/>
                <a:gd name="connsiteX8" fmla="*/ 4189881 w 4189881"/>
                <a:gd name="connsiteY8" fmla="*/ 828070 h 2758996"/>
                <a:gd name="connsiteX9" fmla="*/ 4189881 w 4189881"/>
                <a:gd name="connsiteY9" fmla="*/ 1182958 h 2758996"/>
                <a:gd name="connsiteX10" fmla="*/ 4189881 w 4189881"/>
                <a:gd name="connsiteY10" fmla="*/ 1182953 h 2758996"/>
                <a:gd name="connsiteX11" fmla="*/ 3953285 w 4189881"/>
                <a:gd name="connsiteY11" fmla="*/ 1419549 h 2758996"/>
                <a:gd name="connsiteX12" fmla="*/ 3675028 w 4189881"/>
                <a:gd name="connsiteY12" fmla="*/ 1419549 h 2758996"/>
                <a:gd name="connsiteX13" fmla="*/ 0 w 4189881"/>
                <a:gd name="connsiteY13" fmla="*/ 2758996 h 2758996"/>
                <a:gd name="connsiteX14" fmla="*/ 2902748 w 4189881"/>
                <a:gd name="connsiteY14" fmla="*/ 1419549 h 2758996"/>
                <a:gd name="connsiteX15" fmla="*/ 1337358 w 4189881"/>
                <a:gd name="connsiteY15" fmla="*/ 1419549 h 2758996"/>
                <a:gd name="connsiteX16" fmla="*/ 1100762 w 4189881"/>
                <a:gd name="connsiteY16" fmla="*/ 1182953 h 2758996"/>
                <a:gd name="connsiteX17" fmla="*/ 1100762 w 4189881"/>
                <a:gd name="connsiteY17" fmla="*/ 1182958 h 2758996"/>
                <a:gd name="connsiteX18" fmla="*/ 1100762 w 4189881"/>
                <a:gd name="connsiteY18" fmla="*/ 828070 h 2758996"/>
                <a:gd name="connsiteX19" fmla="*/ 1100762 w 4189881"/>
                <a:gd name="connsiteY19" fmla="*/ 828070 h 2758996"/>
                <a:gd name="connsiteX20" fmla="*/ 1100762 w 4189881"/>
                <a:gd name="connsiteY20" fmla="*/ 236596 h 2758996"/>
                <a:gd name="connsiteX0" fmla="*/ 1100762 w 4189881"/>
                <a:gd name="connsiteY0" fmla="*/ 236596 h 2758996"/>
                <a:gd name="connsiteX1" fmla="*/ 1337358 w 4189881"/>
                <a:gd name="connsiteY1" fmla="*/ 0 h 2758996"/>
                <a:gd name="connsiteX2" fmla="*/ 2902748 w 4189881"/>
                <a:gd name="connsiteY2" fmla="*/ 0 h 2758996"/>
                <a:gd name="connsiteX3" fmla="*/ 2902748 w 4189881"/>
                <a:gd name="connsiteY3" fmla="*/ 0 h 2758996"/>
                <a:gd name="connsiteX4" fmla="*/ 3675028 w 4189881"/>
                <a:gd name="connsiteY4" fmla="*/ 0 h 2758996"/>
                <a:gd name="connsiteX5" fmla="*/ 3953285 w 4189881"/>
                <a:gd name="connsiteY5" fmla="*/ 0 h 2758996"/>
                <a:gd name="connsiteX6" fmla="*/ 4189881 w 4189881"/>
                <a:gd name="connsiteY6" fmla="*/ 236596 h 2758996"/>
                <a:gd name="connsiteX7" fmla="*/ 4189881 w 4189881"/>
                <a:gd name="connsiteY7" fmla="*/ 828070 h 2758996"/>
                <a:gd name="connsiteX8" fmla="*/ 4189881 w 4189881"/>
                <a:gd name="connsiteY8" fmla="*/ 828070 h 2758996"/>
                <a:gd name="connsiteX9" fmla="*/ 4189881 w 4189881"/>
                <a:gd name="connsiteY9" fmla="*/ 1182958 h 2758996"/>
                <a:gd name="connsiteX10" fmla="*/ 4189881 w 4189881"/>
                <a:gd name="connsiteY10" fmla="*/ 1182953 h 2758996"/>
                <a:gd name="connsiteX11" fmla="*/ 3953285 w 4189881"/>
                <a:gd name="connsiteY11" fmla="*/ 1419549 h 2758996"/>
                <a:gd name="connsiteX12" fmla="*/ 3675028 w 4189881"/>
                <a:gd name="connsiteY12" fmla="*/ 1419549 h 2758996"/>
                <a:gd name="connsiteX13" fmla="*/ 0 w 4189881"/>
                <a:gd name="connsiteY13" fmla="*/ 2758996 h 2758996"/>
                <a:gd name="connsiteX14" fmla="*/ 1900915 w 4189881"/>
                <a:gd name="connsiteY14" fmla="*/ 1394820 h 2758996"/>
                <a:gd name="connsiteX15" fmla="*/ 1337358 w 4189881"/>
                <a:gd name="connsiteY15" fmla="*/ 1419549 h 2758996"/>
                <a:gd name="connsiteX16" fmla="*/ 1100762 w 4189881"/>
                <a:gd name="connsiteY16" fmla="*/ 1182953 h 2758996"/>
                <a:gd name="connsiteX17" fmla="*/ 1100762 w 4189881"/>
                <a:gd name="connsiteY17" fmla="*/ 1182958 h 2758996"/>
                <a:gd name="connsiteX18" fmla="*/ 1100762 w 4189881"/>
                <a:gd name="connsiteY18" fmla="*/ 828070 h 2758996"/>
                <a:gd name="connsiteX19" fmla="*/ 1100762 w 4189881"/>
                <a:gd name="connsiteY19" fmla="*/ 828070 h 2758996"/>
                <a:gd name="connsiteX20" fmla="*/ 1100762 w 4189881"/>
                <a:gd name="connsiteY20" fmla="*/ 236596 h 2758996"/>
                <a:gd name="connsiteX0" fmla="*/ 1100762 w 4189881"/>
                <a:gd name="connsiteY0" fmla="*/ 236596 h 2758996"/>
                <a:gd name="connsiteX1" fmla="*/ 1337358 w 4189881"/>
                <a:gd name="connsiteY1" fmla="*/ 0 h 2758996"/>
                <a:gd name="connsiteX2" fmla="*/ 2902748 w 4189881"/>
                <a:gd name="connsiteY2" fmla="*/ 0 h 2758996"/>
                <a:gd name="connsiteX3" fmla="*/ 2902748 w 4189881"/>
                <a:gd name="connsiteY3" fmla="*/ 0 h 2758996"/>
                <a:gd name="connsiteX4" fmla="*/ 3675028 w 4189881"/>
                <a:gd name="connsiteY4" fmla="*/ 0 h 2758996"/>
                <a:gd name="connsiteX5" fmla="*/ 3953285 w 4189881"/>
                <a:gd name="connsiteY5" fmla="*/ 0 h 2758996"/>
                <a:gd name="connsiteX6" fmla="*/ 4189881 w 4189881"/>
                <a:gd name="connsiteY6" fmla="*/ 236596 h 2758996"/>
                <a:gd name="connsiteX7" fmla="*/ 4189881 w 4189881"/>
                <a:gd name="connsiteY7" fmla="*/ 828070 h 2758996"/>
                <a:gd name="connsiteX8" fmla="*/ 4189881 w 4189881"/>
                <a:gd name="connsiteY8" fmla="*/ 828070 h 2758996"/>
                <a:gd name="connsiteX9" fmla="*/ 4189881 w 4189881"/>
                <a:gd name="connsiteY9" fmla="*/ 1182958 h 2758996"/>
                <a:gd name="connsiteX10" fmla="*/ 4189881 w 4189881"/>
                <a:gd name="connsiteY10" fmla="*/ 1182953 h 2758996"/>
                <a:gd name="connsiteX11" fmla="*/ 3953285 w 4189881"/>
                <a:gd name="connsiteY11" fmla="*/ 1419549 h 2758996"/>
                <a:gd name="connsiteX12" fmla="*/ 2172279 w 4189881"/>
                <a:gd name="connsiteY12" fmla="*/ 1431913 h 2758996"/>
                <a:gd name="connsiteX13" fmla="*/ 0 w 4189881"/>
                <a:gd name="connsiteY13" fmla="*/ 2758996 h 2758996"/>
                <a:gd name="connsiteX14" fmla="*/ 1900915 w 4189881"/>
                <a:gd name="connsiteY14" fmla="*/ 1394820 h 2758996"/>
                <a:gd name="connsiteX15" fmla="*/ 1337358 w 4189881"/>
                <a:gd name="connsiteY15" fmla="*/ 1419549 h 2758996"/>
                <a:gd name="connsiteX16" fmla="*/ 1100762 w 4189881"/>
                <a:gd name="connsiteY16" fmla="*/ 1182953 h 2758996"/>
                <a:gd name="connsiteX17" fmla="*/ 1100762 w 4189881"/>
                <a:gd name="connsiteY17" fmla="*/ 1182958 h 2758996"/>
                <a:gd name="connsiteX18" fmla="*/ 1100762 w 4189881"/>
                <a:gd name="connsiteY18" fmla="*/ 828070 h 2758996"/>
                <a:gd name="connsiteX19" fmla="*/ 1100762 w 4189881"/>
                <a:gd name="connsiteY19" fmla="*/ 828070 h 2758996"/>
                <a:gd name="connsiteX20" fmla="*/ 1100762 w 4189881"/>
                <a:gd name="connsiteY20" fmla="*/ 236596 h 2758996"/>
                <a:gd name="connsiteX0" fmla="*/ 1100762 w 4189881"/>
                <a:gd name="connsiteY0" fmla="*/ 236596 h 2758996"/>
                <a:gd name="connsiteX1" fmla="*/ 1337358 w 4189881"/>
                <a:gd name="connsiteY1" fmla="*/ 0 h 2758996"/>
                <a:gd name="connsiteX2" fmla="*/ 2902748 w 4189881"/>
                <a:gd name="connsiteY2" fmla="*/ 0 h 2758996"/>
                <a:gd name="connsiteX3" fmla="*/ 2902748 w 4189881"/>
                <a:gd name="connsiteY3" fmla="*/ 0 h 2758996"/>
                <a:gd name="connsiteX4" fmla="*/ 3675028 w 4189881"/>
                <a:gd name="connsiteY4" fmla="*/ 0 h 2758996"/>
                <a:gd name="connsiteX5" fmla="*/ 3953285 w 4189881"/>
                <a:gd name="connsiteY5" fmla="*/ 0 h 2758996"/>
                <a:gd name="connsiteX6" fmla="*/ 4189881 w 4189881"/>
                <a:gd name="connsiteY6" fmla="*/ 236596 h 2758996"/>
                <a:gd name="connsiteX7" fmla="*/ 4189881 w 4189881"/>
                <a:gd name="connsiteY7" fmla="*/ 828070 h 2758996"/>
                <a:gd name="connsiteX8" fmla="*/ 4189881 w 4189881"/>
                <a:gd name="connsiteY8" fmla="*/ 828070 h 2758996"/>
                <a:gd name="connsiteX9" fmla="*/ 4189881 w 4189881"/>
                <a:gd name="connsiteY9" fmla="*/ 1182958 h 2758996"/>
                <a:gd name="connsiteX10" fmla="*/ 4189881 w 4189881"/>
                <a:gd name="connsiteY10" fmla="*/ 1182953 h 2758996"/>
                <a:gd name="connsiteX11" fmla="*/ 3953285 w 4189881"/>
                <a:gd name="connsiteY11" fmla="*/ 1419549 h 2758996"/>
                <a:gd name="connsiteX12" fmla="*/ 2172279 w 4189881"/>
                <a:gd name="connsiteY12" fmla="*/ 1431913 h 2758996"/>
                <a:gd name="connsiteX13" fmla="*/ 0 w 4189881"/>
                <a:gd name="connsiteY13" fmla="*/ 2758996 h 2758996"/>
                <a:gd name="connsiteX14" fmla="*/ 1359107 w 4189881"/>
                <a:gd name="connsiteY14" fmla="*/ 1419549 h 2758996"/>
                <a:gd name="connsiteX15" fmla="*/ 1337358 w 4189881"/>
                <a:gd name="connsiteY15" fmla="*/ 1419549 h 2758996"/>
                <a:gd name="connsiteX16" fmla="*/ 1100762 w 4189881"/>
                <a:gd name="connsiteY16" fmla="*/ 1182953 h 2758996"/>
                <a:gd name="connsiteX17" fmla="*/ 1100762 w 4189881"/>
                <a:gd name="connsiteY17" fmla="*/ 1182958 h 2758996"/>
                <a:gd name="connsiteX18" fmla="*/ 1100762 w 4189881"/>
                <a:gd name="connsiteY18" fmla="*/ 828070 h 2758996"/>
                <a:gd name="connsiteX19" fmla="*/ 1100762 w 4189881"/>
                <a:gd name="connsiteY19" fmla="*/ 828070 h 2758996"/>
                <a:gd name="connsiteX20" fmla="*/ 1100762 w 4189881"/>
                <a:gd name="connsiteY20" fmla="*/ 236596 h 2758996"/>
                <a:gd name="connsiteX0" fmla="*/ 1100762 w 4189881"/>
                <a:gd name="connsiteY0" fmla="*/ 236596 h 2758996"/>
                <a:gd name="connsiteX1" fmla="*/ 1337358 w 4189881"/>
                <a:gd name="connsiteY1" fmla="*/ 0 h 2758996"/>
                <a:gd name="connsiteX2" fmla="*/ 2902748 w 4189881"/>
                <a:gd name="connsiteY2" fmla="*/ 0 h 2758996"/>
                <a:gd name="connsiteX3" fmla="*/ 2902748 w 4189881"/>
                <a:gd name="connsiteY3" fmla="*/ 0 h 2758996"/>
                <a:gd name="connsiteX4" fmla="*/ 3675028 w 4189881"/>
                <a:gd name="connsiteY4" fmla="*/ 0 h 2758996"/>
                <a:gd name="connsiteX5" fmla="*/ 3953285 w 4189881"/>
                <a:gd name="connsiteY5" fmla="*/ 0 h 2758996"/>
                <a:gd name="connsiteX6" fmla="*/ 4189881 w 4189881"/>
                <a:gd name="connsiteY6" fmla="*/ 236596 h 2758996"/>
                <a:gd name="connsiteX7" fmla="*/ 4189881 w 4189881"/>
                <a:gd name="connsiteY7" fmla="*/ 828070 h 2758996"/>
                <a:gd name="connsiteX8" fmla="*/ 4189881 w 4189881"/>
                <a:gd name="connsiteY8" fmla="*/ 828070 h 2758996"/>
                <a:gd name="connsiteX9" fmla="*/ 4189881 w 4189881"/>
                <a:gd name="connsiteY9" fmla="*/ 1182958 h 2758996"/>
                <a:gd name="connsiteX10" fmla="*/ 4189881 w 4189881"/>
                <a:gd name="connsiteY10" fmla="*/ 1182953 h 2758996"/>
                <a:gd name="connsiteX11" fmla="*/ 3953285 w 4189881"/>
                <a:gd name="connsiteY11" fmla="*/ 1419549 h 2758996"/>
                <a:gd name="connsiteX12" fmla="*/ 1824704 w 4189881"/>
                <a:gd name="connsiteY12" fmla="*/ 1456642 h 2758996"/>
                <a:gd name="connsiteX13" fmla="*/ 0 w 4189881"/>
                <a:gd name="connsiteY13" fmla="*/ 2758996 h 2758996"/>
                <a:gd name="connsiteX14" fmla="*/ 1359107 w 4189881"/>
                <a:gd name="connsiteY14" fmla="*/ 1419549 h 2758996"/>
                <a:gd name="connsiteX15" fmla="*/ 1337358 w 4189881"/>
                <a:gd name="connsiteY15" fmla="*/ 1419549 h 2758996"/>
                <a:gd name="connsiteX16" fmla="*/ 1100762 w 4189881"/>
                <a:gd name="connsiteY16" fmla="*/ 1182953 h 2758996"/>
                <a:gd name="connsiteX17" fmla="*/ 1100762 w 4189881"/>
                <a:gd name="connsiteY17" fmla="*/ 1182958 h 2758996"/>
                <a:gd name="connsiteX18" fmla="*/ 1100762 w 4189881"/>
                <a:gd name="connsiteY18" fmla="*/ 828070 h 2758996"/>
                <a:gd name="connsiteX19" fmla="*/ 1100762 w 4189881"/>
                <a:gd name="connsiteY19" fmla="*/ 828070 h 2758996"/>
                <a:gd name="connsiteX20" fmla="*/ 1100762 w 4189881"/>
                <a:gd name="connsiteY20" fmla="*/ 236596 h 275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9881" h="2758996">
                  <a:moveTo>
                    <a:pt x="1100762" y="236596"/>
                  </a:moveTo>
                  <a:cubicBezTo>
                    <a:pt x="1100762" y="105928"/>
                    <a:pt x="1206690" y="0"/>
                    <a:pt x="1337358" y="0"/>
                  </a:cubicBezTo>
                  <a:lnTo>
                    <a:pt x="2902748" y="0"/>
                  </a:lnTo>
                  <a:lnTo>
                    <a:pt x="2902748" y="0"/>
                  </a:lnTo>
                  <a:lnTo>
                    <a:pt x="3675028" y="0"/>
                  </a:lnTo>
                  <a:lnTo>
                    <a:pt x="3953285" y="0"/>
                  </a:lnTo>
                  <a:cubicBezTo>
                    <a:pt x="4083953" y="0"/>
                    <a:pt x="4189881" y="105928"/>
                    <a:pt x="4189881" y="236596"/>
                  </a:cubicBezTo>
                  <a:lnTo>
                    <a:pt x="4189881" y="828070"/>
                  </a:lnTo>
                  <a:lnTo>
                    <a:pt x="4189881" y="828070"/>
                  </a:lnTo>
                  <a:lnTo>
                    <a:pt x="4189881" y="1182958"/>
                  </a:lnTo>
                  <a:lnTo>
                    <a:pt x="4189881" y="1182953"/>
                  </a:lnTo>
                  <a:cubicBezTo>
                    <a:pt x="4189881" y="1313621"/>
                    <a:pt x="4083953" y="1419549"/>
                    <a:pt x="3953285" y="1419549"/>
                  </a:cubicBezTo>
                  <a:lnTo>
                    <a:pt x="1824704" y="1456642"/>
                  </a:lnTo>
                  <a:lnTo>
                    <a:pt x="0" y="2758996"/>
                  </a:lnTo>
                  <a:lnTo>
                    <a:pt x="1359107" y="1419549"/>
                  </a:lnTo>
                  <a:lnTo>
                    <a:pt x="1337358" y="1419549"/>
                  </a:lnTo>
                  <a:cubicBezTo>
                    <a:pt x="1206690" y="1419549"/>
                    <a:pt x="1100762" y="1313621"/>
                    <a:pt x="1100762" y="1182953"/>
                  </a:cubicBezTo>
                  <a:lnTo>
                    <a:pt x="1100762" y="1182958"/>
                  </a:lnTo>
                  <a:lnTo>
                    <a:pt x="1100762" y="828070"/>
                  </a:lnTo>
                  <a:lnTo>
                    <a:pt x="1100762" y="828070"/>
                  </a:lnTo>
                  <a:lnTo>
                    <a:pt x="1100762" y="236596"/>
                  </a:lnTo>
                  <a:close/>
                </a:path>
              </a:pathLst>
            </a:cu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682752" y="2545889"/>
              <a:ext cx="1584960" cy="1178328"/>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If you use both exempt and non exempt ingredients, formula is required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21"/>
          <p:cNvGrpSpPr/>
          <p:nvPr/>
        </p:nvGrpSpPr>
        <p:grpSpPr>
          <a:xfrm>
            <a:off x="9288389" y="4561796"/>
            <a:ext cx="2294011" cy="1567255"/>
            <a:chOff x="536448" y="2437347"/>
            <a:chExt cx="1877568" cy="1395410"/>
          </a:xfrm>
          <a:solidFill>
            <a:schemeClr val="accent3">
              <a:lumMod val="40000"/>
              <a:lumOff val="60000"/>
            </a:schemeClr>
          </a:solidFill>
        </p:grpSpPr>
        <p:sp>
          <p:nvSpPr>
            <p:cNvPr id="23" name="Rounded Rectangular Callout 22"/>
            <p:cNvSpPr/>
            <p:nvPr/>
          </p:nvSpPr>
          <p:spPr>
            <a:xfrm>
              <a:off x="536448" y="2437347"/>
              <a:ext cx="1877568" cy="1395410"/>
            </a:xfrm>
            <a:prstGeom prst="wedgeRoundRectCallout">
              <a:avLst>
                <a:gd name="adj1" fmla="val -75610"/>
                <a:gd name="adj2" fmla="val -30474"/>
                <a:gd name="adj3" fmla="val 16667"/>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82752" y="2811886"/>
              <a:ext cx="1584960" cy="646331"/>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Guava is not exempt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07911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Beers Require Formula Approval?</a:t>
            </a:r>
            <a:endParaRPr lang="en-US" dirty="0"/>
          </a:p>
        </p:txBody>
      </p:sp>
      <p:sp>
        <p:nvSpPr>
          <p:cNvPr id="6" name="Content Placeholder 5"/>
          <p:cNvSpPr txBox="1">
            <a:spLocks noGrp="1"/>
          </p:cNvSpPr>
          <p:nvPr>
            <p:ph idx="1"/>
          </p:nvPr>
        </p:nvSpPr>
        <p:spPr/>
        <p:txBody>
          <a:bodyPr/>
          <a:lstStyle/>
          <a:p>
            <a:r>
              <a:rPr lang="en-US" sz="2800" dirty="0" smtClean="0"/>
              <a:t>Use our online tool </a:t>
            </a:r>
            <a:r>
              <a:rPr lang="en-US" sz="2800" dirty="0" smtClean="0">
                <a:hlinkClick r:id="rId2"/>
              </a:rPr>
              <a:t>Which Alcohol Beverages Require Formula Approval?</a:t>
            </a:r>
            <a:r>
              <a:rPr lang="en-US" sz="2800" dirty="0" smtClean="0"/>
              <a:t> or check the list in </a:t>
            </a:r>
            <a:r>
              <a:rPr lang="en-US" sz="2800" dirty="0" smtClean="0">
                <a:hlinkClick r:id="rId3"/>
              </a:rPr>
              <a:t>TTB G 2016-1A </a:t>
            </a:r>
            <a:r>
              <a:rPr lang="en-US" sz="2800" dirty="0" smtClean="0"/>
              <a:t>to learn which beers require formula approval</a:t>
            </a:r>
          </a:p>
          <a:p>
            <a:endParaRPr lang="en-US" dirty="0" smtClean="0"/>
          </a:p>
          <a:p>
            <a:pPr lvl="1"/>
            <a:endParaRPr lang="en-US" dirty="0" smtClean="0"/>
          </a:p>
          <a:p>
            <a:endParaRPr lang="en-US" altLang="en-US" dirty="0" smtClean="0"/>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4" name="Slide Number Placeholder 3"/>
          <p:cNvSpPr>
            <a:spLocks noGrp="1"/>
          </p:cNvSpPr>
          <p:nvPr>
            <p:ph type="sldNum" sz="quarter" idx="11"/>
          </p:nvPr>
        </p:nvSpPr>
        <p:spPr/>
        <p:txBody>
          <a:bodyPr/>
          <a:lstStyle/>
          <a:p>
            <a:pPr lvl="0"/>
            <a:fld id="{9F83E4F2-0C8C-4080-A475-13EC602EDE26}" type="slidenum">
              <a:rPr lang="en-US" noProof="0" smtClean="0"/>
              <a:pPr lvl="0"/>
              <a:t>15</a:t>
            </a:fld>
            <a:endParaRPr lang="en-US" noProof="0" dirty="0"/>
          </a:p>
        </p:txBody>
      </p:sp>
      <p:pic>
        <p:nvPicPr>
          <p:cNvPr id="16" name="Picture 15"/>
          <p:cNvPicPr>
            <a:picLocks noChangeAspect="1"/>
          </p:cNvPicPr>
          <p:nvPr/>
        </p:nvPicPr>
        <p:blipFill>
          <a:blip r:embed="rId4"/>
          <a:stretch>
            <a:fillRect/>
          </a:stretch>
        </p:blipFill>
        <p:spPr>
          <a:xfrm>
            <a:off x="1680109" y="3125563"/>
            <a:ext cx="8831783" cy="3190493"/>
          </a:xfrm>
          <a:prstGeom prst="rect">
            <a:avLst/>
          </a:prstGeom>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84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TTB Looks For When Reviewing Formulas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Have you used the correct designation (class and type) – Is the base produced according to the stated standard?*</a:t>
            </a:r>
          </a:p>
          <a:p>
            <a:endParaRPr lang="en-US" sz="900" dirty="0" smtClean="0"/>
          </a:p>
          <a:p>
            <a:endParaRPr lang="en-US" altLang="en-US" sz="900" dirty="0" smtClean="0"/>
          </a:p>
          <a:p>
            <a:r>
              <a:rPr lang="en-US" altLang="en-US" dirty="0" smtClean="0"/>
              <a:t>What is the GRAS (Generally Recognized As Safe) status of certain ingredients</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16</a:t>
            </a:fld>
            <a:endParaRPr lang="en-US" noProof="0" dirty="0"/>
          </a:p>
        </p:txBody>
      </p:sp>
      <p:sp>
        <p:nvSpPr>
          <p:cNvPr id="6" name="TextBox 5"/>
          <p:cNvSpPr txBox="1"/>
          <p:nvPr/>
        </p:nvSpPr>
        <p:spPr>
          <a:xfrm>
            <a:off x="7908835" y="5941498"/>
            <a:ext cx="3686628" cy="369332"/>
          </a:xfrm>
          <a:prstGeom prst="rect">
            <a:avLst/>
          </a:prstGeom>
          <a:noFill/>
        </p:spPr>
        <p:txBody>
          <a:bodyPr wrap="square" rtlCol="0">
            <a:spAutoFit/>
          </a:bodyPr>
          <a:lstStyle/>
          <a:p>
            <a:r>
              <a:rPr lang="en-US" dirty="0" smtClean="0">
                <a:solidFill>
                  <a:schemeClr val="tx2">
                    <a:lumMod val="50000"/>
                  </a:schemeClr>
                </a:solidFill>
              </a:rPr>
              <a:t>*See 27 CFR 7.10, 7.24, and  25.15</a:t>
            </a:r>
            <a:endParaRPr lang="en-US" dirty="0">
              <a:solidFill>
                <a:schemeClr val="tx2">
                  <a:lumMod val="50000"/>
                </a:schemeClr>
              </a:solidFill>
            </a:endParaRPr>
          </a:p>
        </p:txBody>
      </p:sp>
    </p:spTree>
    <p:extLst>
      <p:ext uri="{BB962C8B-B14F-4D97-AF65-F5344CB8AC3E}">
        <p14:creationId xmlns:p14="http://schemas.microsoft.com/office/powerpoint/2010/main" val="263297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TTB Looks For When Reviewing Formulas (Cont.)</a:t>
            </a:r>
            <a:endParaRPr lang="en-US" dirty="0"/>
          </a:p>
        </p:txBody>
      </p:sp>
      <p:sp>
        <p:nvSpPr>
          <p:cNvPr id="3" name="Content Placeholder 2"/>
          <p:cNvSpPr>
            <a:spLocks noGrp="1"/>
          </p:cNvSpPr>
          <p:nvPr>
            <p:ph idx="1"/>
          </p:nvPr>
        </p:nvSpPr>
        <p:spPr/>
        <p:txBody>
          <a:bodyPr>
            <a:normAutofit/>
          </a:bodyPr>
          <a:lstStyle/>
          <a:p>
            <a:endParaRPr lang="en-US" altLang="en-US" dirty="0" smtClean="0"/>
          </a:p>
          <a:p>
            <a:r>
              <a:rPr lang="en-US" altLang="en-US" dirty="0" smtClean="0"/>
              <a:t>Have you used any limited or prohibited ingredients</a:t>
            </a:r>
            <a:endParaRPr lang="en-US" altLang="en-US" sz="900" dirty="0" smtClean="0"/>
          </a:p>
          <a:p>
            <a:endParaRPr lang="en-US" altLang="en-US" sz="900" dirty="0" smtClean="0"/>
          </a:p>
          <a:p>
            <a:r>
              <a:rPr lang="en-US" altLang="en-US" dirty="0" smtClean="0"/>
              <a:t>Did you submit all the correct supporting documents needed for certain ingredients</a:t>
            </a:r>
          </a:p>
          <a:p>
            <a:pPr lvl="1"/>
            <a:r>
              <a:rPr lang="en-US" altLang="en-US" dirty="0" smtClean="0"/>
              <a:t>Ingredient Specification Sheet (Spec Sheet)</a:t>
            </a:r>
          </a:p>
          <a:p>
            <a:pPr lvl="1"/>
            <a:r>
              <a:rPr lang="en-US" altLang="en-US" dirty="0" smtClean="0"/>
              <a:t>Flavor Ingredient Data Sheets (FIDS)</a:t>
            </a:r>
          </a:p>
          <a:p>
            <a:pPr lvl="1"/>
            <a:r>
              <a:rPr lang="en-US" altLang="en-US" dirty="0" smtClean="0"/>
              <a:t>Limited Ingredient Calculation Worksheet</a:t>
            </a:r>
            <a:endParaRPr lang="en-US" alt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17</a:t>
            </a:fld>
            <a:endParaRPr lang="en-US" noProof="0" dirty="0"/>
          </a:p>
        </p:txBody>
      </p:sp>
    </p:spTree>
    <p:extLst>
      <p:ext uri="{BB962C8B-B14F-4D97-AF65-F5344CB8AC3E}">
        <p14:creationId xmlns:p14="http://schemas.microsoft.com/office/powerpoint/2010/main" val="895527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 Ingredient Data Sheet </a:t>
            </a:r>
            <a:br>
              <a:rPr lang="en-US" dirty="0" smtClean="0"/>
            </a:br>
            <a:r>
              <a:rPr lang="en-US" sz="3600" dirty="0" smtClean="0"/>
              <a:t>(FID Sheet or FIDS)</a:t>
            </a:r>
            <a:endParaRPr lang="en-US" sz="3600" dirty="0"/>
          </a:p>
        </p:txBody>
      </p:sp>
      <p:sp>
        <p:nvSpPr>
          <p:cNvPr id="3" name="Content Placeholder 2"/>
          <p:cNvSpPr>
            <a:spLocks noGrp="1"/>
          </p:cNvSpPr>
          <p:nvPr>
            <p:ph idx="1"/>
          </p:nvPr>
        </p:nvSpPr>
        <p:spPr/>
        <p:txBody>
          <a:bodyPr>
            <a:normAutofit/>
          </a:bodyPr>
          <a:lstStyle/>
          <a:p>
            <a:endParaRPr lang="en-US" dirty="0" smtClean="0"/>
          </a:p>
          <a:p>
            <a:r>
              <a:rPr lang="en-US" dirty="0" smtClean="0"/>
              <a:t>A </a:t>
            </a:r>
            <a:r>
              <a:rPr lang="en-US" dirty="0" smtClean="0">
                <a:hlinkClick r:id="rId2"/>
              </a:rPr>
              <a:t>FID Sheet </a:t>
            </a:r>
            <a:r>
              <a:rPr lang="en-US" dirty="0" smtClean="0"/>
              <a:t>is a document that includes information about certain ingredients used to make a compounded flavor </a:t>
            </a:r>
          </a:p>
          <a:p>
            <a:endParaRPr lang="en-US" sz="900" dirty="0" smtClean="0"/>
          </a:p>
          <a:p>
            <a:r>
              <a:rPr lang="en-US" dirty="0" smtClean="0"/>
              <a:t>Submit one FID Sheet for each compounded flavor used in your product</a:t>
            </a:r>
          </a:p>
          <a:p>
            <a:endParaRPr lang="en-US" sz="900" dirty="0" smtClean="0"/>
          </a:p>
          <a:p>
            <a:r>
              <a:rPr lang="en-US" dirty="0" smtClean="0"/>
              <a:t>See </a:t>
            </a:r>
            <a:r>
              <a:rPr lang="en-US" dirty="0" smtClean="0">
                <a:hlinkClick r:id="rId3"/>
              </a:rPr>
              <a:t>TTB G 2017- 4</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18</a:t>
            </a:fld>
            <a:endParaRPr lang="en-US" noProof="0" dirty="0"/>
          </a:p>
        </p:txBody>
      </p:sp>
    </p:spTree>
    <p:extLst>
      <p:ext uri="{BB962C8B-B14F-4D97-AF65-F5344CB8AC3E}">
        <p14:creationId xmlns:p14="http://schemas.microsoft.com/office/powerpoint/2010/main" val="1678889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 Ingredient Data Sheet </a:t>
            </a:r>
            <a:r>
              <a:rPr lang="en-US" dirty="0"/>
              <a:t>(Cont</a:t>
            </a:r>
            <a:r>
              <a:rPr lang="en-US" dirty="0" smtClean="0"/>
              <a:t>.)</a:t>
            </a:r>
            <a:br>
              <a:rPr lang="en-US" dirty="0" smtClean="0"/>
            </a:br>
            <a:r>
              <a:rPr lang="en-US" sz="3600" dirty="0" smtClean="0"/>
              <a:t>(FID Sheet or FIDS)</a:t>
            </a:r>
            <a:endParaRPr lang="en-US" sz="3600" dirty="0"/>
          </a:p>
        </p:txBody>
      </p:sp>
      <p:sp>
        <p:nvSpPr>
          <p:cNvPr id="3" name="Content Placeholder 2"/>
          <p:cNvSpPr>
            <a:spLocks noGrp="1"/>
          </p:cNvSpPr>
          <p:nvPr>
            <p:ph idx="1"/>
          </p:nvPr>
        </p:nvSpPr>
        <p:spPr/>
        <p:txBody>
          <a:bodyPr>
            <a:normAutofit/>
          </a:bodyPr>
          <a:lstStyle/>
          <a:p>
            <a:r>
              <a:rPr lang="en-US" dirty="0" smtClean="0"/>
              <a:t>The FID Sheet allows TTB to:</a:t>
            </a:r>
          </a:p>
          <a:p>
            <a:pPr lvl="1"/>
            <a:r>
              <a:rPr lang="en-US" dirty="0" smtClean="0"/>
              <a:t>Ensure that the compounded flavor has been evaluated by the TTB Nonbeverage Products Laboratory</a:t>
            </a:r>
          </a:p>
          <a:p>
            <a:pPr lvl="1"/>
            <a:r>
              <a:rPr lang="en-US" dirty="0" smtClean="0"/>
              <a:t>Verify that your beverage does not contain any ingredients in excess of the limits prescribed by TTB or by FDA </a:t>
            </a:r>
          </a:p>
          <a:p>
            <a:pPr lvl="1"/>
            <a:r>
              <a:rPr lang="en-US" dirty="0" smtClean="0"/>
              <a:t>Ensure the appropriate labeling of your product</a:t>
            </a:r>
          </a:p>
          <a:p>
            <a:pPr lvl="1"/>
            <a:r>
              <a:rPr lang="en-US" dirty="0" smtClean="0"/>
              <a:t>Ensure your product complies with TTB restrictions governing how much of the alcohol in your beverage may be derived from flavors and other nonbeverage ingredients containing alcohol </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19</a:t>
            </a:fld>
            <a:endParaRPr lang="en-US" noProof="0" dirty="0"/>
          </a:p>
        </p:txBody>
      </p:sp>
    </p:spTree>
    <p:extLst>
      <p:ext uri="{BB962C8B-B14F-4D97-AF65-F5344CB8AC3E}">
        <p14:creationId xmlns:p14="http://schemas.microsoft.com/office/powerpoint/2010/main" val="353682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Formulas</a:t>
            </a:r>
          </a:p>
          <a:p>
            <a:r>
              <a:rPr lang="en-US" dirty="0" smtClean="0"/>
              <a:t>Labels</a:t>
            </a:r>
          </a:p>
          <a:p>
            <a:r>
              <a:rPr lang="en-US" dirty="0" smtClean="0"/>
              <a:t>Questions</a:t>
            </a:r>
            <a:endParaRPr lang="en-US" dirty="0"/>
          </a:p>
        </p:txBody>
      </p:sp>
      <p:sp>
        <p:nvSpPr>
          <p:cNvPr id="4" name="Footer Placeholder 3"/>
          <p:cNvSpPr>
            <a:spLocks noGrp="1"/>
          </p:cNvSpPr>
          <p:nvPr>
            <p:ph type="ftr" sz="quarter" idx="10"/>
          </p:nvPr>
        </p:nvSpPr>
        <p:spPr/>
        <p:txBody>
          <a:bodyPr/>
          <a:lstStyle/>
          <a:p>
            <a:r>
              <a:rPr lang="en-US"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2</a:t>
            </a:fld>
            <a:endParaRPr lang="en-US" dirty="0"/>
          </a:p>
        </p:txBody>
      </p:sp>
    </p:spTree>
    <p:extLst>
      <p:ext uri="{BB962C8B-B14F-4D97-AF65-F5344CB8AC3E}">
        <p14:creationId xmlns:p14="http://schemas.microsoft.com/office/powerpoint/2010/main" val="292672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Flavor Ingredient Data Sheet </a:t>
            </a:r>
            <a:r>
              <a:rPr lang="en-US" dirty="0"/>
              <a:t>(Cont.)</a:t>
            </a:r>
            <a:r>
              <a:rPr lang="en-US" dirty="0" smtClean="0"/>
              <a:t/>
            </a:r>
            <a:br>
              <a:rPr lang="en-US" dirty="0" smtClean="0"/>
            </a:br>
            <a:r>
              <a:rPr lang="en-US" sz="3600" dirty="0" smtClean="0"/>
              <a:t>(FID Sheet or FIDS)</a:t>
            </a:r>
            <a:endParaRPr lang="en-US" sz="3600" dirty="0"/>
          </a:p>
        </p:txBody>
      </p:sp>
      <p:sp>
        <p:nvSpPr>
          <p:cNvPr id="8" name="Content Placeholder 7"/>
          <p:cNvSpPr>
            <a:spLocks noGrp="1"/>
          </p:cNvSpPr>
          <p:nvPr>
            <p:ph idx="1"/>
          </p:nvPr>
        </p:nvSpPr>
        <p:spPr/>
        <p:txBody>
          <a:bodyPr/>
          <a:lstStyle/>
          <a:p>
            <a:r>
              <a:rPr lang="en-US" dirty="0" smtClean="0"/>
              <a:t>Flavor manufacturer supplies it to the brewer</a:t>
            </a:r>
          </a:p>
          <a:p>
            <a:r>
              <a:rPr lang="en-US" dirty="0" smtClean="0"/>
              <a:t>FID based on exchange between flavor producer and TTB Nonbeverage Laboratory</a:t>
            </a:r>
          </a:p>
          <a:p>
            <a:r>
              <a:rPr lang="en-US" dirty="0" smtClean="0"/>
              <a:t>It lists concentration of limited ingredients in PPM</a:t>
            </a:r>
          </a:p>
          <a:p>
            <a:pPr lvl="0"/>
            <a:r>
              <a:rPr lang="en-US" dirty="0" smtClean="0"/>
              <a:t>Lists any colors used in flavor</a:t>
            </a:r>
          </a:p>
          <a:p>
            <a:pPr lvl="0"/>
            <a:r>
              <a:rPr lang="en-US" dirty="0" smtClean="0"/>
              <a:t>States alcohol content of flavor</a:t>
            </a:r>
          </a:p>
          <a:p>
            <a:pPr lvl="0"/>
            <a:r>
              <a:rPr lang="en-US" dirty="0" smtClean="0"/>
              <a:t>This information, combined with the use rate, determines classification of the flavor</a:t>
            </a:r>
          </a:p>
          <a:p>
            <a:endParaRPr lang="en-US" dirty="0" smtClean="0"/>
          </a:p>
        </p:txBody>
      </p:sp>
      <p:sp>
        <p:nvSpPr>
          <p:cNvPr id="2" name="Footer Placeholder 1"/>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3" name="Slide Number Placeholder 2"/>
          <p:cNvSpPr>
            <a:spLocks noGrp="1"/>
          </p:cNvSpPr>
          <p:nvPr>
            <p:ph type="sldNum" sz="quarter" idx="11"/>
          </p:nvPr>
        </p:nvSpPr>
        <p:spPr/>
        <p:txBody>
          <a:bodyPr/>
          <a:lstStyle/>
          <a:p>
            <a:pPr lvl="0"/>
            <a:fld id="{BA9696C3-F121-41AC-8403-DB61221B02C3}" type="slidenum">
              <a:rPr lang="en-US" noProof="0" smtClean="0"/>
              <a:pPr lvl="0"/>
              <a:t>20</a:t>
            </a:fld>
            <a:endParaRPr lang="en-US" noProof="0" dirty="0"/>
          </a:p>
        </p:txBody>
      </p:sp>
      <p:sp>
        <p:nvSpPr>
          <p:cNvPr id="4" name="Rectangle 3"/>
          <p:cNvSpPr/>
          <p:nvPr/>
        </p:nvSpPr>
        <p:spPr>
          <a:xfrm>
            <a:off x="3581400" y="1215687"/>
            <a:ext cx="2857500"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35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p:txBody>
      </p:sp>
    </p:spTree>
    <p:extLst>
      <p:ext uri="{BB962C8B-B14F-4D97-AF65-F5344CB8AC3E}">
        <p14:creationId xmlns:p14="http://schemas.microsoft.com/office/powerpoint/2010/main" val="102124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Limited Ingredients</a:t>
            </a:r>
            <a:endParaRPr lang="en-US" dirty="0"/>
          </a:p>
        </p:txBody>
      </p:sp>
      <p:sp>
        <p:nvSpPr>
          <p:cNvPr id="3" name="Content Placeholder 2"/>
          <p:cNvSpPr>
            <a:spLocks noGrp="1"/>
          </p:cNvSpPr>
          <p:nvPr>
            <p:ph idx="1"/>
          </p:nvPr>
        </p:nvSpPr>
        <p:spPr/>
        <p:txBody>
          <a:bodyPr>
            <a:normAutofit lnSpcReduction="10000"/>
          </a:bodyPr>
          <a:lstStyle/>
          <a:p>
            <a:r>
              <a:rPr lang="en-US" dirty="0"/>
              <a:t>TTB allows </a:t>
            </a:r>
            <a:r>
              <a:rPr lang="en-US" dirty="0" smtClean="0"/>
              <a:t>4 artificial flavor materials to be present at certain levels in alcohol beverages without affecting the label declaration:</a:t>
            </a:r>
          </a:p>
          <a:p>
            <a:pPr lvl="1"/>
            <a:r>
              <a:rPr lang="en-US" dirty="0" smtClean="0"/>
              <a:t>Synthetic maltol</a:t>
            </a:r>
          </a:p>
          <a:p>
            <a:pPr lvl="1"/>
            <a:r>
              <a:rPr lang="en-US" dirty="0" smtClean="0"/>
              <a:t>Ethyl maltol</a:t>
            </a:r>
          </a:p>
          <a:p>
            <a:pPr lvl="1"/>
            <a:r>
              <a:rPr lang="en-US" dirty="0" smtClean="0"/>
              <a:t>Synthetic vanillin</a:t>
            </a:r>
          </a:p>
          <a:p>
            <a:pPr lvl="1"/>
            <a:r>
              <a:rPr lang="en-US" dirty="0" smtClean="0"/>
              <a:t>Ethyl vanillin</a:t>
            </a:r>
          </a:p>
          <a:p>
            <a:r>
              <a:rPr lang="en-US" dirty="0" smtClean="0"/>
              <a:t>If these limits are exceeded, a </a:t>
            </a:r>
            <a:r>
              <a:rPr lang="en-US" b="1" dirty="0" smtClean="0"/>
              <a:t>natural flavor </a:t>
            </a:r>
            <a:r>
              <a:rPr lang="en-US" dirty="0" smtClean="0"/>
              <a:t>is treated as an </a:t>
            </a:r>
            <a:r>
              <a:rPr lang="en-US" b="1" dirty="0" smtClean="0"/>
              <a:t>artificial flavor </a:t>
            </a:r>
            <a:r>
              <a:rPr lang="en-US" dirty="0" smtClean="0"/>
              <a:t>in the product</a:t>
            </a:r>
          </a:p>
          <a:p>
            <a:pPr lvl="2"/>
            <a:endParaRPr lang="en-US" dirty="0" smtClean="0"/>
          </a:p>
          <a:p>
            <a:pPr lvl="1"/>
            <a:endParaRPr lang="en-US" dirty="0" smtClean="0"/>
          </a:p>
          <a:p>
            <a:pPr lvl="2"/>
            <a:endParaRPr lang="en-US" dirty="0" smtClean="0"/>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21</a:t>
            </a:fld>
            <a:endParaRPr lang="en-US" noProof="0" dirty="0"/>
          </a:p>
        </p:txBody>
      </p:sp>
    </p:spTree>
    <p:extLst>
      <p:ext uri="{BB962C8B-B14F-4D97-AF65-F5344CB8AC3E}">
        <p14:creationId xmlns:p14="http://schemas.microsoft.com/office/powerpoint/2010/main" val="117336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Ingredient Calculation Worksheets</a:t>
            </a:r>
            <a:endParaRPr lang="en-US" dirty="0"/>
          </a:p>
        </p:txBody>
      </p:sp>
      <p:sp>
        <p:nvSpPr>
          <p:cNvPr id="3" name="Content Placeholder 2"/>
          <p:cNvSpPr>
            <a:spLocks noGrp="1"/>
          </p:cNvSpPr>
          <p:nvPr>
            <p:ph idx="1"/>
          </p:nvPr>
        </p:nvSpPr>
        <p:spPr/>
        <p:txBody>
          <a:bodyPr>
            <a:normAutofit/>
          </a:bodyPr>
          <a:lstStyle/>
          <a:p>
            <a:endParaRPr lang="en-US" dirty="0" smtClean="0">
              <a:hlinkClick r:id="rId2"/>
            </a:endParaRPr>
          </a:p>
          <a:p>
            <a:r>
              <a:rPr lang="en-US" dirty="0" smtClean="0">
                <a:hlinkClick r:id="rId2"/>
              </a:rPr>
              <a:t>Limited Ingredient Calculation Worksheets </a:t>
            </a:r>
            <a:r>
              <a:rPr lang="en-US" dirty="0" smtClean="0"/>
              <a:t>are used to calculate the total amounts of ingredients that have limits on their use per TTB and FDA requirements</a:t>
            </a:r>
          </a:p>
          <a:p>
            <a:endParaRPr lang="en-US" sz="900" dirty="0" smtClean="0"/>
          </a:p>
          <a:p>
            <a:r>
              <a:rPr lang="en-US" dirty="0" smtClean="0"/>
              <a:t>Complete and submit one for each malt beverage made with one or more compounded flavors </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22</a:t>
            </a:fld>
            <a:endParaRPr lang="en-US" noProof="0" dirty="0"/>
          </a:p>
        </p:txBody>
      </p:sp>
    </p:spTree>
    <p:extLst>
      <p:ext uri="{BB962C8B-B14F-4D97-AF65-F5344CB8AC3E}">
        <p14:creationId xmlns:p14="http://schemas.microsoft.com/office/powerpoint/2010/main" val="2142596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Ingredient Calculation </a:t>
            </a:r>
            <a:r>
              <a:rPr lang="en-US" dirty="0"/>
              <a:t>Worksheets (Cont.)</a:t>
            </a:r>
          </a:p>
        </p:txBody>
      </p:sp>
      <p:sp>
        <p:nvSpPr>
          <p:cNvPr id="3" name="Content Placeholder 2"/>
          <p:cNvSpPr>
            <a:spLocks noGrp="1"/>
          </p:cNvSpPr>
          <p:nvPr>
            <p:ph idx="1"/>
          </p:nvPr>
        </p:nvSpPr>
        <p:spPr/>
        <p:txBody>
          <a:bodyPr>
            <a:normAutofit/>
          </a:bodyPr>
          <a:lstStyle/>
          <a:p>
            <a:endParaRPr lang="en-US" dirty="0" smtClean="0"/>
          </a:p>
          <a:p>
            <a:r>
              <a:rPr lang="en-US" dirty="0" smtClean="0"/>
              <a:t>Also useful as a product development tool</a:t>
            </a:r>
          </a:p>
          <a:p>
            <a:pPr lvl="1"/>
            <a:r>
              <a:rPr lang="en-US" dirty="0" smtClean="0"/>
              <a:t>Allows you to confirm that new product formulas are in compliance with limited ingredient requirements, and whether a flavor will be labeled as artificial prior to submitting the formula  </a:t>
            </a:r>
          </a:p>
          <a:p>
            <a:endParaRPr lang="en-US" sz="900" dirty="0" smtClean="0"/>
          </a:p>
          <a:p>
            <a:r>
              <a:rPr lang="en-US" dirty="0" smtClean="0"/>
              <a:t>See </a:t>
            </a:r>
            <a:r>
              <a:rPr lang="en-US" dirty="0" smtClean="0">
                <a:hlinkClick r:id="rId2"/>
              </a:rPr>
              <a:t>TTB G 2017-6</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23</a:t>
            </a:fld>
            <a:endParaRPr lang="en-US" noProof="0" dirty="0"/>
          </a:p>
        </p:txBody>
      </p:sp>
    </p:spTree>
    <p:extLst>
      <p:ext uri="{BB962C8B-B14F-4D97-AF65-F5344CB8AC3E}">
        <p14:creationId xmlns:p14="http://schemas.microsoft.com/office/powerpoint/2010/main" val="18319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Beer/Malt Beverages with Flavors that Contain Alcohol</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If final ABV is </a:t>
            </a:r>
            <a:r>
              <a:rPr lang="en-US" b="1" dirty="0" smtClean="0"/>
              <a:t>less than or equal to 6 percent</a:t>
            </a:r>
            <a:r>
              <a:rPr lang="en-US" dirty="0" smtClean="0"/>
              <a:t>: </a:t>
            </a:r>
          </a:p>
          <a:p>
            <a:pPr lvl="1"/>
            <a:r>
              <a:rPr lang="en-US" dirty="0" smtClean="0"/>
              <a:t>at least 51 percent of the alcohol in the final product must come from the malt base</a:t>
            </a:r>
          </a:p>
          <a:p>
            <a:pPr lvl="1"/>
            <a:r>
              <a:rPr lang="en-US" dirty="0" smtClean="0"/>
              <a:t>no more than 49 percent of the alcohol in the final product can come from the flavor and other nonbeverage materials </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24</a:t>
            </a:fld>
            <a:endParaRPr lang="en-US" noProof="0" dirty="0"/>
          </a:p>
        </p:txBody>
      </p:sp>
      <p:sp>
        <p:nvSpPr>
          <p:cNvPr id="6" name="TextBox 5"/>
          <p:cNvSpPr txBox="1"/>
          <p:nvPr/>
        </p:nvSpPr>
        <p:spPr>
          <a:xfrm>
            <a:off x="7925830" y="5885550"/>
            <a:ext cx="4213018" cy="4001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a:t>
            </a:r>
            <a:r>
              <a:rPr kumimoji="0" lang="en-US" sz="20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7.11 &amp; 22(a)(5), 27 </a:t>
            </a:r>
            <a:r>
              <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CFR 25.15 </a:t>
            </a:r>
          </a:p>
        </p:txBody>
      </p:sp>
    </p:spTree>
    <p:extLst>
      <p:ext uri="{BB962C8B-B14F-4D97-AF65-F5344CB8AC3E}">
        <p14:creationId xmlns:p14="http://schemas.microsoft.com/office/powerpoint/2010/main" val="2135334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Beer/Malt Beverages with Flavors that Contain </a:t>
            </a:r>
            <a:r>
              <a:rPr lang="en-US" dirty="0"/>
              <a:t>Alcohol (Cont.)</a:t>
            </a:r>
          </a:p>
        </p:txBody>
      </p:sp>
      <p:sp>
        <p:nvSpPr>
          <p:cNvPr id="3" name="Content Placeholder 2"/>
          <p:cNvSpPr>
            <a:spLocks noGrp="1"/>
          </p:cNvSpPr>
          <p:nvPr>
            <p:ph idx="1"/>
          </p:nvPr>
        </p:nvSpPr>
        <p:spPr/>
        <p:txBody>
          <a:bodyPr>
            <a:normAutofit/>
          </a:bodyPr>
          <a:lstStyle/>
          <a:p>
            <a:endParaRPr lang="en-US" dirty="0" smtClean="0"/>
          </a:p>
          <a:p>
            <a:r>
              <a:rPr lang="en-US" dirty="0" smtClean="0"/>
              <a:t>If final ABV is </a:t>
            </a:r>
            <a:r>
              <a:rPr lang="en-US" b="1" dirty="0" smtClean="0"/>
              <a:t>greater than 6 percent</a:t>
            </a:r>
            <a:r>
              <a:rPr lang="en-US" dirty="0" smtClean="0"/>
              <a:t>: </a:t>
            </a:r>
          </a:p>
          <a:p>
            <a:pPr lvl="1"/>
            <a:r>
              <a:rPr lang="en-US" dirty="0" smtClean="0"/>
              <a:t>no more than 1.5 percent of the volume of the malt beverage can consist of alcohol from flavors and other nonbeverage ingredients containing alcohol</a:t>
            </a:r>
          </a:p>
          <a:p>
            <a:endParaRPr lang="en-US" sz="900" dirty="0" smtClean="0"/>
          </a:p>
          <a:p>
            <a:r>
              <a:rPr lang="en-US" dirty="0" smtClean="0"/>
              <a:t>An alcohol content statement must appear on the label if any alcohol in the malt beverage was derived from added flavors </a:t>
            </a:r>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25</a:t>
            </a:fld>
            <a:endParaRPr lang="en-US" noProof="0" dirty="0"/>
          </a:p>
        </p:txBody>
      </p:sp>
      <p:sp>
        <p:nvSpPr>
          <p:cNvPr id="6" name="TextBox 5"/>
          <p:cNvSpPr txBox="1"/>
          <p:nvPr/>
        </p:nvSpPr>
        <p:spPr>
          <a:xfrm>
            <a:off x="7925830" y="5885550"/>
            <a:ext cx="4213018" cy="4001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27 CFR </a:t>
            </a:r>
            <a:r>
              <a:rPr kumimoji="0" lang="en-US" sz="20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7.11 &amp; 22(a)(5), 27 </a:t>
            </a:r>
            <a:r>
              <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CFR 25.15 </a:t>
            </a:r>
          </a:p>
        </p:txBody>
      </p:sp>
    </p:spTree>
    <p:extLst>
      <p:ext uri="{BB962C8B-B14F-4D97-AF65-F5344CB8AC3E}">
        <p14:creationId xmlns:p14="http://schemas.microsoft.com/office/powerpoint/2010/main" val="207266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Specification Sheet </a:t>
            </a:r>
            <a:br>
              <a:rPr lang="en-US" dirty="0" smtClean="0"/>
            </a:br>
            <a:r>
              <a:rPr lang="en-US" sz="3600" dirty="0" smtClean="0"/>
              <a:t>(Spec Sheet or Technical Data Sheet)</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A </a:t>
            </a:r>
            <a:r>
              <a:rPr lang="en-US" dirty="0" smtClean="0">
                <a:hlinkClick r:id="rId2"/>
              </a:rPr>
              <a:t>spec sheet</a:t>
            </a:r>
            <a:r>
              <a:rPr lang="en-US" dirty="0" smtClean="0"/>
              <a:t> is a document or label that lists or describes the contents of an ingredient that is made from more than one component</a:t>
            </a:r>
          </a:p>
          <a:p>
            <a:endParaRPr lang="en-US" sz="900" dirty="0" smtClean="0"/>
          </a:p>
          <a:p>
            <a:r>
              <a:rPr lang="en-US" dirty="0" smtClean="0"/>
              <a:t>Submit a spec sheet for each ingredient that is made from more than one component, e.g., a fruit juice made from water, apples, and sugar</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26</a:t>
            </a:fld>
            <a:endParaRPr lang="en-US" noProof="0" dirty="0"/>
          </a:p>
        </p:txBody>
      </p:sp>
    </p:spTree>
    <p:extLst>
      <p:ext uri="{BB962C8B-B14F-4D97-AF65-F5344CB8AC3E}">
        <p14:creationId xmlns:p14="http://schemas.microsoft.com/office/powerpoint/2010/main" val="2294468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Specification </a:t>
            </a:r>
            <a:r>
              <a:rPr lang="en-US" dirty="0"/>
              <a:t>Sheet (Cont.) </a:t>
            </a:r>
            <a:r>
              <a:rPr lang="en-US" dirty="0" smtClean="0"/>
              <a:t/>
            </a:r>
            <a:br>
              <a:rPr lang="en-US" dirty="0" smtClean="0"/>
            </a:br>
            <a:r>
              <a:rPr lang="en-US" sz="3600" dirty="0" smtClean="0"/>
              <a:t>(Spec Sheet or Technical Data Sheet)</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Should not be used for compounded flavors (use FID sheet)</a:t>
            </a:r>
          </a:p>
          <a:p>
            <a:endParaRPr lang="en-US" sz="900" dirty="0" smtClean="0"/>
          </a:p>
          <a:p>
            <a:r>
              <a:rPr lang="en-US" dirty="0" smtClean="0"/>
              <a:t>See </a:t>
            </a:r>
            <a:r>
              <a:rPr lang="en-US" dirty="0" smtClean="0">
                <a:hlinkClick r:id="rId2"/>
              </a:rPr>
              <a:t>TTB G 2017-3</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27</a:t>
            </a:fld>
            <a:endParaRPr lang="en-US" noProof="0" dirty="0"/>
          </a:p>
        </p:txBody>
      </p:sp>
    </p:spTree>
    <p:extLst>
      <p:ext uri="{BB962C8B-B14F-4D97-AF65-F5344CB8AC3E}">
        <p14:creationId xmlns:p14="http://schemas.microsoft.com/office/powerpoint/2010/main" val="2444716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FDA has authority over food and ingredient safety</a:t>
            </a:r>
          </a:p>
          <a:p>
            <a:pPr lvl="1"/>
            <a:r>
              <a:rPr lang="en-US" dirty="0" smtClean="0"/>
              <a:t>Approved Food Additives</a:t>
            </a:r>
          </a:p>
          <a:p>
            <a:pPr lvl="2"/>
            <a:r>
              <a:rPr lang="en-US" dirty="0" smtClean="0"/>
              <a:t>21 CFR parts 170-186</a:t>
            </a:r>
          </a:p>
          <a:p>
            <a:pPr lvl="1"/>
            <a:r>
              <a:rPr lang="en-US" dirty="0" smtClean="0"/>
              <a:t>Generally Recognized as Safe</a:t>
            </a:r>
          </a:p>
          <a:p>
            <a:pPr lvl="2"/>
            <a:r>
              <a:rPr lang="en-US" dirty="0" smtClean="0"/>
              <a:t>Traditional use in food prior to 1958</a:t>
            </a:r>
          </a:p>
          <a:p>
            <a:pPr lvl="2"/>
            <a:r>
              <a:rPr lang="en-US" dirty="0" smtClean="0"/>
              <a:t>Scientific determination</a:t>
            </a:r>
          </a:p>
          <a:p>
            <a:r>
              <a:rPr lang="en-US" dirty="0" smtClean="0"/>
              <a:t>Traditional medicines/dietary supplements are not necessarily GRAS</a:t>
            </a:r>
          </a:p>
          <a:p>
            <a:r>
              <a:rPr lang="en-US" dirty="0" smtClean="0"/>
              <a:t>Importer/producer is responsible for providing evidence that an ingredient is GRAS</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28</a:t>
            </a:fld>
            <a:endParaRPr lang="en-US" noProof="0" dirty="0"/>
          </a:p>
        </p:txBody>
      </p:sp>
      <p:pic>
        <p:nvPicPr>
          <p:cNvPr id="6" name="Picture 5"/>
          <p:cNvPicPr>
            <a:picLocks noChangeAspect="1"/>
          </p:cNvPicPr>
          <p:nvPr/>
        </p:nvPicPr>
        <p:blipFill>
          <a:blip r:embed="rId3"/>
          <a:stretch>
            <a:fillRect/>
          </a:stretch>
        </p:blipFill>
        <p:spPr>
          <a:xfrm>
            <a:off x="8122124" y="2337910"/>
            <a:ext cx="2200275" cy="1495425"/>
          </a:xfrm>
          <a:prstGeom prst="rect">
            <a:avLst/>
          </a:prstGeom>
        </p:spPr>
      </p:pic>
    </p:spTree>
    <p:extLst>
      <p:ext uri="{BB962C8B-B14F-4D97-AF65-F5344CB8AC3E}">
        <p14:creationId xmlns:p14="http://schemas.microsoft.com/office/powerpoint/2010/main" val="2141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 Ingredients</a:t>
            </a:r>
            <a:endParaRPr lang="en-US" dirty="0"/>
          </a:p>
        </p:txBody>
      </p:sp>
      <p:sp>
        <p:nvSpPr>
          <p:cNvPr id="3" name="Content Placeholder 2"/>
          <p:cNvSpPr>
            <a:spLocks noGrp="1"/>
          </p:cNvSpPr>
          <p:nvPr>
            <p:ph idx="1"/>
          </p:nvPr>
        </p:nvSpPr>
        <p:spPr/>
        <p:txBody>
          <a:bodyPr>
            <a:normAutofit/>
          </a:bodyPr>
          <a:lstStyle/>
          <a:p>
            <a:endParaRPr lang="en-US" altLang="en-US" dirty="0" smtClean="0"/>
          </a:p>
          <a:p>
            <a:r>
              <a:rPr lang="en-US" altLang="en-US" dirty="0" smtClean="0"/>
              <a:t>GRAS – </a:t>
            </a:r>
            <a:r>
              <a:rPr lang="en-US" altLang="en-US" b="1" dirty="0" smtClean="0"/>
              <a:t>G</a:t>
            </a:r>
            <a:r>
              <a:rPr lang="en-US" altLang="en-US" dirty="0" smtClean="0"/>
              <a:t>enerally </a:t>
            </a:r>
            <a:r>
              <a:rPr lang="en-US" altLang="en-US" b="1" dirty="0" smtClean="0"/>
              <a:t>R</a:t>
            </a:r>
            <a:r>
              <a:rPr lang="en-US" altLang="en-US" dirty="0" smtClean="0"/>
              <a:t>ecognized </a:t>
            </a:r>
            <a:r>
              <a:rPr lang="en-US" altLang="en-US" b="1" dirty="0" smtClean="0"/>
              <a:t>A</a:t>
            </a:r>
            <a:r>
              <a:rPr lang="en-US" altLang="en-US" dirty="0" smtClean="0"/>
              <a:t>s </a:t>
            </a:r>
            <a:r>
              <a:rPr lang="en-US" altLang="en-US" b="1" dirty="0" smtClean="0"/>
              <a:t>S</a:t>
            </a:r>
            <a:r>
              <a:rPr lang="en-US" altLang="en-US" dirty="0" smtClean="0"/>
              <a:t>afe</a:t>
            </a:r>
          </a:p>
          <a:p>
            <a:pPr lvl="1"/>
            <a:r>
              <a:rPr lang="en-US" altLang="en-US" dirty="0" smtClean="0"/>
              <a:t>Under sections 201(s) and 409 of the Federal Food, Drug, and Cosmetic Act, any substance that is intentionally added to food is a food additive, that is subject to premarket review and approval by FDA, unless the substance is generally recognized to be safe </a:t>
            </a:r>
          </a:p>
          <a:p>
            <a:pPr lvl="1"/>
            <a:r>
              <a:rPr lang="en-US" altLang="en-US" dirty="0" smtClean="0"/>
              <a:t>Using only GRAS ingredients does not impact whether or not a formula is required </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29</a:t>
            </a:fld>
            <a:endParaRPr lang="en-US" noProof="0" dirty="0"/>
          </a:p>
        </p:txBody>
      </p:sp>
    </p:spTree>
    <p:extLst>
      <p:ext uri="{BB962C8B-B14F-4D97-AF65-F5344CB8AC3E}">
        <p14:creationId xmlns:p14="http://schemas.microsoft.com/office/powerpoint/2010/main" val="73562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Disclaimer</a:t>
            </a:r>
            <a:endParaRPr lang="en-US" dirty="0"/>
          </a:p>
        </p:txBody>
      </p:sp>
      <p:sp>
        <p:nvSpPr>
          <p:cNvPr id="6" name="Content Placeholder 5"/>
          <p:cNvSpPr>
            <a:spLocks noGrp="1"/>
          </p:cNvSpPr>
          <p:nvPr>
            <p:ph idx="1"/>
          </p:nvPr>
        </p:nvSpPr>
        <p:spPr/>
        <p:txBody>
          <a:bodyPr>
            <a:normAutofit fontScale="70000" lnSpcReduction="20000"/>
          </a:bodyPr>
          <a:lstStyle/>
          <a:p>
            <a:pPr marL="0" indent="0">
              <a:buNone/>
            </a:pPr>
            <a:r>
              <a:rPr lang="en-US" dirty="0" smtClean="0"/>
              <a:t>This information is being presented to help the public to understand and comply with the laws and regulations that the Alcohol and Tobacco Tax and Trade Bureau (TTB) administers. </a:t>
            </a:r>
          </a:p>
          <a:p>
            <a:pPr marL="0" indent="0">
              <a:buNone/>
            </a:pPr>
            <a:endParaRPr lang="en-US" dirty="0" smtClean="0"/>
          </a:p>
          <a:p>
            <a:pPr marL="0" indent="0">
              <a:buNone/>
            </a:pPr>
            <a:r>
              <a:rPr lang="en-US" dirty="0" smtClean="0"/>
              <a:t>It is not intended to establish any new, or change any existing, definitions, interpretations, standards, or procedures regarding those laws and regulations.  </a:t>
            </a:r>
          </a:p>
          <a:p>
            <a:pPr marL="0" indent="0">
              <a:buNone/>
            </a:pPr>
            <a:endParaRPr lang="en-US" dirty="0" smtClean="0"/>
          </a:p>
          <a:p>
            <a:pPr marL="0" indent="0">
              <a:buNone/>
            </a:pPr>
            <a:r>
              <a:rPr lang="en-US" dirty="0" smtClean="0"/>
              <a:t>In addition, this presentation may be made obsolete by changes in laws and regulations.  </a:t>
            </a:r>
          </a:p>
          <a:p>
            <a:pPr marL="0" indent="0">
              <a:buNone/>
            </a:pPr>
            <a:endParaRPr lang="en-US" dirty="0" smtClean="0"/>
          </a:p>
          <a:p>
            <a:pPr marL="0" indent="0">
              <a:buNone/>
            </a:pPr>
            <a:r>
              <a:rPr lang="en-US" dirty="0" smtClean="0"/>
              <a:t>Please consult the applicable laws and regulations for the most current requirements.</a:t>
            </a:r>
          </a:p>
          <a:p>
            <a:pPr marL="0" indent="0">
              <a:buNone/>
            </a:pPr>
            <a:endParaRPr lang="en-US" dirty="0" smtClean="0"/>
          </a:p>
          <a:p>
            <a:pPr marL="0" indent="0">
              <a:buNone/>
            </a:pPr>
            <a:r>
              <a:rPr lang="en-US" dirty="0" smtClean="0"/>
              <a:t>Sample documents (such as records, returns, and labels) are for illustrative purposes only and contain fictitious data.</a:t>
            </a:r>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(TTB)</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299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and Limited Ingredients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FDA maintains a list of prohibited ingredients at </a:t>
            </a:r>
            <a:r>
              <a:rPr lang="en-US" dirty="0" smtClean="0">
                <a:hlinkClick r:id="rId2"/>
              </a:rPr>
              <a:t>21 CFR part 189</a:t>
            </a:r>
            <a:endParaRPr lang="en-US" dirty="0" smtClean="0"/>
          </a:p>
          <a:p>
            <a:endParaRPr lang="en-US" sz="900" dirty="0" smtClean="0"/>
          </a:p>
          <a:p>
            <a:r>
              <a:rPr lang="en-US" dirty="0" smtClean="0"/>
              <a:t>Certain non-prohibited ingredients may be used within prescribed limits</a:t>
            </a:r>
          </a:p>
          <a:p>
            <a:pPr lvl="1"/>
            <a:r>
              <a:rPr lang="en-US" dirty="0" smtClean="0">
                <a:hlinkClick r:id="rId3"/>
              </a:rPr>
              <a:t>TTB Limited Ingredients</a:t>
            </a:r>
            <a:endParaRPr lang="en-US" dirty="0" smtClean="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30</a:t>
            </a:fld>
            <a:endParaRPr lang="en-US" noProof="0" dirty="0"/>
          </a:p>
        </p:txBody>
      </p:sp>
    </p:spTree>
    <p:extLst>
      <p:ext uri="{BB962C8B-B14F-4D97-AF65-F5344CB8AC3E}">
        <p14:creationId xmlns:p14="http://schemas.microsoft.com/office/powerpoint/2010/main" val="230792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Apply for Formula Approval?</a:t>
            </a:r>
            <a:endParaRPr lang="en-US" dirty="0"/>
          </a:p>
        </p:txBody>
      </p:sp>
      <p:sp>
        <p:nvSpPr>
          <p:cNvPr id="3" name="Content Placeholder 2"/>
          <p:cNvSpPr>
            <a:spLocks noGrp="1"/>
          </p:cNvSpPr>
          <p:nvPr>
            <p:ph idx="1"/>
          </p:nvPr>
        </p:nvSpPr>
        <p:spPr/>
        <p:txBody>
          <a:bodyPr/>
          <a:lstStyle/>
          <a:p>
            <a:r>
              <a:rPr lang="en-US" dirty="0" smtClean="0"/>
              <a:t>Formulas Online</a:t>
            </a:r>
          </a:p>
          <a:p>
            <a:pPr lvl="1"/>
            <a:r>
              <a:rPr lang="en-US" dirty="0" smtClean="0"/>
              <a:t>Step-by-step guidance</a:t>
            </a:r>
          </a:p>
          <a:p>
            <a:pPr lvl="1"/>
            <a:r>
              <a:rPr lang="en-US" dirty="0" smtClean="0"/>
              <a:t>Data validation checks along the way </a:t>
            </a:r>
          </a:p>
          <a:p>
            <a:pPr lvl="1"/>
            <a:r>
              <a:rPr lang="en-US" dirty="0" smtClean="0"/>
              <a:t>Application status updates via email</a:t>
            </a:r>
          </a:p>
          <a:p>
            <a:r>
              <a:rPr lang="en-US" dirty="0" smtClean="0">
                <a:hlinkClick r:id="rId2"/>
              </a:rPr>
              <a:t>Formulas Online Customer Page</a:t>
            </a:r>
            <a:r>
              <a:rPr lang="en-US" dirty="0" smtClean="0"/>
              <a:t> </a:t>
            </a:r>
          </a:p>
          <a:p>
            <a:r>
              <a:rPr lang="en-US" dirty="0" smtClean="0"/>
              <a:t>See webinar presentation: </a:t>
            </a:r>
            <a:r>
              <a:rPr lang="en-US" dirty="0" smtClean="0">
                <a:hlinkClick r:id="rId3"/>
              </a:rPr>
              <a:t>How to Register and Submit Formulas through Formulas Online </a:t>
            </a:r>
            <a:endParaRPr lang="en-US" dirty="0" smtClean="0"/>
          </a:p>
          <a:p>
            <a:endParaRPr lang="en-US" dirty="0" smtClean="0"/>
          </a:p>
          <a:p>
            <a:endParaRPr lang="en-US" dirty="0" smtClean="0"/>
          </a:p>
          <a:p>
            <a:endParaRPr lang="en-US" dirty="0" smtClean="0"/>
          </a:p>
          <a:p>
            <a:endParaRPr lang="en-US" dirty="0"/>
          </a:p>
        </p:txBody>
      </p:sp>
      <p:sp>
        <p:nvSpPr>
          <p:cNvPr id="19" name="Footer Placeholder 18"/>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4" name="Slide Number Placeholder 3"/>
          <p:cNvSpPr>
            <a:spLocks noGrp="1"/>
          </p:cNvSpPr>
          <p:nvPr>
            <p:ph type="sldNum" sz="quarter" idx="11"/>
          </p:nvPr>
        </p:nvSpPr>
        <p:spPr/>
        <p:txBody>
          <a:bodyPr/>
          <a:lstStyle/>
          <a:p>
            <a:pPr lvl="0"/>
            <a:fld id="{9F83E4F2-0C8C-4080-A475-13EC602EDE26}" type="slidenum">
              <a:rPr lang="en-US" noProof="0" smtClean="0"/>
              <a:pPr lvl="0"/>
              <a:t>31</a:t>
            </a:fld>
            <a:endParaRPr lang="en-US" noProof="0" dirty="0"/>
          </a:p>
        </p:txBody>
      </p:sp>
      <p:pic>
        <p:nvPicPr>
          <p:cNvPr id="10" name="Picture 9"/>
          <p:cNvPicPr>
            <a:picLocks noChangeAspect="1"/>
          </p:cNvPicPr>
          <p:nvPr/>
        </p:nvPicPr>
        <p:blipFill>
          <a:blip r:embed="rId4"/>
          <a:stretch>
            <a:fillRect/>
          </a:stretch>
        </p:blipFill>
        <p:spPr>
          <a:xfrm>
            <a:off x="8562877" y="1875883"/>
            <a:ext cx="2867123" cy="2025399"/>
          </a:xfrm>
          <a:prstGeom prst="rect">
            <a:avLst/>
          </a:prstGeom>
        </p:spPr>
      </p:pic>
    </p:spTree>
    <p:extLst>
      <p:ext uri="{BB962C8B-B14F-4D97-AF65-F5344CB8AC3E}">
        <p14:creationId xmlns:p14="http://schemas.microsoft.com/office/powerpoint/2010/main" val="385628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 Online Helpful Hints</a:t>
            </a:r>
            <a:endParaRPr lang="en-US" dirty="0"/>
          </a:p>
        </p:txBody>
      </p:sp>
      <p:sp>
        <p:nvSpPr>
          <p:cNvPr id="3" name="Content Placeholder 2"/>
          <p:cNvSpPr>
            <a:spLocks noGrp="1"/>
          </p:cNvSpPr>
          <p:nvPr>
            <p:ph idx="1"/>
          </p:nvPr>
        </p:nvSpPr>
        <p:spPr/>
        <p:txBody>
          <a:bodyPr/>
          <a:lstStyle/>
          <a:p>
            <a:r>
              <a:rPr lang="en-US" altLang="en-US" dirty="0" smtClean="0"/>
              <a:t>Supply a quantitative list of ingredients</a:t>
            </a:r>
          </a:p>
          <a:p>
            <a:r>
              <a:rPr lang="en-US" altLang="en-US" dirty="0" smtClean="0"/>
              <a:t>Provide a complete method of manufacture</a:t>
            </a:r>
          </a:p>
          <a:p>
            <a:r>
              <a:rPr lang="en-US" altLang="en-US" dirty="0" smtClean="0"/>
              <a:t>Indicate at what stage flavors are added to the product</a:t>
            </a:r>
            <a:endParaRPr lang="en-US" dirty="0" smtClean="0"/>
          </a:p>
          <a:p>
            <a:r>
              <a:rPr lang="en-US" dirty="0" smtClean="0"/>
              <a:t>Provide the common name and scientific name (genus and species) for any unusual herbal ingredients </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32</a:t>
            </a:fld>
            <a:endParaRPr lang="en-US" noProof="0" dirty="0"/>
          </a:p>
        </p:txBody>
      </p:sp>
      <p:pic>
        <p:nvPicPr>
          <p:cNvPr id="6" name="Picture 5"/>
          <p:cNvPicPr>
            <a:picLocks noChangeAspect="1"/>
          </p:cNvPicPr>
          <p:nvPr/>
        </p:nvPicPr>
        <p:blipFill>
          <a:blip r:embed="rId2"/>
          <a:stretch>
            <a:fillRect/>
          </a:stretch>
        </p:blipFill>
        <p:spPr>
          <a:xfrm>
            <a:off x="9191527" y="838200"/>
            <a:ext cx="2867123" cy="2025399"/>
          </a:xfrm>
          <a:prstGeom prst="rect">
            <a:avLst/>
          </a:prstGeom>
        </p:spPr>
      </p:pic>
    </p:spTree>
    <p:extLst>
      <p:ext uri="{BB962C8B-B14F-4D97-AF65-F5344CB8AC3E}">
        <p14:creationId xmlns:p14="http://schemas.microsoft.com/office/powerpoint/2010/main" val="2453729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 Online Helpful Hints</a:t>
            </a:r>
            <a:endParaRPr lang="en-US" dirty="0"/>
          </a:p>
        </p:txBody>
      </p:sp>
      <p:sp>
        <p:nvSpPr>
          <p:cNvPr id="3" name="Content Placeholder 2"/>
          <p:cNvSpPr>
            <a:spLocks noGrp="1"/>
          </p:cNvSpPr>
          <p:nvPr>
            <p:ph idx="1"/>
          </p:nvPr>
        </p:nvSpPr>
        <p:spPr>
          <a:xfrm>
            <a:off x="157656" y="1556687"/>
            <a:ext cx="11561378" cy="2349061"/>
          </a:xfrm>
        </p:spPr>
        <p:txBody>
          <a:bodyPr/>
          <a:lstStyle/>
          <a:p>
            <a:r>
              <a:rPr lang="en-US" dirty="0"/>
              <a:t>Ensure that ingredients are considered GRAS (generally recognized as safe) by the FDA before you submit</a:t>
            </a:r>
          </a:p>
          <a:p>
            <a:endParaRPr lang="en-US" altLang="en-US" dirty="0" smtClean="0"/>
          </a:p>
          <a:p>
            <a:r>
              <a:rPr lang="en-US" altLang="en-US" dirty="0" smtClean="0"/>
              <a:t>Make sure you’ve uploaded all the applicable supporting documents, e.g., FIDS, Spec Sheet, etc., based on your list of ingredients</a:t>
            </a:r>
          </a:p>
          <a:p>
            <a:pPr marL="0" indent="0">
              <a:buNone/>
            </a:pPr>
            <a:endParaRPr lang="en-US" altLang="en-US" dirty="0" smtClean="0"/>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33</a:t>
            </a:fld>
            <a:endParaRPr lang="en-US" noProof="0" dirty="0"/>
          </a:p>
        </p:txBody>
      </p:sp>
      <p:pic>
        <p:nvPicPr>
          <p:cNvPr id="6" name="Picture 5"/>
          <p:cNvPicPr>
            <a:picLocks noChangeAspect="1"/>
          </p:cNvPicPr>
          <p:nvPr/>
        </p:nvPicPr>
        <p:blipFill>
          <a:blip r:embed="rId2"/>
          <a:stretch>
            <a:fillRect/>
          </a:stretch>
        </p:blipFill>
        <p:spPr>
          <a:xfrm>
            <a:off x="9256559" y="4174547"/>
            <a:ext cx="2867123" cy="2025399"/>
          </a:xfrm>
          <a:prstGeom prst="rect">
            <a:avLst/>
          </a:prstGeom>
        </p:spPr>
      </p:pic>
    </p:spTree>
    <p:extLst>
      <p:ext uri="{BB962C8B-B14F-4D97-AF65-F5344CB8AC3E}">
        <p14:creationId xmlns:p14="http://schemas.microsoft.com/office/powerpoint/2010/main" val="212976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Resources</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34</a:t>
            </a:fld>
            <a:endParaRPr lang="en-US" dirty="0"/>
          </a:p>
        </p:txBody>
      </p:sp>
      <p:sp>
        <p:nvSpPr>
          <p:cNvPr id="4" name="Footer Placeholder 3"/>
          <p:cNvSpPr>
            <a:spLocks noGrp="1"/>
          </p:cNvSpPr>
          <p:nvPr>
            <p:ph type="ftr" sz="quarter" idx="3"/>
          </p:nvPr>
        </p:nvSpPr>
        <p:spPr/>
        <p:txBody>
          <a:bodyPr/>
          <a:lstStyle/>
          <a:p>
            <a:r>
              <a:rPr lang="en-US" dirty="0" smtClean="0"/>
              <a:t>ALCOHOL AND TOBACCO TAX AND TRADE BUREAU (TTB)</a:t>
            </a:r>
            <a:endParaRPr lang="en-US" dirty="0"/>
          </a:p>
        </p:txBody>
      </p:sp>
      <p:graphicFrame>
        <p:nvGraphicFramePr>
          <p:cNvPr id="7" name="Table 6"/>
          <p:cNvGraphicFramePr>
            <a:graphicFrameLocks noGrp="1"/>
          </p:cNvGraphicFramePr>
          <p:nvPr>
            <p:extLst/>
          </p:nvPr>
        </p:nvGraphicFramePr>
        <p:xfrm>
          <a:off x="605589" y="1506666"/>
          <a:ext cx="10980822" cy="4575046"/>
        </p:xfrm>
        <a:graphic>
          <a:graphicData uri="http://schemas.openxmlformats.org/drawingml/2006/table">
            <a:tbl>
              <a:tblPr firstRow="1" bandRow="1">
                <a:tableStyleId>{5C22544A-7EE6-4342-B048-85BDC9FD1C3A}</a:tableStyleId>
              </a:tblPr>
              <a:tblGrid>
                <a:gridCol w="5490411">
                  <a:extLst>
                    <a:ext uri="{9D8B030D-6E8A-4147-A177-3AD203B41FA5}">
                      <a16:colId xmlns:a16="http://schemas.microsoft.com/office/drawing/2014/main" val="854065696"/>
                    </a:ext>
                  </a:extLst>
                </a:gridCol>
                <a:gridCol w="5490411">
                  <a:extLst>
                    <a:ext uri="{9D8B030D-6E8A-4147-A177-3AD203B41FA5}">
                      <a16:colId xmlns:a16="http://schemas.microsoft.com/office/drawing/2014/main" val="2470257451"/>
                    </a:ext>
                  </a:extLst>
                </a:gridCol>
              </a:tblGrid>
              <a:tr h="72857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t>Beer</a:t>
                      </a:r>
                      <a:r>
                        <a:rPr lang="en-US" sz="1800" baseline="0" dirty="0" smtClean="0"/>
                        <a:t> Resources</a:t>
                      </a:r>
                      <a:endParaRPr lang="en-US" sz="1800" dirty="0" smtClean="0"/>
                    </a:p>
                  </a:txBody>
                  <a:tcPr anchor="ctr">
                    <a:solidFill>
                      <a:srgbClr val="00206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extLst>
                  <a:ext uri="{0D108BD9-81ED-4DB2-BD59-A6C34878D82A}">
                    <a16:rowId xmlns:a16="http://schemas.microsoft.com/office/drawing/2014/main" val="1135529080"/>
                  </a:ext>
                </a:extLst>
              </a:tr>
              <a:tr h="780615">
                <a:tc>
                  <a:txBody>
                    <a:bodyPr/>
                    <a:lstStyle/>
                    <a:p>
                      <a:pPr algn="ctr"/>
                      <a:r>
                        <a:rPr lang="en-US" sz="1800" b="1" dirty="0" smtClean="0"/>
                        <a:t>TTB Beer Rulings </a:t>
                      </a:r>
                    </a:p>
                    <a:p>
                      <a:pPr algn="ctr"/>
                      <a:r>
                        <a:rPr lang="en-US" sz="1800" dirty="0" smtClean="0">
                          <a:hlinkClick r:id="rId3"/>
                        </a:rPr>
                        <a:t>www.ttb.gov/beer/rulings</a:t>
                      </a:r>
                      <a:r>
                        <a:rPr lang="en-US" sz="1800" dirty="0" smtClean="0"/>
                        <a:t> </a:t>
                      </a:r>
                    </a:p>
                  </a:txBody>
                  <a:tcPr anchor="ctr">
                    <a:solidFill>
                      <a:schemeClr val="bg1"/>
                    </a:solidFill>
                  </a:tcPr>
                </a:tc>
                <a:tc>
                  <a:txBody>
                    <a:bodyPr/>
                    <a:lstStyle/>
                    <a:p>
                      <a:pPr algn="ctr"/>
                      <a:r>
                        <a:rPr lang="en-US" sz="1800" b="1" dirty="0" smtClean="0"/>
                        <a:t>Alcohol Beverage Formula Approval Guidance</a:t>
                      </a:r>
                    </a:p>
                    <a:p>
                      <a:pPr algn="ctr"/>
                      <a:r>
                        <a:rPr lang="en-US" sz="1800" dirty="0" smtClean="0">
                          <a:hlinkClick r:id="rId4"/>
                        </a:rPr>
                        <a:t>https://www.ttb.gov/formulation</a:t>
                      </a:r>
                      <a:r>
                        <a:rPr lang="en-US" sz="1800" dirty="0" smtClean="0"/>
                        <a:t> </a:t>
                      </a:r>
                    </a:p>
                  </a:txBody>
                  <a:tcPr anchor="ctr">
                    <a:solidFill>
                      <a:schemeClr val="bg1"/>
                    </a:solidFill>
                  </a:tcPr>
                </a:tc>
                <a:extLst>
                  <a:ext uri="{0D108BD9-81ED-4DB2-BD59-A6C34878D82A}">
                    <a16:rowId xmlns:a16="http://schemas.microsoft.com/office/drawing/2014/main" val="3879154005"/>
                  </a:ext>
                </a:extLst>
              </a:tr>
              <a:tr h="780615">
                <a:tc>
                  <a:txBody>
                    <a:bodyPr/>
                    <a:lstStyle/>
                    <a:p>
                      <a:pPr algn="ctr"/>
                      <a:r>
                        <a:rPr lang="en-US" sz="1800" b="1" dirty="0" smtClean="0"/>
                        <a:t>TTB Beer Industry Circulars </a:t>
                      </a:r>
                    </a:p>
                    <a:p>
                      <a:pPr algn="ctr"/>
                      <a:r>
                        <a:rPr lang="en-US" sz="1800" dirty="0" smtClean="0">
                          <a:hlinkClick r:id="rId5"/>
                        </a:rPr>
                        <a:t>www.ttb.gov/beer/industry-circulars</a:t>
                      </a:r>
                      <a:r>
                        <a:rPr lang="en-US" sz="1800" dirty="0" smtClean="0"/>
                        <a:t>  </a:t>
                      </a:r>
                    </a:p>
                  </a:txBody>
                  <a:tcPr anchor="ctr">
                    <a:solidFill>
                      <a:srgbClr val="F9E87F"/>
                    </a:solidFill>
                  </a:tcPr>
                </a:tc>
                <a:tc>
                  <a:txBody>
                    <a:bodyPr/>
                    <a:lstStyle/>
                    <a:p>
                      <a:pPr algn="ctr"/>
                      <a:r>
                        <a:rPr lang="en-US" sz="1800" b="1" dirty="0" smtClean="0"/>
                        <a:t>Does my Beer/Malt Beverage Require a Formula? </a:t>
                      </a:r>
                    </a:p>
                    <a:p>
                      <a:pPr algn="ctr"/>
                      <a:r>
                        <a:rPr lang="en-US" sz="1800" dirty="0" smtClean="0">
                          <a:hlinkClick r:id="rId6"/>
                        </a:rPr>
                        <a:t>www.ttb.gov/formulation/mbev</a:t>
                      </a:r>
                      <a:r>
                        <a:rPr lang="en-US" sz="1800" dirty="0" smtClean="0"/>
                        <a:t> </a:t>
                      </a:r>
                    </a:p>
                  </a:txBody>
                  <a:tcPr anchor="ctr">
                    <a:solidFill>
                      <a:srgbClr val="F9E87F"/>
                    </a:solidFill>
                  </a:tcPr>
                </a:tc>
                <a:extLst>
                  <a:ext uri="{0D108BD9-81ED-4DB2-BD59-A6C34878D82A}">
                    <a16:rowId xmlns:a16="http://schemas.microsoft.com/office/drawing/2014/main" val="530905421"/>
                  </a:ext>
                </a:extLst>
              </a:tr>
              <a:tr h="1096523">
                <a:tc>
                  <a:txBody>
                    <a:bodyPr/>
                    <a:lstStyle/>
                    <a:p>
                      <a:pPr algn="ctr"/>
                      <a:r>
                        <a:rPr lang="en-US" sz="1800" b="1" dirty="0" smtClean="0"/>
                        <a:t>TTB Beer Frequently Asked Questions (FAQs) </a:t>
                      </a:r>
                    </a:p>
                    <a:p>
                      <a:pPr algn="ctr"/>
                      <a:r>
                        <a:rPr lang="en-US" sz="1800" dirty="0" smtClean="0">
                          <a:hlinkClick r:id="rId7"/>
                        </a:rPr>
                        <a:t>www.ttb.gov/beer/beer-faqs</a:t>
                      </a:r>
                      <a:r>
                        <a:rPr lang="en-US" sz="1800" dirty="0" smtClean="0"/>
                        <a:t> </a:t>
                      </a:r>
                      <a:endParaRPr lang="en-US" sz="1800" dirty="0"/>
                    </a:p>
                  </a:txBody>
                  <a:tcPr anchor="ctr">
                    <a:solidFill>
                      <a:schemeClr val="bg1"/>
                    </a:solidFill>
                  </a:tcPr>
                </a:tc>
                <a:tc>
                  <a:txBody>
                    <a:bodyPr/>
                    <a:lstStyle/>
                    <a:p>
                      <a:pPr algn="ctr"/>
                      <a:r>
                        <a:rPr lang="en-US" sz="1800" b="1" dirty="0" smtClean="0"/>
                        <a:t>TTB G 2016-1A –Beer/Malt Beverages Requiring Formula Approval or Laboratory Sample Analysis Chart</a:t>
                      </a:r>
                    </a:p>
                    <a:p>
                      <a:pPr algn="ctr"/>
                      <a:r>
                        <a:rPr lang="en-US" sz="1800" dirty="0" smtClean="0">
                          <a:hlinkClick r:id="rId8"/>
                        </a:rPr>
                        <a:t>www.ttb.gov/public-guidance/ttb-g-2016-1a</a:t>
                      </a:r>
                      <a:r>
                        <a:rPr lang="en-US" sz="1800" dirty="0" smtClean="0"/>
                        <a:t> </a:t>
                      </a:r>
                    </a:p>
                  </a:txBody>
                  <a:tcPr anchor="ctr">
                    <a:solidFill>
                      <a:schemeClr val="bg1"/>
                    </a:solidFill>
                  </a:tcPr>
                </a:tc>
                <a:extLst>
                  <a:ext uri="{0D108BD9-81ED-4DB2-BD59-A6C34878D82A}">
                    <a16:rowId xmlns:a16="http://schemas.microsoft.com/office/drawing/2014/main" val="3574907066"/>
                  </a:ext>
                </a:extLst>
              </a:tr>
              <a:tr h="780615">
                <a:tc>
                  <a:txBody>
                    <a:bodyPr/>
                    <a:lstStyle/>
                    <a:p>
                      <a:pPr algn="ctr"/>
                      <a:r>
                        <a:rPr lang="en-US" sz="1800" b="1" dirty="0" smtClean="0"/>
                        <a:t>Formula Approval with Laboratory Sample Analysis </a:t>
                      </a:r>
                      <a:r>
                        <a:rPr lang="en-US" sz="1800" dirty="0" smtClean="0">
                          <a:hlinkClick r:id="rId9"/>
                        </a:rPr>
                        <a:t>https://www.ttb.gov/formulation/formula-approval-with-laboratory-sample-analysis</a:t>
                      </a:r>
                      <a:r>
                        <a:rPr lang="en-US" sz="1800" dirty="0" smtClean="0"/>
                        <a:t> </a:t>
                      </a:r>
                    </a:p>
                  </a:txBody>
                  <a:tcPr anchor="ctr">
                    <a:solidFill>
                      <a:srgbClr val="F9E87F"/>
                    </a:solidFill>
                  </a:tcPr>
                </a:tc>
                <a:tc>
                  <a:txBody>
                    <a:bodyPr/>
                    <a:lstStyle/>
                    <a:p>
                      <a:pPr algn="ctr"/>
                      <a:r>
                        <a:rPr lang="en-US" sz="1800" b="1" dirty="0" smtClean="0"/>
                        <a:t>Determine If and How Ingredients May be Used in Your Beverage</a:t>
                      </a:r>
                    </a:p>
                    <a:p>
                      <a:pPr algn="ctr"/>
                      <a:r>
                        <a:rPr lang="en-US" sz="1800" dirty="0" smtClean="0">
                          <a:hlinkClick r:id="rId10"/>
                        </a:rPr>
                        <a:t>https://www.ttb.gov/formulation/determining-if-and-how-ingredients-may-be-used-in-your-beverage</a:t>
                      </a:r>
                      <a:r>
                        <a:rPr lang="en-US" sz="1800" dirty="0" smtClean="0"/>
                        <a:t> </a:t>
                      </a:r>
                    </a:p>
                  </a:txBody>
                  <a:tcPr anchor="ctr">
                    <a:solidFill>
                      <a:srgbClr val="F9E87F"/>
                    </a:solidFill>
                  </a:tcPr>
                </a:tc>
                <a:extLst>
                  <a:ext uri="{0D108BD9-81ED-4DB2-BD59-A6C34878D82A}">
                    <a16:rowId xmlns:a16="http://schemas.microsoft.com/office/drawing/2014/main" val="4264940484"/>
                  </a:ext>
                </a:extLst>
              </a:tr>
            </a:tbl>
          </a:graphicData>
        </a:graphic>
      </p:graphicFrame>
    </p:spTree>
    <p:extLst>
      <p:ext uri="{BB962C8B-B14F-4D97-AF65-F5344CB8AC3E}">
        <p14:creationId xmlns:p14="http://schemas.microsoft.com/office/powerpoint/2010/main" val="3691344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Labels </a:t>
            </a:r>
            <a:r>
              <a:rPr lang="en-US" dirty="0" smtClean="0"/>
              <a:t>for </a:t>
            </a:r>
            <a:br>
              <a:rPr lang="en-US" dirty="0" smtClean="0"/>
            </a:br>
            <a:r>
              <a:rPr lang="en-US" dirty="0" smtClean="0"/>
              <a:t>Malt </a:t>
            </a:r>
            <a:r>
              <a:rPr lang="en-US" dirty="0" smtClean="0"/>
              <a:t>Beverages</a:t>
            </a:r>
            <a:endParaRPr lang="en-US" dirty="0"/>
          </a:p>
        </p:txBody>
      </p:sp>
      <p:sp>
        <p:nvSpPr>
          <p:cNvPr id="7" name="Subtitle 6"/>
          <p:cNvSpPr>
            <a:spLocks noGrp="1"/>
          </p:cNvSpPr>
          <p:nvPr>
            <p:ph type="subTitle" idx="1"/>
          </p:nvPr>
        </p:nvSpPr>
        <p:spPr/>
        <p:txBody>
          <a:bodyPr/>
          <a:lstStyle/>
          <a:p>
            <a:r>
              <a:rPr lang="en-US" dirty="0" smtClean="0"/>
              <a:t>Nicole Candelora</a:t>
            </a:r>
            <a:endParaRPr lang="en-US" dirty="0" smtClean="0"/>
          </a:p>
          <a:p>
            <a:r>
              <a:rPr lang="en-US" dirty="0" smtClean="0"/>
              <a:t>Quality Assurance Coordinator</a:t>
            </a:r>
            <a:endParaRPr lang="en-US" dirty="0"/>
          </a:p>
        </p:txBody>
      </p:sp>
    </p:spTree>
    <p:extLst>
      <p:ext uri="{BB962C8B-B14F-4D97-AF65-F5344CB8AC3E}">
        <p14:creationId xmlns:p14="http://schemas.microsoft.com/office/powerpoint/2010/main" val="198090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Content Placeholder 4"/>
          <p:cNvSpPr>
            <a:spLocks noGrp="1"/>
          </p:cNvSpPr>
          <p:nvPr>
            <p:ph idx="1"/>
          </p:nvPr>
        </p:nvSpPr>
        <p:spPr/>
        <p:txBody>
          <a:bodyPr/>
          <a:lstStyle/>
          <a:p>
            <a:pPr marL="0" indent="0">
              <a:buNone/>
            </a:pPr>
            <a:r>
              <a:rPr lang="en-US" dirty="0" smtClean="0"/>
              <a:t>In this session we’ll cover:</a:t>
            </a:r>
          </a:p>
          <a:p>
            <a:pPr lvl="1">
              <a:buFont typeface="Symbol" panose="05050102010706020507" pitchFamily="18" charset="2"/>
              <a:buChar char="-"/>
            </a:pPr>
            <a:r>
              <a:rPr lang="en-US" dirty="0" smtClean="0"/>
              <a:t>Mandatory label information</a:t>
            </a:r>
          </a:p>
          <a:p>
            <a:pPr lvl="1">
              <a:buFont typeface="Symbol" panose="05050102010706020507" pitchFamily="18" charset="2"/>
              <a:buChar char="-"/>
            </a:pPr>
            <a:r>
              <a:rPr lang="en-US" dirty="0"/>
              <a:t>Keg collars</a:t>
            </a:r>
          </a:p>
          <a:p>
            <a:pPr lvl="1">
              <a:buFont typeface="Symbol" panose="05050102010706020507" pitchFamily="18" charset="2"/>
              <a:buChar char="-"/>
            </a:pPr>
            <a:r>
              <a:rPr lang="en-US" dirty="0" smtClean="0"/>
              <a:t>Prohibited labeling practices</a:t>
            </a:r>
          </a:p>
          <a:p>
            <a:pPr marL="457200" lvl="1" indent="0">
              <a:buNone/>
            </a:pPr>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r>
              <a:rPr lang="en-US" smtClean="0"/>
              <a:t>ALCOHOL AND TOBACCO TAX AND TRADE BUREAU (TTB)</a:t>
            </a:r>
            <a:endParaRPr lang="en-US" dirty="0"/>
          </a:p>
        </p:txBody>
      </p:sp>
      <p:sp>
        <p:nvSpPr>
          <p:cNvPr id="2" name="Slide Number Placeholder 1"/>
          <p:cNvSpPr>
            <a:spLocks noGrp="1"/>
          </p:cNvSpPr>
          <p:nvPr>
            <p:ph type="sldNum" sz="quarter" idx="11"/>
          </p:nvPr>
        </p:nvSpPr>
        <p:spPr/>
        <p:txBody>
          <a:bodyPr/>
          <a:lstStyle/>
          <a:p>
            <a:fld id="{E42367A3-023C-4870-9A86-52F994C50B51}" type="slidenum">
              <a:rPr lang="en-US" smtClean="0"/>
              <a:pPr/>
              <a:t>36</a:t>
            </a:fld>
            <a:endParaRPr lang="en-US" dirty="0"/>
          </a:p>
        </p:txBody>
      </p:sp>
    </p:spTree>
    <p:extLst>
      <p:ext uri="{BB962C8B-B14F-4D97-AF65-F5344CB8AC3E}">
        <p14:creationId xmlns:p14="http://schemas.microsoft.com/office/powerpoint/2010/main" val="1904789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42367A3-023C-4870-9A86-52F994C50B51}" type="slidenum">
              <a:rPr lang="en-US" smtClean="0"/>
              <a:pPr/>
              <a:t>37</a:t>
            </a:fld>
            <a:endParaRPr lang="en-US" dirty="0"/>
          </a:p>
        </p:txBody>
      </p:sp>
      <p:sp>
        <p:nvSpPr>
          <p:cNvPr id="5" name="Footer Placeholder 4"/>
          <p:cNvSpPr>
            <a:spLocks noGrp="1"/>
          </p:cNvSpPr>
          <p:nvPr>
            <p:ph type="ftr" sz="quarter" idx="3"/>
          </p:nvPr>
        </p:nvSpPr>
        <p:spPr/>
        <p:txBody>
          <a:bodyPr/>
          <a:lstStyle/>
          <a:p>
            <a:r>
              <a:rPr lang="en-US" dirty="0" smtClean="0"/>
              <a:t>ALCOHOL AND TOBACCO TAX AND TRADE BUREAU (TTB)</a:t>
            </a:r>
            <a:endParaRPr lang="en-US" dirty="0"/>
          </a:p>
        </p:txBody>
      </p:sp>
      <p:sp>
        <p:nvSpPr>
          <p:cNvPr id="2" name="Title 1"/>
          <p:cNvSpPr>
            <a:spLocks noGrp="1"/>
          </p:cNvSpPr>
          <p:nvPr>
            <p:ph type="title"/>
          </p:nvPr>
        </p:nvSpPr>
        <p:spPr/>
        <p:txBody>
          <a:bodyPr/>
          <a:lstStyle/>
          <a:p>
            <a:r>
              <a:rPr lang="en-US" dirty="0" smtClean="0"/>
              <a:t>Mandatory Label Information</a:t>
            </a:r>
            <a:endParaRPr lang="en-US" dirty="0"/>
          </a:p>
        </p:txBody>
      </p:sp>
    </p:spTree>
    <p:extLst>
      <p:ext uri="{BB962C8B-B14F-4D97-AF65-F5344CB8AC3E}">
        <p14:creationId xmlns:p14="http://schemas.microsoft.com/office/powerpoint/2010/main" val="2415703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Mandatory Label Information</a:t>
            </a:r>
            <a:endParaRPr lang="en-US" dirty="0"/>
          </a:p>
        </p:txBody>
      </p:sp>
      <p:sp>
        <p:nvSpPr>
          <p:cNvPr id="13315" name="Rectangle 4"/>
          <p:cNvSpPr>
            <a:spLocks noGrp="1" noChangeArrowheads="1"/>
          </p:cNvSpPr>
          <p:nvPr>
            <p:ph type="body" idx="1"/>
          </p:nvPr>
        </p:nvSpPr>
        <p:spPr/>
        <p:txBody>
          <a:bodyPr/>
          <a:lstStyle/>
          <a:p>
            <a:r>
              <a:rPr lang="en-US" dirty="0" smtClean="0"/>
              <a:t>Must be on the Brand Label:</a:t>
            </a:r>
            <a:endParaRPr lang="en-US" dirty="0"/>
          </a:p>
        </p:txBody>
      </p:sp>
      <p:sp>
        <p:nvSpPr>
          <p:cNvPr id="4" name="Slide Number Placeholder 3"/>
          <p:cNvSpPr>
            <a:spLocks noGrp="1"/>
          </p:cNvSpPr>
          <p:nvPr>
            <p:ph type="sldNum" sz="quarter" idx="11"/>
          </p:nvPr>
        </p:nvSpPr>
        <p:spPr/>
        <p:txBody>
          <a:bodyPr/>
          <a:lstStyle/>
          <a:p>
            <a:fld id="{BA9696C3-F121-41AC-8403-DB61221B02C3}" type="slidenum">
              <a:rPr lang="en-US" smtClean="0"/>
              <a:pPr/>
              <a:t>38</a:t>
            </a:fld>
            <a:endParaRPr lang="en-US" dirty="0"/>
          </a:p>
        </p:txBody>
      </p:sp>
      <p:sp>
        <p:nvSpPr>
          <p:cNvPr id="23" name="Rectangle 4"/>
          <p:cNvSpPr txBox="1">
            <a:spLocks noChangeArrowheads="1"/>
          </p:cNvSpPr>
          <p:nvPr/>
        </p:nvSpPr>
        <p:spPr bwMode="auto">
          <a:xfrm>
            <a:off x="1000815" y="1625180"/>
            <a:ext cx="4852416" cy="639762"/>
          </a:xfrm>
          <a:prstGeom prst="rect">
            <a:avLst/>
          </a:prstGeom>
          <a:solidFill>
            <a:schemeClr val="tx2">
              <a:lumMod val="20000"/>
              <a:lumOff val="80000"/>
            </a:schemeClr>
          </a:solidFill>
          <a:ln>
            <a:solidFill>
              <a:schemeClr val="tx1"/>
            </a:solidFill>
          </a:ln>
          <a:extLst/>
        </p:spPr>
        <p:txBody>
          <a:bodyPr vert="horz" wrap="square" lIns="91440" tIns="45720" rIns="91440" bIns="45720" numCol="1" anchor="b" anchorCtr="0" compatLnSpc="1">
            <a:prstTxWarp prst="textNoShape">
              <a:avLst/>
            </a:prstTxWarp>
            <a:normAutofit fontScale="92500"/>
          </a:bodyPr>
          <a:lstStyle>
            <a:lvl1pPr marL="0" indent="0" algn="ctr" defTabSz="457200" rtl="0" eaLnBrk="1" fontAlgn="base" hangingPunct="1">
              <a:spcBef>
                <a:spcPct val="20000"/>
              </a:spcBef>
              <a:spcAft>
                <a:spcPct val="0"/>
              </a:spcAft>
              <a:buFont typeface="Arial" charset="0"/>
              <a:buNone/>
              <a:defRPr sz="2400" b="1" kern="1200">
                <a:solidFill>
                  <a:schemeClr val="tx2">
                    <a:lumMod val="75000"/>
                  </a:schemeClr>
                </a:solidFill>
                <a:latin typeface="Calibri" panose="020F0502020204030204" pitchFamily="34" charset="0"/>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rgbClr val="17375E"/>
                </a:solidFill>
                <a:latin typeface="Calibri" panose="020F0502020204030204" pitchFamily="34" charset="0"/>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rgbClr val="17375E"/>
                </a:solidFill>
                <a:latin typeface="Calibri" panose="020F0502020204030204" pitchFamily="34" charset="0"/>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rgbClr val="17375E"/>
                </a:solidFill>
                <a:latin typeface="Calibri" panose="020F0502020204030204" pitchFamily="34" charset="0"/>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rgbClr val="17375E"/>
                </a:solidFill>
                <a:latin typeface="Calibri" panose="020F0502020204030204" pitchFamily="34" charset="0"/>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3300" dirty="0" smtClean="0"/>
              <a:t>Must be on the Brand Label:</a:t>
            </a:r>
            <a:endParaRPr lang="en-US" sz="3300" dirty="0"/>
          </a:p>
        </p:txBody>
      </p:sp>
      <p:sp>
        <p:nvSpPr>
          <p:cNvPr id="24" name="Rectangle 5"/>
          <p:cNvSpPr txBox="1">
            <a:spLocks noChangeArrowheads="1"/>
          </p:cNvSpPr>
          <p:nvPr/>
        </p:nvSpPr>
        <p:spPr bwMode="auto">
          <a:xfrm>
            <a:off x="1000815" y="2256584"/>
            <a:ext cx="4852416" cy="39512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lvl1pPr marL="342900" indent="-342900" algn="l" defTabSz="457200" rtl="0" eaLnBrk="1" fontAlgn="base" hangingPunct="1">
              <a:spcBef>
                <a:spcPct val="20000"/>
              </a:spcBef>
              <a:spcAft>
                <a:spcPct val="0"/>
              </a:spcAft>
              <a:buFont typeface="Arial" charset="0"/>
              <a:buChar char="•"/>
              <a:defRPr sz="2400" kern="1200">
                <a:solidFill>
                  <a:schemeClr val="tx2">
                    <a:lumMod val="75000"/>
                  </a:schemeClr>
                </a:solidFill>
                <a:latin typeface="Calibri" panose="020F05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2000" kern="1200">
                <a:solidFill>
                  <a:schemeClr val="tx2">
                    <a:lumMod val="75000"/>
                  </a:schemeClr>
                </a:solidFill>
                <a:latin typeface="Calibri" panose="020F05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2">
                    <a:lumMod val="75000"/>
                  </a:schemeClr>
                </a:solidFill>
                <a:latin typeface="Calibri" panose="020F05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2">
                    <a:lumMod val="75000"/>
                  </a:schemeClr>
                </a:solidFill>
                <a:latin typeface="Calibri" panose="020F05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2">
                    <a:lumMod val="75000"/>
                  </a:schemeClr>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b="1" dirty="0" smtClean="0"/>
              <a:t>Brand name  </a:t>
            </a:r>
            <a:r>
              <a:rPr lang="en-US" dirty="0" smtClean="0"/>
              <a:t>(27 CFR 7.23)</a:t>
            </a:r>
          </a:p>
          <a:p>
            <a:r>
              <a:rPr lang="en-US" b="1" dirty="0" smtClean="0"/>
              <a:t>Class </a:t>
            </a:r>
            <a:r>
              <a:rPr lang="en-US" dirty="0" smtClean="0"/>
              <a:t>(27 CFR 7.24)</a:t>
            </a:r>
          </a:p>
          <a:p>
            <a:r>
              <a:rPr lang="en-US" b="1" dirty="0" smtClean="0"/>
              <a:t>Name and address </a:t>
            </a:r>
            <a:r>
              <a:rPr lang="en-US" dirty="0" smtClean="0"/>
              <a:t>(Domestic)          (27 CFR 7.25)</a:t>
            </a:r>
          </a:p>
          <a:p>
            <a:r>
              <a:rPr lang="en-US" b="1" dirty="0" smtClean="0"/>
              <a:t>Net contents </a:t>
            </a:r>
            <a:r>
              <a:rPr lang="en-US" dirty="0" smtClean="0"/>
              <a:t>(27 CFR 7.27)</a:t>
            </a:r>
          </a:p>
          <a:p>
            <a:r>
              <a:rPr lang="en-US" b="1" dirty="0" smtClean="0"/>
              <a:t>Alcohol content  </a:t>
            </a:r>
            <a:r>
              <a:rPr lang="en-US" dirty="0" smtClean="0"/>
              <a:t>(for malt beverages containing alcohol derived from added flavors or other nonbeverage ingredients (other than hops extract))  (27 CFR 7.22)</a:t>
            </a:r>
          </a:p>
          <a:p>
            <a:endParaRPr lang="en-US" dirty="0" smtClean="0"/>
          </a:p>
        </p:txBody>
      </p:sp>
      <p:sp>
        <p:nvSpPr>
          <p:cNvPr id="28" name="Text Placeholder 1"/>
          <p:cNvSpPr>
            <a:spLocks noGrp="1"/>
          </p:cNvSpPr>
          <p:nvPr>
            <p:ph type="body" sz="quarter" idx="3"/>
          </p:nvPr>
        </p:nvSpPr>
        <p:spPr>
          <a:xfrm>
            <a:off x="6285653" y="1625180"/>
            <a:ext cx="4852247" cy="639762"/>
          </a:xfrm>
          <a:solidFill>
            <a:schemeClr val="tx2">
              <a:lumMod val="20000"/>
              <a:lumOff val="80000"/>
            </a:schemeClr>
          </a:solidFill>
          <a:ln>
            <a:solidFill>
              <a:schemeClr val="tx1"/>
            </a:solidFill>
          </a:ln>
        </p:spPr>
        <p:txBody>
          <a:bodyPr/>
          <a:lstStyle/>
          <a:p>
            <a:pPr algn="ctr"/>
            <a:r>
              <a:rPr lang="en-US" sz="3100" dirty="0"/>
              <a:t>May be on Any Label:</a:t>
            </a:r>
          </a:p>
        </p:txBody>
      </p:sp>
      <p:sp>
        <p:nvSpPr>
          <p:cNvPr id="29" name="Content Placeholder 4"/>
          <p:cNvSpPr>
            <a:spLocks noGrp="1"/>
          </p:cNvSpPr>
          <p:nvPr>
            <p:ph sz="quarter" idx="4"/>
          </p:nvPr>
        </p:nvSpPr>
        <p:spPr>
          <a:xfrm>
            <a:off x="6285653" y="2264942"/>
            <a:ext cx="4852247" cy="3951288"/>
          </a:xfrm>
          <a:ln>
            <a:solidFill>
              <a:schemeClr val="tx1"/>
            </a:solidFill>
          </a:ln>
        </p:spPr>
        <p:txBody>
          <a:bodyPr>
            <a:normAutofit fontScale="92500" lnSpcReduction="10000"/>
          </a:bodyPr>
          <a:lstStyle/>
          <a:p>
            <a:r>
              <a:rPr lang="en-US" b="1" dirty="0" smtClean="0"/>
              <a:t>Government Health Warning  </a:t>
            </a:r>
            <a:r>
              <a:rPr lang="en-US" dirty="0" smtClean="0"/>
              <a:t>          (27 CFR 16.21-22)</a:t>
            </a:r>
          </a:p>
          <a:p>
            <a:r>
              <a:rPr lang="en-US" b="1" dirty="0" smtClean="0"/>
              <a:t>Name and address </a:t>
            </a:r>
            <a:r>
              <a:rPr lang="en-US" dirty="0" smtClean="0"/>
              <a:t>(Imported)          (27 CFR 7.25)</a:t>
            </a:r>
          </a:p>
          <a:p>
            <a:r>
              <a:rPr lang="en-US" b="1" dirty="0" smtClean="0"/>
              <a:t>Country of origin </a:t>
            </a:r>
            <a:r>
              <a:rPr lang="en-US" dirty="0" smtClean="0"/>
              <a:t>(Imported)</a:t>
            </a:r>
          </a:p>
          <a:p>
            <a:r>
              <a:rPr lang="en-US" b="1" dirty="0" smtClean="0"/>
              <a:t>Declaration of certain ingredients</a:t>
            </a:r>
            <a:r>
              <a:rPr lang="en-US" dirty="0" smtClean="0"/>
              <a:t> (when used):  (27 CFR 7.22)</a:t>
            </a:r>
          </a:p>
          <a:p>
            <a:pPr lvl="1"/>
            <a:r>
              <a:rPr lang="en-US" dirty="0" smtClean="0"/>
              <a:t>Aspartame</a:t>
            </a:r>
          </a:p>
          <a:p>
            <a:pPr lvl="1"/>
            <a:r>
              <a:rPr lang="en-US" dirty="0" smtClean="0"/>
              <a:t>Sulfites</a:t>
            </a:r>
          </a:p>
          <a:p>
            <a:pPr lvl="1"/>
            <a:r>
              <a:rPr lang="en-US" dirty="0" smtClean="0"/>
              <a:t>FD&amp;C yellow #5</a:t>
            </a:r>
          </a:p>
          <a:p>
            <a:pPr lvl="1"/>
            <a:r>
              <a:rPr lang="en-US" dirty="0" smtClean="0"/>
              <a:t>Cochineal extract or carmine</a:t>
            </a:r>
          </a:p>
          <a:p>
            <a:endParaRPr lang="en-US" dirty="0"/>
          </a:p>
        </p:txBody>
      </p:sp>
    </p:spTree>
    <p:extLst>
      <p:ext uri="{BB962C8B-B14F-4D97-AF65-F5344CB8AC3E}">
        <p14:creationId xmlns:p14="http://schemas.microsoft.com/office/powerpoint/2010/main" val="234953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Mandatory Label Information </a:t>
            </a:r>
            <a:br>
              <a:rPr lang="en-US" dirty="0" smtClean="0"/>
            </a:br>
            <a:r>
              <a:rPr lang="en-US" sz="3600" dirty="0" smtClean="0"/>
              <a:t>General Requirements</a:t>
            </a:r>
            <a:endParaRPr lang="en-US" dirty="0"/>
          </a:p>
        </p:txBody>
      </p:sp>
      <p:sp>
        <p:nvSpPr>
          <p:cNvPr id="17411" name="Rectangle 3"/>
          <p:cNvSpPr>
            <a:spLocks noGrp="1" noChangeArrowheads="1"/>
          </p:cNvSpPr>
          <p:nvPr>
            <p:ph idx="1"/>
          </p:nvPr>
        </p:nvSpPr>
        <p:spPr/>
        <p:txBody>
          <a:bodyPr/>
          <a:lstStyle/>
          <a:p>
            <a:r>
              <a:rPr lang="en-US" dirty="0" smtClean="0"/>
              <a:t>Must be readily legible under ordinary conditions, and must appear on a contrasting background</a:t>
            </a:r>
          </a:p>
          <a:p>
            <a:r>
              <a:rPr lang="en-US" dirty="0" smtClean="0"/>
              <a:t>Other than the brand name, must be in English, with exceptions for malt beverages bottled for consumption in Puerto Rico  </a:t>
            </a:r>
          </a:p>
          <a:p>
            <a:r>
              <a:rPr lang="en-US" dirty="0" smtClean="0"/>
              <a:t>For information about type size requirements, refer to </a:t>
            </a:r>
          </a:p>
          <a:p>
            <a:pPr lvl="1"/>
            <a:r>
              <a:rPr lang="en-US" dirty="0" smtClean="0"/>
              <a:t>27 CFR 7.28 General Requirements, or</a:t>
            </a:r>
          </a:p>
          <a:p>
            <a:pPr lvl="1"/>
            <a:r>
              <a:rPr lang="en-US" dirty="0" smtClean="0"/>
              <a:t>TTB </a:t>
            </a:r>
            <a:r>
              <a:rPr lang="en-US" dirty="0" smtClean="0">
                <a:hlinkClick r:id="rId3"/>
              </a:rPr>
              <a:t>Malt Beverage BAM (Beverage Alcohol Manual)</a:t>
            </a:r>
            <a:endParaRPr lang="en-US" dirty="0"/>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E42367A3-023C-4870-9A86-52F994C50B51}" type="slidenum">
              <a:rPr lang="en-US" noProof="0" smtClean="0"/>
              <a:pPr lvl="0"/>
              <a:t>39</a:t>
            </a:fld>
            <a:endParaRPr lang="en-US" noProof="0" dirty="0"/>
          </a:p>
        </p:txBody>
      </p:sp>
      <p:sp>
        <p:nvSpPr>
          <p:cNvPr id="7" name="TextBox 6"/>
          <p:cNvSpPr txBox="1"/>
          <p:nvPr/>
        </p:nvSpPr>
        <p:spPr>
          <a:xfrm>
            <a:off x="9723924" y="5886129"/>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7.28</a:t>
            </a:r>
          </a:p>
        </p:txBody>
      </p:sp>
    </p:spTree>
    <p:extLst>
      <p:ext uri="{BB962C8B-B14F-4D97-AF65-F5344CB8AC3E}">
        <p14:creationId xmlns:p14="http://schemas.microsoft.com/office/powerpoint/2010/main" val="1086357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Formulas for </a:t>
            </a:r>
            <a:br>
              <a:rPr lang="en-US" dirty="0" smtClean="0"/>
            </a:br>
            <a:r>
              <a:rPr lang="en-US" dirty="0" smtClean="0"/>
              <a:t>Beer/Malt Beverages</a:t>
            </a:r>
            <a:endParaRPr lang="en-US" dirty="0"/>
          </a:p>
        </p:txBody>
      </p:sp>
      <p:sp>
        <p:nvSpPr>
          <p:cNvPr id="7" name="Subtitle 6"/>
          <p:cNvSpPr>
            <a:spLocks noGrp="1"/>
          </p:cNvSpPr>
          <p:nvPr>
            <p:ph type="subTitle" idx="1"/>
          </p:nvPr>
        </p:nvSpPr>
        <p:spPr/>
        <p:txBody>
          <a:bodyPr/>
          <a:lstStyle/>
          <a:p>
            <a:r>
              <a:rPr lang="en-US" dirty="0" smtClean="0"/>
              <a:t>Stacey Cochiara</a:t>
            </a:r>
          </a:p>
          <a:p>
            <a:r>
              <a:rPr lang="en-US" dirty="0" smtClean="0"/>
              <a:t>Formula specialist</a:t>
            </a:r>
            <a:endParaRPr lang="en-US" dirty="0"/>
          </a:p>
        </p:txBody>
      </p:sp>
    </p:spTree>
    <p:extLst>
      <p:ext uri="{BB962C8B-B14F-4D97-AF65-F5344CB8AC3E}">
        <p14:creationId xmlns:p14="http://schemas.microsoft.com/office/powerpoint/2010/main" val="3182326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n the Future We Will Drink Orange Juice From Beer Bott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862" y="2338468"/>
            <a:ext cx="4041859" cy="3787271"/>
          </a:xfrm>
          <a:prstGeom prst="rect">
            <a:avLst/>
          </a:prstGeom>
          <a:ln w="57150">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E42367A3-023C-4870-9A86-52F994C50B51}" type="slidenum">
              <a:rPr lang="en-US" smtClean="0"/>
              <a:pPr/>
              <a:t>40</a:t>
            </a:fld>
            <a:endParaRPr lang="en-US" dirty="0"/>
          </a:p>
        </p:txBody>
      </p:sp>
      <p:sp>
        <p:nvSpPr>
          <p:cNvPr id="3" name="Footer Placeholder 2"/>
          <p:cNvSpPr>
            <a:spLocks noGrp="1"/>
          </p:cNvSpPr>
          <p:nvPr>
            <p:ph type="ftr" sz="quarter" idx="3"/>
          </p:nvPr>
        </p:nvSpPr>
        <p:spPr/>
        <p:txBody>
          <a:bodyPr/>
          <a:lstStyle/>
          <a:p>
            <a:r>
              <a:rPr lang="en-US" dirty="0" smtClean="0"/>
              <a:t>ALCOHOL AND TOBACCO TAX AND TRADE BUREAU (TTB)</a:t>
            </a:r>
            <a:endParaRPr lang="en-US" dirty="0"/>
          </a:p>
        </p:txBody>
      </p:sp>
      <p:sp>
        <p:nvSpPr>
          <p:cNvPr id="5" name="Rectangle 4"/>
          <p:cNvSpPr/>
          <p:nvPr/>
        </p:nvSpPr>
        <p:spPr>
          <a:xfrm>
            <a:off x="3712863" y="2396075"/>
            <a:ext cx="3998791" cy="769441"/>
          </a:xfrm>
          <a:prstGeom prst="rect">
            <a:avLst/>
          </a:prstGeom>
          <a:noFill/>
        </p:spPr>
        <p:txBody>
          <a:bodyPr wrap="square" lIns="91440" tIns="45720" rIns="91440" bIns="45720">
            <a:spAutoFit/>
          </a:bodyPr>
          <a:lstStyle/>
          <a:p>
            <a:pPr algn="ctr"/>
            <a:r>
              <a:rPr lang="en-US" sz="2400"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Fake Brewery Name</a:t>
            </a:r>
          </a:p>
          <a:p>
            <a:pPr algn="ctr"/>
            <a:r>
              <a:rPr lang="en-US" sz="2000"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Arlington, VA</a:t>
            </a:r>
          </a:p>
        </p:txBody>
      </p:sp>
      <p:pic>
        <p:nvPicPr>
          <p:cNvPr id="7" name="Picture 6"/>
          <p:cNvPicPr>
            <a:picLocks noChangeAspect="1"/>
          </p:cNvPicPr>
          <p:nvPr/>
        </p:nvPicPr>
        <p:blipFill>
          <a:blip r:embed="rId4"/>
          <a:stretch>
            <a:fillRect/>
          </a:stretch>
        </p:blipFill>
        <p:spPr>
          <a:xfrm>
            <a:off x="287519" y="201749"/>
            <a:ext cx="7258051" cy="333375"/>
          </a:xfrm>
          <a:prstGeom prst="rect">
            <a:avLst/>
          </a:prstGeom>
        </p:spPr>
      </p:pic>
      <p:pic>
        <p:nvPicPr>
          <p:cNvPr id="9" name="Picture 8"/>
          <p:cNvPicPr>
            <a:picLocks noChangeAspect="1"/>
          </p:cNvPicPr>
          <p:nvPr/>
        </p:nvPicPr>
        <p:blipFill>
          <a:blip r:embed="rId5"/>
          <a:stretch>
            <a:fillRect/>
          </a:stretch>
        </p:blipFill>
        <p:spPr>
          <a:xfrm>
            <a:off x="3546781" y="491190"/>
            <a:ext cx="3998791" cy="1284509"/>
          </a:xfrm>
          <a:prstGeom prst="rect">
            <a:avLst/>
          </a:prstGeom>
        </p:spPr>
      </p:pic>
      <p:cxnSp>
        <p:nvCxnSpPr>
          <p:cNvPr id="11" name="Straight Connector 10"/>
          <p:cNvCxnSpPr/>
          <p:nvPr/>
        </p:nvCxnSpPr>
        <p:spPr>
          <a:xfrm flipH="1">
            <a:off x="3546781" y="1775696"/>
            <a:ext cx="39987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37028" y="3719584"/>
            <a:ext cx="3309392" cy="2031325"/>
          </a:xfrm>
          <a:prstGeom prst="rect">
            <a:avLst/>
          </a:prstGeom>
        </p:spPr>
        <p:txBody>
          <a:bodyPr wrap="square">
            <a:spAutoFit/>
          </a:bodyPr>
          <a:lstStyle/>
          <a:p>
            <a:pPr lvl="0">
              <a:defRPr/>
            </a:pPr>
            <a:r>
              <a:rPr lang="en-US" b="1" dirty="0">
                <a:solidFill>
                  <a:prstClr val="black"/>
                </a:solidFill>
              </a:rPr>
              <a:t>Mandatory Label Information:</a:t>
            </a:r>
            <a:endParaRPr lang="en-US" sz="1000" b="1" dirty="0">
              <a:solidFill>
                <a:prstClr val="black"/>
              </a:solidFill>
            </a:endParaRPr>
          </a:p>
          <a:p>
            <a:pPr marL="342891" indent="-342891">
              <a:buFontTx/>
              <a:buAutoNum type="arabicParenR"/>
              <a:defRPr/>
            </a:pPr>
            <a:r>
              <a:rPr lang="en-US" b="1" dirty="0">
                <a:ln w="22225">
                  <a:noFill/>
                  <a:prstDash val="solid"/>
                </a:ln>
                <a:solidFill>
                  <a:schemeClr val="accent6">
                    <a:lumMod val="75000"/>
                  </a:schemeClr>
                </a:solidFill>
              </a:rPr>
              <a:t>Brand Name</a:t>
            </a:r>
          </a:p>
          <a:p>
            <a:pPr marL="342891" indent="-342891">
              <a:buFontTx/>
              <a:buAutoNum type="arabicParenR"/>
              <a:defRPr/>
            </a:pPr>
            <a:r>
              <a:rPr lang="en-US" b="1" dirty="0">
                <a:ln w="22225">
                  <a:noFill/>
                  <a:prstDash val="solid"/>
                </a:ln>
                <a:solidFill>
                  <a:schemeClr val="accent5">
                    <a:lumMod val="75000"/>
                  </a:schemeClr>
                </a:solidFill>
              </a:rPr>
              <a:t>Name and Address</a:t>
            </a:r>
          </a:p>
          <a:p>
            <a:pPr marL="342891" indent="-342891">
              <a:buFontTx/>
              <a:buAutoNum type="arabicParenR"/>
              <a:defRPr/>
            </a:pPr>
            <a:r>
              <a:rPr lang="en-US" b="1" dirty="0">
                <a:solidFill>
                  <a:srgbClr val="9BBB59">
                    <a:lumMod val="75000"/>
                  </a:srgbClr>
                </a:solidFill>
              </a:rPr>
              <a:t>Class/Type</a:t>
            </a:r>
          </a:p>
          <a:p>
            <a:pPr marL="342891" indent="-342891">
              <a:buFontTx/>
              <a:buAutoNum type="arabicParenR"/>
              <a:defRPr/>
            </a:pPr>
            <a:r>
              <a:rPr lang="en-US" b="1" dirty="0">
                <a:solidFill>
                  <a:schemeClr val="accent2"/>
                </a:solidFill>
              </a:rPr>
              <a:t>Net Contents</a:t>
            </a:r>
          </a:p>
          <a:p>
            <a:pPr marL="342891" indent="-342891">
              <a:buFontTx/>
              <a:buAutoNum type="arabicParenR"/>
              <a:defRPr/>
            </a:pPr>
            <a:r>
              <a:rPr lang="en-US" b="1" dirty="0">
                <a:ln w="22225">
                  <a:noFill/>
                  <a:prstDash val="solid"/>
                </a:ln>
                <a:solidFill>
                  <a:srgbClr val="22745B"/>
                </a:solidFill>
              </a:rPr>
              <a:t>Government Warning</a:t>
            </a:r>
          </a:p>
          <a:p>
            <a:pPr marL="342891" indent="-342891">
              <a:buFontTx/>
              <a:buAutoNum type="arabicParenR"/>
              <a:defRPr/>
            </a:pPr>
            <a:r>
              <a:rPr lang="en-US" b="1" dirty="0">
                <a:solidFill>
                  <a:srgbClr val="8064A2"/>
                </a:solidFill>
              </a:rPr>
              <a:t>Alcohol Content (Optional</a:t>
            </a:r>
            <a:r>
              <a:rPr lang="en-US" dirty="0">
                <a:solidFill>
                  <a:srgbClr val="8064A2"/>
                </a:solidFill>
              </a:rPr>
              <a:t>)</a:t>
            </a:r>
          </a:p>
        </p:txBody>
      </p:sp>
      <p:sp>
        <p:nvSpPr>
          <p:cNvPr id="17" name="TextBox 16"/>
          <p:cNvSpPr txBox="1"/>
          <p:nvPr/>
        </p:nvSpPr>
        <p:spPr>
          <a:xfrm>
            <a:off x="3635119" y="1909893"/>
            <a:ext cx="1774044" cy="369332"/>
          </a:xfrm>
          <a:prstGeom prst="rect">
            <a:avLst/>
          </a:prstGeom>
          <a:noFill/>
        </p:spPr>
        <p:txBody>
          <a:bodyPr wrap="square" rtlCol="0">
            <a:spAutoFit/>
          </a:bodyPr>
          <a:lstStyle/>
          <a:p>
            <a:r>
              <a:rPr lang="en-US" b="1" dirty="0"/>
              <a:t>BRAND LABEL:</a:t>
            </a:r>
          </a:p>
        </p:txBody>
      </p:sp>
      <p:sp>
        <p:nvSpPr>
          <p:cNvPr id="20" name="Rectangle 19"/>
          <p:cNvSpPr/>
          <p:nvPr/>
        </p:nvSpPr>
        <p:spPr>
          <a:xfrm>
            <a:off x="3065125" y="4149717"/>
            <a:ext cx="3783965" cy="738664"/>
          </a:xfrm>
          <a:prstGeom prst="rect">
            <a:avLst/>
          </a:prstGeom>
          <a:noFill/>
        </p:spPr>
        <p:txBody>
          <a:bodyPr wrap="square" lIns="91440" tIns="45720" rIns="91440" bIns="45720">
            <a:spAutoFit/>
          </a:bodyPr>
          <a:lstStyle/>
          <a:p>
            <a:pPr algn="ctr"/>
            <a:r>
              <a:rPr lang="en-US" sz="2400"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Example</a:t>
            </a:r>
          </a:p>
          <a:p>
            <a:pPr algn="ctr"/>
            <a:r>
              <a:rPr lang="en-US"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Golden Ale</a:t>
            </a:r>
          </a:p>
        </p:txBody>
      </p:sp>
      <p:sp>
        <p:nvSpPr>
          <p:cNvPr id="21" name="Rectangle 20"/>
          <p:cNvSpPr/>
          <p:nvPr/>
        </p:nvSpPr>
        <p:spPr>
          <a:xfrm>
            <a:off x="6800399" y="5739442"/>
            <a:ext cx="1112375" cy="369332"/>
          </a:xfrm>
          <a:prstGeom prst="rect">
            <a:avLst/>
          </a:prstGeom>
          <a:noFill/>
        </p:spPr>
        <p:txBody>
          <a:bodyPr wrap="square" lIns="91440" tIns="45720" rIns="91440" bIns="45720">
            <a:spAutoFit/>
          </a:bodyPr>
          <a:lstStyle/>
          <a:p>
            <a:pPr algn="ctr"/>
            <a:r>
              <a:rPr lang="en-US"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1 Pint</a:t>
            </a:r>
          </a:p>
        </p:txBody>
      </p:sp>
      <p:pic>
        <p:nvPicPr>
          <p:cNvPr id="29" name="Picture 28" descr="File:2 green.svg - Wikimedia Commons"/>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79357" y="2450037"/>
            <a:ext cx="331139" cy="331139"/>
          </a:xfrm>
          <a:prstGeom prst="rect">
            <a:avLst/>
          </a:prstGeom>
        </p:spPr>
      </p:pic>
      <p:pic>
        <p:nvPicPr>
          <p:cNvPr id="31" name="Picture 30" descr="File:3 green.svg - Wikimedia Commons"/>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2891" y="4519047"/>
            <a:ext cx="369332" cy="369332"/>
          </a:xfrm>
          <a:prstGeom prst="rect">
            <a:avLst/>
          </a:prstGeom>
        </p:spPr>
      </p:pic>
      <p:pic>
        <p:nvPicPr>
          <p:cNvPr id="34" name="Picture 33" descr="File:4 green.svg - Wikimedia Commons"/>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1725" y="5369331"/>
            <a:ext cx="390799" cy="390799"/>
          </a:xfrm>
          <a:prstGeom prst="rect">
            <a:avLst/>
          </a:prstGeom>
        </p:spPr>
      </p:pic>
      <p:sp>
        <p:nvSpPr>
          <p:cNvPr id="35" name="Rectangle 34"/>
          <p:cNvSpPr/>
          <p:nvPr/>
        </p:nvSpPr>
        <p:spPr>
          <a:xfrm>
            <a:off x="3664413" y="5739442"/>
            <a:ext cx="1465547" cy="369332"/>
          </a:xfrm>
          <a:prstGeom prst="rect">
            <a:avLst/>
          </a:prstGeom>
          <a:noFill/>
        </p:spPr>
        <p:txBody>
          <a:bodyPr wrap="square" lIns="91440" tIns="45720" rIns="91440" bIns="45720">
            <a:spAutoFit/>
          </a:bodyPr>
          <a:lstStyle/>
          <a:p>
            <a:pPr algn="ctr"/>
            <a:r>
              <a:rPr lang="en-US" b="1" spc="51" dirty="0">
                <a:ln w="9525" cmpd="sng">
                  <a:solidFill>
                    <a:schemeClr val="tx1"/>
                  </a:solidFill>
                  <a:prstDash val="solid"/>
                </a:ln>
                <a:solidFill>
                  <a:srgbClr val="70AD47">
                    <a:tint val="1000"/>
                  </a:srgbClr>
                </a:solidFill>
                <a:effectLst>
                  <a:glow rad="38100">
                    <a:schemeClr val="accent1">
                      <a:alpha val="40000"/>
                    </a:schemeClr>
                  </a:glow>
                </a:effectLst>
                <a:latin typeface="Impact" panose="020B0806030902050204" pitchFamily="34" charset="0"/>
              </a:rPr>
              <a:t>5 % ALC/VOL</a:t>
            </a:r>
          </a:p>
        </p:txBody>
      </p:sp>
      <p:pic>
        <p:nvPicPr>
          <p:cNvPr id="36" name="Picture 35" descr="File:5 green.sv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9642" y="3253339"/>
            <a:ext cx="368305" cy="368305"/>
          </a:xfrm>
          <a:prstGeom prst="rect">
            <a:avLst/>
          </a:prstGeom>
        </p:spPr>
      </p:pic>
      <p:pic>
        <p:nvPicPr>
          <p:cNvPr id="37" name="Picture 36" descr="File:1 green.svg - Wikimedia Commons"/>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27472" y="3862081"/>
            <a:ext cx="357151" cy="357151"/>
          </a:xfrm>
          <a:prstGeom prst="rect">
            <a:avLst/>
          </a:prstGeom>
        </p:spPr>
      </p:pic>
      <p:pic>
        <p:nvPicPr>
          <p:cNvPr id="38" name="Picture 37" descr="Number 6 PNG"/>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64688" y="5710776"/>
            <a:ext cx="344479" cy="344479"/>
          </a:xfrm>
          <a:prstGeom prst="rect">
            <a:avLst/>
          </a:prstGeom>
        </p:spPr>
      </p:pic>
      <p:sp>
        <p:nvSpPr>
          <p:cNvPr id="40" name="TextBox 39"/>
          <p:cNvSpPr txBox="1"/>
          <p:nvPr/>
        </p:nvSpPr>
        <p:spPr>
          <a:xfrm>
            <a:off x="3546779" y="1026508"/>
            <a:ext cx="2756848" cy="738664"/>
          </a:xfrm>
          <a:prstGeom prst="rect">
            <a:avLst/>
          </a:prstGeom>
          <a:noFill/>
        </p:spPr>
        <p:txBody>
          <a:bodyPr wrap="square" rtlCol="0">
            <a:spAutoFit/>
          </a:bodyPr>
          <a:lstStyle/>
          <a:p>
            <a:r>
              <a:rPr lang="en-US" sz="1400" b="1" dirty="0">
                <a:solidFill>
                  <a:srgbClr val="2E95D2"/>
                </a:solidFill>
              </a:rPr>
              <a:t>Fake Brewery Name</a:t>
            </a:r>
          </a:p>
          <a:p>
            <a:r>
              <a:rPr lang="en-US" sz="1400" b="1" dirty="0">
                <a:solidFill>
                  <a:srgbClr val="2E95D2"/>
                </a:solidFill>
              </a:rPr>
              <a:t>1234 Road</a:t>
            </a:r>
          </a:p>
          <a:p>
            <a:r>
              <a:rPr lang="en-US" sz="1400" b="1" dirty="0">
                <a:solidFill>
                  <a:srgbClr val="2E95D2"/>
                </a:solidFill>
              </a:rPr>
              <a:t>Arlington, VA</a:t>
            </a:r>
          </a:p>
        </p:txBody>
      </p:sp>
      <p:pic>
        <p:nvPicPr>
          <p:cNvPr id="8" name="Picture 7"/>
          <p:cNvPicPr>
            <a:picLocks noChangeAspect="1"/>
          </p:cNvPicPr>
          <p:nvPr/>
        </p:nvPicPr>
        <p:blipFill>
          <a:blip r:embed="rId12"/>
          <a:stretch>
            <a:fillRect/>
          </a:stretch>
        </p:blipFill>
        <p:spPr>
          <a:xfrm>
            <a:off x="269077" y="535123"/>
            <a:ext cx="3259259" cy="2921532"/>
          </a:xfrm>
          <a:prstGeom prst="rect">
            <a:avLst/>
          </a:prstGeom>
        </p:spPr>
      </p:pic>
      <p:sp>
        <p:nvSpPr>
          <p:cNvPr id="41" name="TextBox 40"/>
          <p:cNvSpPr txBox="1"/>
          <p:nvPr/>
        </p:nvSpPr>
        <p:spPr>
          <a:xfrm>
            <a:off x="287519" y="3112072"/>
            <a:ext cx="1509919" cy="307777"/>
          </a:xfrm>
          <a:prstGeom prst="rect">
            <a:avLst/>
          </a:prstGeom>
          <a:noFill/>
        </p:spPr>
        <p:txBody>
          <a:bodyPr wrap="square" rtlCol="0">
            <a:spAutoFit/>
          </a:bodyPr>
          <a:lstStyle/>
          <a:p>
            <a:r>
              <a:rPr lang="en-US" sz="1400" b="1" dirty="0">
                <a:solidFill>
                  <a:srgbClr val="2E95D2"/>
                </a:solidFill>
              </a:rPr>
              <a:t>Example</a:t>
            </a:r>
            <a:endParaRPr lang="en-US" sz="1600" b="1" dirty="0">
              <a:solidFill>
                <a:srgbClr val="2E95D2"/>
              </a:solidFill>
            </a:endParaRPr>
          </a:p>
        </p:txBody>
      </p:sp>
      <p:sp>
        <p:nvSpPr>
          <p:cNvPr id="10" name="Rectangle 9"/>
          <p:cNvSpPr/>
          <p:nvPr/>
        </p:nvSpPr>
        <p:spPr>
          <a:xfrm>
            <a:off x="7693087" y="288014"/>
            <a:ext cx="4399183" cy="1200329"/>
          </a:xfrm>
          <a:prstGeom prst="rect">
            <a:avLst/>
          </a:prstGeom>
        </p:spPr>
        <p:txBody>
          <a:bodyPr wrap="square">
            <a:spAutoFit/>
          </a:bodyPr>
          <a:lstStyle/>
          <a:p>
            <a:pPr algn="ctr"/>
            <a:r>
              <a:rPr 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rPr>
              <a:t>Mandatory Label Information | Example</a:t>
            </a:r>
            <a:endParaRPr lang="en-US" sz="1200" dirty="0"/>
          </a:p>
        </p:txBody>
      </p:sp>
      <p:sp>
        <p:nvSpPr>
          <p:cNvPr id="13" name="Rectangle 12"/>
          <p:cNvSpPr/>
          <p:nvPr/>
        </p:nvSpPr>
        <p:spPr>
          <a:xfrm>
            <a:off x="-29789" y="6108774"/>
            <a:ext cx="2539991" cy="292388"/>
          </a:xfrm>
          <a:prstGeom prst="rect">
            <a:avLst/>
          </a:prstGeom>
        </p:spPr>
        <p:txBody>
          <a:bodyPr wrap="none">
            <a:spAutoFit/>
          </a:bodyPr>
          <a:lstStyle/>
          <a:p>
            <a:r>
              <a:rPr lang="en-US" sz="1300" i="1" dirty="0">
                <a:solidFill>
                  <a:schemeClr val="tx2"/>
                </a:solidFill>
              </a:rPr>
              <a:t>Creative Commons-licensed Image </a:t>
            </a:r>
          </a:p>
        </p:txBody>
      </p:sp>
      <p:sp>
        <p:nvSpPr>
          <p:cNvPr id="18" name="TextBox 17"/>
          <p:cNvSpPr txBox="1"/>
          <p:nvPr/>
        </p:nvSpPr>
        <p:spPr>
          <a:xfrm>
            <a:off x="7988928" y="1909892"/>
            <a:ext cx="1903751" cy="369332"/>
          </a:xfrm>
          <a:prstGeom prst="rect">
            <a:avLst/>
          </a:prstGeom>
          <a:noFill/>
        </p:spPr>
        <p:txBody>
          <a:bodyPr wrap="square" rtlCol="0">
            <a:spAutoFit/>
          </a:bodyPr>
          <a:lstStyle/>
          <a:p>
            <a:r>
              <a:rPr lang="en-US" b="1" dirty="0"/>
              <a:t>BACK LABEL:</a:t>
            </a:r>
          </a:p>
        </p:txBody>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03301" y="2342195"/>
            <a:ext cx="3999323" cy="3783543"/>
          </a:xfrm>
          <a:prstGeom prst="rect">
            <a:avLst/>
          </a:prstGeom>
          <a:ln w="57150">
            <a:solidFill>
              <a:srgbClr val="002060"/>
            </a:solidFill>
          </a:ln>
        </p:spPr>
      </p:pic>
    </p:spTree>
    <p:extLst>
      <p:ext uri="{BB962C8B-B14F-4D97-AF65-F5344CB8AC3E}">
        <p14:creationId xmlns:p14="http://schemas.microsoft.com/office/powerpoint/2010/main" val="3675323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Mandatory Label Information </a:t>
            </a:r>
            <a:br>
              <a:rPr lang="en-US" dirty="0" smtClean="0"/>
            </a:br>
            <a:r>
              <a:rPr lang="en-US" sz="3600" dirty="0" smtClean="0"/>
              <a:t>Brand Name </a:t>
            </a:r>
            <a:endParaRPr lang="en-US" dirty="0"/>
          </a:p>
        </p:txBody>
      </p:sp>
      <p:sp>
        <p:nvSpPr>
          <p:cNvPr id="14339" name="Rectangle 3"/>
          <p:cNvSpPr>
            <a:spLocks noGrp="1" noChangeArrowheads="1"/>
          </p:cNvSpPr>
          <p:nvPr>
            <p:ph idx="1"/>
          </p:nvPr>
        </p:nvSpPr>
        <p:spPr/>
        <p:txBody>
          <a:bodyPr/>
          <a:lstStyle/>
          <a:p>
            <a:r>
              <a:rPr lang="en-US" dirty="0" smtClean="0"/>
              <a:t>Name under which the malt beverage is marketed</a:t>
            </a:r>
          </a:p>
          <a:p>
            <a:r>
              <a:rPr lang="en-US" dirty="0" smtClean="0"/>
              <a:t>If you do not identify a brand name, then the name of the bottler or importer is considered the brand name  </a:t>
            </a:r>
          </a:p>
          <a:p>
            <a:r>
              <a:rPr lang="en-US" dirty="0" smtClean="0"/>
              <a:t>Common Mistakes:</a:t>
            </a:r>
          </a:p>
          <a:p>
            <a:pPr lvl="1"/>
            <a:r>
              <a:rPr lang="en-US" dirty="0" smtClean="0"/>
              <a:t>Brand name on the label is not correctly entered on the application</a:t>
            </a:r>
          </a:p>
          <a:p>
            <a:pPr lvl="1"/>
            <a:r>
              <a:rPr lang="en-US" dirty="0" smtClean="0"/>
              <a:t>Class/type is entered in the brand name field on the application</a:t>
            </a:r>
          </a:p>
          <a:p>
            <a:pPr lvl="2"/>
            <a:r>
              <a:rPr lang="en-US" dirty="0" smtClean="0"/>
              <a:t>Example: </a:t>
            </a:r>
          </a:p>
        </p:txBody>
      </p:sp>
      <p:sp>
        <p:nvSpPr>
          <p:cNvPr id="3" name="Footer Placeholder 2"/>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E42367A3-023C-4870-9A86-52F994C50B51}" type="slidenum">
              <a:rPr lang="en-US" smtClean="0"/>
              <a:pPr/>
              <a:t>41</a:t>
            </a:fld>
            <a:endParaRPr lang="en-US" dirty="0"/>
          </a:p>
        </p:txBody>
      </p:sp>
      <p:sp>
        <p:nvSpPr>
          <p:cNvPr id="6" name="TextBox 5"/>
          <p:cNvSpPr txBox="1"/>
          <p:nvPr/>
        </p:nvSpPr>
        <p:spPr>
          <a:xfrm>
            <a:off x="9712048"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7.23</a:t>
            </a:r>
          </a:p>
        </p:txBody>
      </p:sp>
      <p:pic>
        <p:nvPicPr>
          <p:cNvPr id="2" name="Picture 1"/>
          <p:cNvPicPr>
            <a:picLocks noChangeAspect="1"/>
          </p:cNvPicPr>
          <p:nvPr/>
        </p:nvPicPr>
        <p:blipFill>
          <a:blip r:embed="rId3"/>
          <a:stretch>
            <a:fillRect/>
          </a:stretch>
        </p:blipFill>
        <p:spPr>
          <a:xfrm>
            <a:off x="3251204" y="5496143"/>
            <a:ext cx="2751303" cy="495300"/>
          </a:xfrm>
          <a:prstGeom prst="rect">
            <a:avLst/>
          </a:prstGeom>
        </p:spPr>
      </p:pic>
      <p:sp>
        <p:nvSpPr>
          <p:cNvPr id="4" name="TextBox 3"/>
          <p:cNvSpPr txBox="1"/>
          <p:nvPr/>
        </p:nvSpPr>
        <p:spPr>
          <a:xfrm>
            <a:off x="3251204" y="5565307"/>
            <a:ext cx="996287" cy="369332"/>
          </a:xfrm>
          <a:prstGeom prst="rect">
            <a:avLst/>
          </a:prstGeom>
          <a:noFill/>
        </p:spPr>
        <p:txBody>
          <a:bodyPr wrap="square" rtlCol="0">
            <a:spAutoFit/>
          </a:bodyPr>
          <a:lstStyle/>
          <a:p>
            <a:r>
              <a:rPr lang="en-US" b="1" dirty="0">
                <a:solidFill>
                  <a:srgbClr val="FF0000"/>
                </a:solidFill>
              </a:rPr>
              <a:t>ALE</a:t>
            </a:r>
          </a:p>
        </p:txBody>
      </p:sp>
      <p:sp>
        <p:nvSpPr>
          <p:cNvPr id="7" name="Multiply 6"/>
          <p:cNvSpPr/>
          <p:nvPr/>
        </p:nvSpPr>
        <p:spPr>
          <a:xfrm>
            <a:off x="6002507" y="5496146"/>
            <a:ext cx="450935" cy="409483"/>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105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Label Information </a:t>
            </a:r>
            <a:br>
              <a:rPr lang="en-US" dirty="0" smtClean="0"/>
            </a:br>
            <a:r>
              <a:rPr lang="en-US" sz="3600" dirty="0" smtClean="0"/>
              <a:t>Name and Address</a:t>
            </a:r>
            <a:endParaRPr lang="en-US" dirty="0"/>
          </a:p>
        </p:txBody>
      </p:sp>
      <p:sp>
        <p:nvSpPr>
          <p:cNvPr id="3" name="Content Placeholder 2"/>
          <p:cNvSpPr>
            <a:spLocks noGrp="1"/>
          </p:cNvSpPr>
          <p:nvPr>
            <p:ph idx="1"/>
          </p:nvPr>
        </p:nvSpPr>
        <p:spPr/>
        <p:txBody>
          <a:bodyPr/>
          <a:lstStyle/>
          <a:p>
            <a:r>
              <a:rPr lang="en-US" smtClean="0"/>
              <a:t>City and state of bottler/packer</a:t>
            </a:r>
          </a:p>
          <a:p>
            <a:r>
              <a:rPr lang="en-US" smtClean="0"/>
              <a:t>Trade name or DBA (doing business as) is allowed</a:t>
            </a:r>
          </a:p>
          <a:p>
            <a:r>
              <a:rPr lang="en-US" smtClean="0"/>
              <a:t>Principal place of business of the producing brewer may be used in lieu of listing all brewing locations when owning multiple brewing locations</a:t>
            </a:r>
          </a:p>
          <a:p>
            <a:endParaRPr lang="en-US" dirty="0"/>
          </a:p>
        </p:txBody>
      </p:sp>
      <p:sp>
        <p:nvSpPr>
          <p:cNvPr id="6" name="Footer Placeholder 5"/>
          <p:cNvSpPr>
            <a:spLocks noGrp="1"/>
          </p:cNvSpPr>
          <p:nvPr>
            <p:ph type="ftr" sz="quarter" idx="10"/>
          </p:nvPr>
        </p:nvSpPr>
        <p:spPr/>
        <p:txBody>
          <a:bodyPr/>
          <a:lstStyle/>
          <a:p>
            <a:r>
              <a:rPr lang="en-US" smtClean="0"/>
              <a:t>ALCOHOL AND TOBACCO TAX AND TRADE BUREAU (TTB)</a:t>
            </a:r>
            <a:endParaRPr lang="en-US" dirty="0"/>
          </a:p>
        </p:txBody>
      </p:sp>
      <p:sp>
        <p:nvSpPr>
          <p:cNvPr id="7" name="Slide Number Placeholder 6"/>
          <p:cNvSpPr>
            <a:spLocks noGrp="1"/>
          </p:cNvSpPr>
          <p:nvPr>
            <p:ph type="sldNum" sz="quarter" idx="11"/>
          </p:nvPr>
        </p:nvSpPr>
        <p:spPr/>
        <p:txBody>
          <a:bodyPr/>
          <a:lstStyle/>
          <a:p>
            <a:fld id="{E42367A3-023C-4870-9A86-52F994C50B51}" type="slidenum">
              <a:rPr lang="en-US" smtClean="0"/>
              <a:pPr/>
              <a:t>42</a:t>
            </a:fld>
            <a:endParaRPr lang="en-US" dirty="0"/>
          </a:p>
        </p:txBody>
      </p:sp>
      <p:sp>
        <p:nvSpPr>
          <p:cNvPr id="8" name="TextBox 7"/>
          <p:cNvSpPr txBox="1"/>
          <p:nvPr/>
        </p:nvSpPr>
        <p:spPr>
          <a:xfrm>
            <a:off x="9723924"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7.25</a:t>
            </a:r>
          </a:p>
        </p:txBody>
      </p:sp>
    </p:spTree>
    <p:extLst>
      <p:ext uri="{BB962C8B-B14F-4D97-AF65-F5344CB8AC3E}">
        <p14:creationId xmlns:p14="http://schemas.microsoft.com/office/powerpoint/2010/main" val="389081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and Address | Common Mistakes</a:t>
            </a:r>
            <a:endParaRPr lang="en-US" dirty="0"/>
          </a:p>
        </p:txBody>
      </p:sp>
      <p:sp>
        <p:nvSpPr>
          <p:cNvPr id="3" name="Content Placeholder 2"/>
          <p:cNvSpPr>
            <a:spLocks noGrp="1"/>
          </p:cNvSpPr>
          <p:nvPr>
            <p:ph idx="1"/>
          </p:nvPr>
        </p:nvSpPr>
        <p:spPr/>
        <p:txBody>
          <a:bodyPr/>
          <a:lstStyle/>
          <a:p>
            <a:r>
              <a:rPr lang="en-US" dirty="0" smtClean="0"/>
              <a:t>Name and address are missing from the label</a:t>
            </a:r>
          </a:p>
          <a:p>
            <a:r>
              <a:rPr lang="en-US" dirty="0" smtClean="0"/>
              <a:t>City and state on label do not match the address on the Brewer’s Notice</a:t>
            </a:r>
          </a:p>
          <a:p>
            <a:r>
              <a:rPr lang="en-US" dirty="0" smtClean="0"/>
              <a:t>Contract brewer/producer has not added the </a:t>
            </a:r>
            <a:r>
              <a:rPr lang="en-US" dirty="0" err="1" smtClean="0"/>
              <a:t>contractee’s</a:t>
            </a:r>
            <a:r>
              <a:rPr lang="en-US" dirty="0" smtClean="0"/>
              <a:t> DBA/trade name to their Brewer’s Notice</a:t>
            </a:r>
          </a:p>
          <a:p>
            <a:r>
              <a:rPr lang="en-US" dirty="0" smtClean="0"/>
              <a:t>Label contains name and address of the contractee and not the contract brewer/producer</a:t>
            </a:r>
            <a:endParaRPr lang="en-US" dirty="0"/>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43</a:t>
            </a:fld>
            <a:endParaRPr lang="en-US" dirty="0"/>
          </a:p>
        </p:txBody>
      </p:sp>
    </p:spTree>
    <p:extLst>
      <p:ext uri="{BB962C8B-B14F-4D97-AF65-F5344CB8AC3E}">
        <p14:creationId xmlns:p14="http://schemas.microsoft.com/office/powerpoint/2010/main" val="1891336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dirty="0" smtClean="0"/>
              <a:t>Mandatory Label Information</a:t>
            </a:r>
            <a:br>
              <a:rPr lang="en-US" dirty="0" smtClean="0"/>
            </a:br>
            <a:r>
              <a:rPr lang="en-US" sz="3600" dirty="0" smtClean="0"/>
              <a:t>Net Contents</a:t>
            </a:r>
            <a:endParaRPr lang="en-US" dirty="0"/>
          </a:p>
        </p:txBody>
      </p:sp>
      <p:sp>
        <p:nvSpPr>
          <p:cNvPr id="15363" name="Rectangle 3"/>
          <p:cNvSpPr>
            <a:spLocks noGrp="1" noChangeArrowheads="1"/>
          </p:cNvSpPr>
          <p:nvPr>
            <p:ph idx="1"/>
          </p:nvPr>
        </p:nvSpPr>
        <p:spPr>
          <a:xfrm>
            <a:off x="122991" y="1541529"/>
            <a:ext cx="4675133" cy="4449763"/>
          </a:xfrm>
        </p:spPr>
        <p:txBody>
          <a:bodyPr anchor="ctr"/>
          <a:lstStyle/>
          <a:p>
            <a:r>
              <a:rPr lang="en-US" dirty="0" smtClean="0"/>
              <a:t>Must use English units of measure (fluid ounces, pints, quarts, gallons)</a:t>
            </a:r>
          </a:p>
          <a:p>
            <a:r>
              <a:rPr lang="en-US" dirty="0" smtClean="0"/>
              <a:t>May show both metric and English units on the label</a:t>
            </a:r>
          </a:p>
          <a:p>
            <a:pPr lvl="1"/>
            <a:r>
              <a:rPr lang="en-US" dirty="0" smtClean="0"/>
              <a:t> 1 pint 9.4 fl. oz. (750 mL)</a:t>
            </a:r>
            <a:endParaRPr lang="en-US" dirty="0"/>
          </a:p>
        </p:txBody>
      </p:sp>
      <p:sp>
        <p:nvSpPr>
          <p:cNvPr id="6" name="Footer Placeholder 5"/>
          <p:cNvSpPr>
            <a:spLocks noGrp="1"/>
          </p:cNvSpPr>
          <p:nvPr>
            <p:ph type="ftr" sz="quarter" idx="10"/>
          </p:nvPr>
        </p:nvSpPr>
        <p:spPr/>
        <p:txBody>
          <a:bodyPr/>
          <a:lstStyle/>
          <a:p>
            <a:pPr defTabSz="457189">
              <a:defRPr/>
            </a:pPr>
            <a:r>
              <a:rPr lang="en-US" dirty="0" smtClean="0">
                <a:solidFill>
                  <a:prstClr val="white"/>
                </a:solidFill>
              </a:rPr>
              <a:t>ALCOHOL AND TOBACCO TAX AND TRADE BUREAU (TTB)</a:t>
            </a:r>
            <a:endParaRPr lang="en-US" dirty="0">
              <a:solidFill>
                <a:prstClr val="white"/>
              </a:solidFill>
            </a:endParaRPr>
          </a:p>
        </p:txBody>
      </p:sp>
      <p:sp>
        <p:nvSpPr>
          <p:cNvPr id="7" name="Slide Number Placeholder 6"/>
          <p:cNvSpPr>
            <a:spLocks noGrp="1"/>
          </p:cNvSpPr>
          <p:nvPr>
            <p:ph type="sldNum" sz="quarter" idx="11"/>
          </p:nvPr>
        </p:nvSpPr>
        <p:spPr/>
        <p:txBody>
          <a:bodyPr/>
          <a:lstStyle/>
          <a:p>
            <a:pPr defTabSz="457189">
              <a:defRPr/>
            </a:pPr>
            <a:fld id="{E42367A3-023C-4870-9A86-52F994C50B51}" type="slidenum">
              <a:rPr lang="en-US" smtClean="0">
                <a:solidFill>
                  <a:prstClr val="white"/>
                </a:solidFill>
                <a:latin typeface="Calibri" panose="020F0502020204030204"/>
              </a:rPr>
              <a:pPr defTabSz="457189">
                <a:defRPr/>
              </a:pPr>
              <a:t>44</a:t>
            </a:fld>
            <a:endParaRPr lang="en-US" dirty="0">
              <a:solidFill>
                <a:prstClr val="white"/>
              </a:solidFill>
              <a:latin typeface="Calibri" panose="020F0502020204030204"/>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4855611" y="1188405"/>
            <a:ext cx="7189927" cy="4474768"/>
          </a:xfrm>
          <a:prstGeom prst="rect">
            <a:avLst/>
          </a:prstGeom>
          <a:ln w="38100">
            <a:solidFill>
              <a:schemeClr val="accent1"/>
            </a:solidFill>
          </a:ln>
          <a:effectLst>
            <a:outerShdw blurRad="50800" dist="38100" dir="2700000" algn="tl" rotWithShape="0">
              <a:prstClr val="black">
                <a:alpha val="40000"/>
              </a:prstClr>
            </a:outerShdw>
          </a:effectLst>
        </p:spPr>
      </p:pic>
      <p:sp>
        <p:nvSpPr>
          <p:cNvPr id="8" name="TextBox 7"/>
          <p:cNvSpPr txBox="1"/>
          <p:nvPr/>
        </p:nvSpPr>
        <p:spPr>
          <a:xfrm>
            <a:off x="9722811" y="5866119"/>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7.27</a:t>
            </a:r>
          </a:p>
        </p:txBody>
      </p:sp>
    </p:spTree>
    <p:extLst>
      <p:ext uri="{BB962C8B-B14F-4D97-AF65-F5344CB8AC3E}">
        <p14:creationId xmlns:p14="http://schemas.microsoft.com/office/powerpoint/2010/main" val="429367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Contents| Common Mistakes</a:t>
            </a:r>
            <a:endParaRPr lang="en-US" dirty="0"/>
          </a:p>
        </p:txBody>
      </p:sp>
      <p:sp>
        <p:nvSpPr>
          <p:cNvPr id="3" name="Content Placeholder 2"/>
          <p:cNvSpPr>
            <a:spLocks noGrp="1"/>
          </p:cNvSpPr>
          <p:nvPr>
            <p:ph idx="1"/>
          </p:nvPr>
        </p:nvSpPr>
        <p:spPr>
          <a:xfrm>
            <a:off x="762001" y="1471687"/>
            <a:ext cx="10169857" cy="3184536"/>
          </a:xfrm>
        </p:spPr>
        <p:txBody>
          <a:bodyPr/>
          <a:lstStyle/>
          <a:p>
            <a:r>
              <a:rPr lang="en-US" sz="2800" dirty="0"/>
              <a:t>Stating just </a:t>
            </a:r>
            <a:r>
              <a:rPr lang="en-US" sz="2800" b="1" dirty="0" smtClean="0"/>
              <a:t>oz.</a:t>
            </a:r>
            <a:r>
              <a:rPr lang="en-US" sz="2800" dirty="0" smtClean="0"/>
              <a:t> </a:t>
            </a:r>
            <a:r>
              <a:rPr lang="en-US" sz="2800" dirty="0"/>
              <a:t>instead of </a:t>
            </a:r>
            <a:r>
              <a:rPr lang="en-US" sz="2800" b="1" dirty="0" smtClean="0"/>
              <a:t>fl</a:t>
            </a:r>
            <a:r>
              <a:rPr lang="en-US" sz="2800" b="1" dirty="0"/>
              <a:t>. oz</a:t>
            </a:r>
            <a:r>
              <a:rPr lang="en-US" sz="2800" b="1" dirty="0" smtClean="0"/>
              <a:t>.</a:t>
            </a:r>
            <a:endParaRPr lang="en-US" sz="2800" b="1" dirty="0"/>
          </a:p>
          <a:p>
            <a:r>
              <a:rPr lang="en-US" sz="2800" dirty="0"/>
              <a:t>Stating </a:t>
            </a:r>
            <a:r>
              <a:rPr lang="en-US" sz="2800" b="1" dirty="0" smtClean="0"/>
              <a:t>16 </a:t>
            </a:r>
            <a:r>
              <a:rPr lang="en-US" sz="2800" b="1" dirty="0"/>
              <a:t>fl. oz</a:t>
            </a:r>
            <a:r>
              <a:rPr lang="en-US" sz="2800" b="1" dirty="0" smtClean="0"/>
              <a:t>.  </a:t>
            </a:r>
            <a:r>
              <a:rPr lang="en-US" sz="2800" dirty="0"/>
              <a:t>instead of </a:t>
            </a:r>
            <a:r>
              <a:rPr lang="en-US" sz="2800" b="1" dirty="0" smtClean="0"/>
              <a:t>1 pint </a:t>
            </a:r>
            <a:r>
              <a:rPr lang="en-US" sz="2800" dirty="0"/>
              <a:t>(may list both)</a:t>
            </a:r>
          </a:p>
          <a:p>
            <a:pPr marL="1371566" lvl="3" indent="0">
              <a:buNone/>
            </a:pPr>
            <a:endParaRPr lang="en-US" b="1" dirty="0" smtClean="0"/>
          </a:p>
          <a:p>
            <a:pPr marL="0" indent="0">
              <a:buNone/>
            </a:pPr>
            <a:endParaRPr lang="en-US" sz="2800" dirty="0"/>
          </a:p>
          <a:p>
            <a:pPr marL="0" indent="0">
              <a:buNone/>
            </a:pPr>
            <a:endParaRPr lang="en-US" sz="2800" dirty="0"/>
          </a:p>
          <a:p>
            <a:pPr marL="0" indent="0">
              <a:buNone/>
            </a:pPr>
            <a:endParaRPr lang="en-US" sz="2800" dirty="0"/>
          </a:p>
          <a:p>
            <a:endParaRPr lang="en-US" sz="2800" dirty="0"/>
          </a:p>
          <a:p>
            <a:endParaRPr lang="en-US" dirty="0"/>
          </a:p>
        </p:txBody>
      </p:sp>
      <p:sp>
        <p:nvSpPr>
          <p:cNvPr id="4" name="Footer Placeholder 3"/>
          <p:cNvSpPr>
            <a:spLocks noGrp="1"/>
          </p:cNvSpPr>
          <p:nvPr>
            <p:ph type="ftr" sz="quarter" idx="10"/>
          </p:nvPr>
        </p:nvSpPr>
        <p:spPr/>
        <p:txBody>
          <a:bodyPr/>
          <a:lstStyle/>
          <a:p>
            <a:pPr defTabSz="457189">
              <a:defRPr/>
            </a:pPr>
            <a:r>
              <a:rPr lang="en-US" dirty="0" smtClean="0">
                <a:solidFill>
                  <a:prstClr val="white"/>
                </a:solidFill>
              </a:rPr>
              <a:t>ALCOHOL AND TOBACCO TAX AND TRADE BUREAU (TTB)</a:t>
            </a:r>
            <a:endParaRPr lang="en-US" dirty="0">
              <a:solidFill>
                <a:prstClr val="white"/>
              </a:solidFill>
            </a:endParaRPr>
          </a:p>
        </p:txBody>
      </p:sp>
      <p:sp>
        <p:nvSpPr>
          <p:cNvPr id="5" name="Slide Number Placeholder 4"/>
          <p:cNvSpPr>
            <a:spLocks noGrp="1"/>
          </p:cNvSpPr>
          <p:nvPr>
            <p:ph type="sldNum" sz="quarter" idx="11"/>
          </p:nvPr>
        </p:nvSpPr>
        <p:spPr/>
        <p:txBody>
          <a:bodyPr/>
          <a:lstStyle/>
          <a:p>
            <a:pPr defTabSz="457189">
              <a:defRPr/>
            </a:pPr>
            <a:fld id="{BA9696C3-F121-41AC-8403-DB61221B02C3}" type="slidenum">
              <a:rPr lang="en-US">
                <a:solidFill>
                  <a:prstClr val="white"/>
                </a:solidFill>
                <a:latin typeface="Calibri" panose="020F0502020204030204"/>
              </a:rPr>
              <a:pPr defTabSz="457189">
                <a:defRPr/>
              </a:pPr>
              <a:t>45</a:t>
            </a:fld>
            <a:endParaRPr lang="en-US" dirty="0">
              <a:solidFill>
                <a:prstClr val="white"/>
              </a:solidFill>
              <a:latin typeface="Calibri" panose="020F0502020204030204"/>
            </a:endParaRPr>
          </a:p>
        </p:txBody>
      </p:sp>
      <p:graphicFrame>
        <p:nvGraphicFramePr>
          <p:cNvPr id="14" name="Diagram 13"/>
          <p:cNvGraphicFramePr/>
          <p:nvPr>
            <p:extLst>
              <p:ext uri="{D42A27DB-BD31-4B8C-83A1-F6EECF244321}">
                <p14:modId xmlns:p14="http://schemas.microsoft.com/office/powerpoint/2010/main" val="615663791"/>
              </p:ext>
            </p:extLst>
          </p:nvPr>
        </p:nvGraphicFramePr>
        <p:xfrm>
          <a:off x="3060700" y="2584375"/>
          <a:ext cx="5542615" cy="2071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1" y="4656221"/>
            <a:ext cx="10169857" cy="1471172"/>
          </a:xfrm>
          <a:prstGeom prst="rect">
            <a:avLst/>
          </a:prstGeom>
          <a:noFill/>
        </p:spPr>
        <p:txBody>
          <a:bodyPr wrap="square" rtlCol="0">
            <a:spAutoFit/>
          </a:bodyPr>
          <a:lstStyle/>
          <a:p>
            <a:pPr marL="342891" indent="-342891" defTabSz="457189" fontAlgn="base">
              <a:spcBef>
                <a:spcPct val="20000"/>
              </a:spcBef>
              <a:spcAft>
                <a:spcPct val="0"/>
              </a:spcAft>
              <a:buFont typeface="Arial" charset="0"/>
              <a:buChar char="•"/>
            </a:pPr>
            <a:r>
              <a:rPr lang="en-US" sz="2800" dirty="0">
                <a:solidFill>
                  <a:srgbClr val="1F497D">
                    <a:lumMod val="75000"/>
                  </a:srgbClr>
                </a:solidFill>
                <a:latin typeface="Calibri" panose="020F0502020204030204" pitchFamily="34" charset="0"/>
              </a:rPr>
              <a:t>Not converting measurements into pints and fluid ounces            (22 fl. oz. vs. 1 pint 6 fl. oz.)</a:t>
            </a:r>
          </a:p>
          <a:p>
            <a:pPr marL="342891" indent="-342891" defTabSz="457189" fontAlgn="base">
              <a:spcBef>
                <a:spcPct val="20000"/>
              </a:spcBef>
              <a:spcAft>
                <a:spcPct val="0"/>
              </a:spcAft>
              <a:buFont typeface="Arial" charset="0"/>
              <a:buChar char="•"/>
            </a:pPr>
            <a:r>
              <a:rPr lang="en-US" sz="2800" dirty="0">
                <a:solidFill>
                  <a:srgbClr val="1F497D">
                    <a:lumMod val="75000"/>
                  </a:srgbClr>
                </a:solidFill>
                <a:latin typeface="Calibri" panose="020F0502020204030204" pitchFamily="34" charset="0"/>
              </a:rPr>
              <a:t>Showing only metric units (750 mL) </a:t>
            </a:r>
          </a:p>
        </p:txBody>
      </p:sp>
    </p:spTree>
    <p:extLst>
      <p:ext uri="{BB962C8B-B14F-4D97-AF65-F5344CB8AC3E}">
        <p14:creationId xmlns:p14="http://schemas.microsoft.com/office/powerpoint/2010/main" val="4064123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Mandatory Label Information </a:t>
            </a:r>
            <a:br>
              <a:rPr lang="en-US" dirty="0" smtClean="0"/>
            </a:br>
            <a:r>
              <a:rPr lang="en-US" sz="3600" dirty="0"/>
              <a:t>Alcohol Content</a:t>
            </a:r>
            <a:endParaRPr lang="en-US" dirty="0" smtClean="0"/>
          </a:p>
        </p:txBody>
      </p:sp>
      <p:sp>
        <p:nvSpPr>
          <p:cNvPr id="5" name="Content Placeholder 4"/>
          <p:cNvSpPr>
            <a:spLocks noGrp="1"/>
          </p:cNvSpPr>
          <p:nvPr>
            <p:ph idx="1"/>
          </p:nvPr>
        </p:nvSpPr>
        <p:spPr>
          <a:xfrm>
            <a:off x="762000" y="1676404"/>
            <a:ext cx="10668000" cy="2333769"/>
          </a:xfrm>
        </p:spPr>
        <p:txBody>
          <a:bodyPr>
            <a:normAutofit fontScale="77500" lnSpcReduction="20000"/>
          </a:bodyPr>
          <a:lstStyle/>
          <a:p>
            <a:r>
              <a:rPr lang="en-US" b="1" dirty="0" smtClean="0"/>
              <a:t>Alcohol By Volume</a:t>
            </a:r>
            <a:r>
              <a:rPr lang="en-US" dirty="0" smtClean="0"/>
              <a:t>:</a:t>
            </a:r>
          </a:p>
          <a:p>
            <a:pPr lvl="1"/>
            <a:r>
              <a:rPr lang="en-US" dirty="0" smtClean="0"/>
              <a:t>Mandatory if any alcohol is derived from added flavors or other added nonbeverage ingredients (other than hops extract) containing alcohol  </a:t>
            </a:r>
          </a:p>
          <a:p>
            <a:pPr lvl="1"/>
            <a:r>
              <a:rPr lang="en-US" dirty="0" smtClean="0"/>
              <a:t>Otherwise, it is optional (unless required by state law)</a:t>
            </a:r>
          </a:p>
          <a:p>
            <a:r>
              <a:rPr lang="en-US" b="1" dirty="0" smtClean="0"/>
              <a:t>Alcohol By Weight</a:t>
            </a:r>
            <a:r>
              <a:rPr lang="en-US" dirty="0" smtClean="0"/>
              <a:t>:</a:t>
            </a:r>
          </a:p>
          <a:p>
            <a:pPr lvl="1"/>
            <a:r>
              <a:rPr lang="en-US" dirty="0" smtClean="0"/>
              <a:t>You may optionally include alcohol by weight together with the statement of alcohol by volume</a:t>
            </a:r>
          </a:p>
          <a:p>
            <a:endParaRPr lang="en-US" dirty="0" smtClean="0"/>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7" name="Slide Number Placeholder 6"/>
          <p:cNvSpPr>
            <a:spLocks noGrp="1"/>
          </p:cNvSpPr>
          <p:nvPr>
            <p:ph type="sldNum" sz="quarter" idx="11"/>
          </p:nvPr>
        </p:nvSpPr>
        <p:spPr/>
        <p:txBody>
          <a:bodyPr/>
          <a:lstStyle/>
          <a:p>
            <a:pPr lvl="0"/>
            <a:fld id="{E42367A3-023C-4870-9A86-52F994C50B51}" type="slidenum">
              <a:rPr lang="en-US" noProof="0" smtClean="0"/>
              <a:pPr lvl="0"/>
              <a:t>46</a:t>
            </a:fld>
            <a:endParaRPr lang="en-US" noProof="0" dirty="0"/>
          </a:p>
        </p:txBody>
      </p:sp>
      <p:sp>
        <p:nvSpPr>
          <p:cNvPr id="6" name="TextBox 5"/>
          <p:cNvSpPr txBox="1"/>
          <p:nvPr/>
        </p:nvSpPr>
        <p:spPr>
          <a:xfrm>
            <a:off x="9712049"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7.71</a:t>
            </a:r>
          </a:p>
        </p:txBody>
      </p:sp>
      <p:graphicFrame>
        <p:nvGraphicFramePr>
          <p:cNvPr id="2" name="Table 1"/>
          <p:cNvGraphicFramePr>
            <a:graphicFrameLocks noGrp="1"/>
          </p:cNvGraphicFramePr>
          <p:nvPr>
            <p:extLst/>
          </p:nvPr>
        </p:nvGraphicFramePr>
        <p:xfrm>
          <a:off x="1655805" y="4010171"/>
          <a:ext cx="7967408" cy="2159000"/>
        </p:xfrm>
        <a:graphic>
          <a:graphicData uri="http://schemas.openxmlformats.org/drawingml/2006/table">
            <a:tbl>
              <a:tblPr firstRow="1" bandRow="1">
                <a:tableStyleId>{7E9639D4-E3E2-4D34-9284-5A2195B3D0D7}</a:tableStyleId>
              </a:tblPr>
              <a:tblGrid>
                <a:gridCol w="3983704">
                  <a:extLst>
                    <a:ext uri="{9D8B030D-6E8A-4147-A177-3AD203B41FA5}">
                      <a16:colId xmlns:a16="http://schemas.microsoft.com/office/drawing/2014/main" val="3386421066"/>
                    </a:ext>
                  </a:extLst>
                </a:gridCol>
                <a:gridCol w="3983704">
                  <a:extLst>
                    <a:ext uri="{9D8B030D-6E8A-4147-A177-3AD203B41FA5}">
                      <a16:colId xmlns:a16="http://schemas.microsoft.com/office/drawing/2014/main" val="1915245917"/>
                    </a:ext>
                  </a:extLst>
                </a:gridCol>
              </a:tblGrid>
              <a:tr h="375920">
                <a:tc gridSpan="2">
                  <a:txBody>
                    <a:bodyPr/>
                    <a:lstStyle/>
                    <a:p>
                      <a:pPr algn="ctr"/>
                      <a:r>
                        <a:rPr lang="en-US" sz="1900" dirty="0" smtClean="0">
                          <a:latin typeface="+mj-lt"/>
                        </a:rPr>
                        <a:t>Approved Formats:</a:t>
                      </a:r>
                      <a:endParaRPr lang="en-US" sz="1900" dirty="0">
                        <a:latin typeface="+mj-lt"/>
                      </a:endParaRPr>
                    </a:p>
                  </a:txBody>
                  <a:tcPr>
                    <a:solidFill>
                      <a:srgbClr val="002060"/>
                    </a:solidFill>
                  </a:tcPr>
                </a:tc>
                <a:tc hMerge="1">
                  <a:txBody>
                    <a:bodyPr/>
                    <a:lstStyle/>
                    <a:p>
                      <a:endParaRPr lang="en-US" dirty="0"/>
                    </a:p>
                  </a:txBody>
                  <a:tcPr/>
                </a:tc>
                <a:extLst>
                  <a:ext uri="{0D108BD9-81ED-4DB2-BD59-A6C34878D82A}">
                    <a16:rowId xmlns:a16="http://schemas.microsoft.com/office/drawing/2014/main" val="1733463100"/>
                  </a:ext>
                </a:extLst>
              </a:tr>
              <a:tr h="355600">
                <a:tc>
                  <a:txBody>
                    <a:bodyPr/>
                    <a:lstStyle/>
                    <a:p>
                      <a:r>
                        <a:rPr lang="en-US" sz="1700" b="1" dirty="0" smtClean="0">
                          <a:latin typeface="+mj-lt"/>
                        </a:rPr>
                        <a:t>Alcohol By Volume:</a:t>
                      </a:r>
                      <a:endParaRPr lang="en-US" sz="1700" b="1" dirty="0">
                        <a:latin typeface="+mj-lt"/>
                      </a:endParaRPr>
                    </a:p>
                  </a:txBody>
                  <a:tcPr>
                    <a:lnR w="12700" cap="flat" cmpd="sng" algn="ctr">
                      <a:solidFill>
                        <a:schemeClr val="tx1"/>
                      </a:solidFill>
                      <a:prstDash val="solid"/>
                      <a:round/>
                      <a:headEnd type="none" w="med" len="med"/>
                      <a:tailEnd type="none" w="med" len="med"/>
                    </a:lnR>
                    <a:solidFill>
                      <a:srgbClr val="F3CE19"/>
                    </a:solidFill>
                  </a:tcPr>
                </a:tc>
                <a:tc>
                  <a:txBody>
                    <a:bodyPr/>
                    <a:lstStyle/>
                    <a:p>
                      <a:r>
                        <a:rPr lang="en-US" sz="1700" b="1" dirty="0" smtClean="0">
                          <a:latin typeface="+mj-lt"/>
                        </a:rPr>
                        <a:t>Alcohol By Weight:</a:t>
                      </a:r>
                      <a:endParaRPr lang="en-US" sz="1700" b="1" dirty="0">
                        <a:latin typeface="+mj-lt"/>
                      </a:endParaRPr>
                    </a:p>
                  </a:txBody>
                  <a:tcPr>
                    <a:lnL w="12700" cap="flat" cmpd="sng" algn="ctr">
                      <a:solidFill>
                        <a:schemeClr val="tx1"/>
                      </a:solidFill>
                      <a:prstDash val="solid"/>
                      <a:round/>
                      <a:headEnd type="none" w="med" len="med"/>
                      <a:tailEnd type="none" w="med" len="med"/>
                    </a:lnL>
                    <a:solidFill>
                      <a:srgbClr val="F3CE19"/>
                    </a:solidFill>
                  </a:tcPr>
                </a:tc>
                <a:extLst>
                  <a:ext uri="{0D108BD9-81ED-4DB2-BD59-A6C34878D82A}">
                    <a16:rowId xmlns:a16="http://schemas.microsoft.com/office/drawing/2014/main" val="987339082"/>
                  </a:ext>
                </a:extLst>
              </a:tr>
              <a:tr h="355600">
                <a:tc>
                  <a:txBody>
                    <a:bodyPr/>
                    <a:lstStyle/>
                    <a:p>
                      <a:r>
                        <a:rPr lang="en-US" sz="1700" dirty="0" smtClean="0">
                          <a:latin typeface="+mj-lt"/>
                        </a:rPr>
                        <a:t>Alcohol (ALC) __% by Volume (VOL)</a:t>
                      </a:r>
                    </a:p>
                  </a:txBody>
                  <a:tcPr>
                    <a:lnR w="12700" cap="flat" cmpd="sng" algn="ctr">
                      <a:solidFill>
                        <a:schemeClr val="tx1"/>
                      </a:solidFill>
                      <a:prstDash val="solid"/>
                      <a:round/>
                      <a:headEnd type="none" w="med" len="med"/>
                      <a:tailEnd type="none" w="med" len="med"/>
                    </a:lnR>
                  </a:tcPr>
                </a:tc>
                <a:tc>
                  <a:txBody>
                    <a:bodyPr/>
                    <a:lstStyle/>
                    <a:p>
                      <a:r>
                        <a:rPr lang="en-US" sz="1700" dirty="0" smtClean="0">
                          <a:latin typeface="+mj-lt"/>
                        </a:rPr>
                        <a:t>Alcohol (ALC) ___% by Weight</a:t>
                      </a:r>
                      <a:endParaRPr lang="en-US" sz="1700"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39034629"/>
                  </a:ext>
                </a:extLst>
              </a:tr>
              <a:tr h="355600">
                <a:tc>
                  <a:txBody>
                    <a:bodyPr/>
                    <a:lstStyle/>
                    <a:p>
                      <a:r>
                        <a:rPr lang="en-US" sz="1700" dirty="0" smtClean="0">
                          <a:latin typeface="+mj-lt"/>
                        </a:rPr>
                        <a:t>Alcohol (ALC) by Volume (VOL) __%</a:t>
                      </a:r>
                    </a:p>
                  </a:txBody>
                  <a:tcPr>
                    <a:lnR w="12700" cap="flat" cmpd="sng" algn="ctr">
                      <a:solidFill>
                        <a:schemeClr val="tx1"/>
                      </a:solidFill>
                      <a:prstDash val="solid"/>
                      <a:round/>
                      <a:headEnd type="none" w="med" len="med"/>
                      <a:tailEnd type="none" w="med" len="med"/>
                    </a:lnR>
                  </a:tcPr>
                </a:tc>
                <a:tc>
                  <a:txBody>
                    <a:bodyPr/>
                    <a:lstStyle/>
                    <a:p>
                      <a:r>
                        <a:rPr lang="en-US" sz="1700" dirty="0" smtClean="0">
                          <a:latin typeface="+mj-lt"/>
                        </a:rPr>
                        <a:t>Alc</a:t>
                      </a:r>
                      <a:r>
                        <a:rPr lang="en-US" sz="1700" baseline="0" dirty="0" smtClean="0">
                          <a:latin typeface="+mj-lt"/>
                        </a:rPr>
                        <a:t>ohol (ALC) </a:t>
                      </a:r>
                      <a:r>
                        <a:rPr lang="en-US" sz="1700" dirty="0" smtClean="0">
                          <a:latin typeface="+mj-lt"/>
                        </a:rPr>
                        <a:t>by Weight __%</a:t>
                      </a:r>
                      <a:endParaRPr lang="en-US" sz="1700"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02547564"/>
                  </a:ext>
                </a:extLst>
              </a:tr>
              <a:tr h="355600">
                <a:tc>
                  <a:txBody>
                    <a:bodyPr/>
                    <a:lstStyle/>
                    <a:p>
                      <a:r>
                        <a:rPr lang="en-US" sz="1700" dirty="0" smtClean="0">
                          <a:latin typeface="+mj-lt"/>
                        </a:rPr>
                        <a:t>__% Alcohol (ALC) by Volume (VOL)</a:t>
                      </a:r>
                    </a:p>
                  </a:txBody>
                  <a:tcPr>
                    <a:lnR w="12700" cap="flat" cmpd="sng" algn="ctr">
                      <a:solidFill>
                        <a:schemeClr val="tx1"/>
                      </a:solidFill>
                      <a:prstDash val="solid"/>
                      <a:round/>
                      <a:headEnd type="none" w="med" len="med"/>
                      <a:tailEnd type="none" w="med" len="med"/>
                    </a:lnR>
                  </a:tcPr>
                </a:tc>
                <a:tc>
                  <a:txBody>
                    <a:bodyPr/>
                    <a:lstStyle/>
                    <a:p>
                      <a:r>
                        <a:rPr lang="en-US" sz="1700" dirty="0" smtClean="0">
                          <a:latin typeface="+mj-lt"/>
                        </a:rPr>
                        <a:t>___% Alcohol (ALC) by Weight</a:t>
                      </a:r>
                      <a:endParaRPr lang="en-US" sz="1700"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5807336"/>
                  </a:ext>
                </a:extLst>
              </a:tr>
              <a:tr h="355600">
                <a:tc>
                  <a:txBody>
                    <a:bodyPr/>
                    <a:lstStyle/>
                    <a:p>
                      <a:r>
                        <a:rPr lang="en-US" sz="1700" dirty="0" smtClean="0">
                          <a:latin typeface="+mj-lt"/>
                        </a:rPr>
                        <a:t>__% Alcohol (ALC)/Volume (VOL)</a:t>
                      </a:r>
                    </a:p>
                  </a:txBody>
                  <a:tcPr>
                    <a:lnR w="12700" cap="flat" cmpd="sng" algn="ctr">
                      <a:solidFill>
                        <a:schemeClr val="tx1"/>
                      </a:solidFill>
                      <a:prstDash val="solid"/>
                      <a:round/>
                      <a:headEnd type="none" w="med" len="med"/>
                      <a:tailEnd type="none" w="med" len="med"/>
                    </a:lnR>
                  </a:tcPr>
                </a:tc>
                <a:tc>
                  <a:txBody>
                    <a:bodyPr/>
                    <a:lstStyle/>
                    <a:p>
                      <a:r>
                        <a:rPr lang="en-US" sz="1700" dirty="0" smtClean="0">
                          <a:latin typeface="+mj-lt"/>
                        </a:rPr>
                        <a:t>___% Alcohol (ALC) / Weight</a:t>
                      </a:r>
                      <a:endParaRPr lang="en-US" sz="1700"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00857695"/>
                  </a:ext>
                </a:extLst>
              </a:tr>
            </a:tbl>
          </a:graphicData>
        </a:graphic>
      </p:graphicFrame>
    </p:spTree>
    <p:extLst>
      <p:ext uri="{BB962C8B-B14F-4D97-AF65-F5344CB8AC3E}">
        <p14:creationId xmlns:p14="http://schemas.microsoft.com/office/powerpoint/2010/main" val="262804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Content | Common Mistakes</a:t>
            </a:r>
            <a:endParaRPr lang="en-US" dirty="0"/>
          </a:p>
        </p:txBody>
      </p:sp>
      <p:sp>
        <p:nvSpPr>
          <p:cNvPr id="3" name="Content Placeholder 2"/>
          <p:cNvSpPr>
            <a:spLocks noGrp="1"/>
          </p:cNvSpPr>
          <p:nvPr>
            <p:ph idx="1"/>
          </p:nvPr>
        </p:nvSpPr>
        <p:spPr>
          <a:xfrm>
            <a:off x="762000" y="1676403"/>
            <a:ext cx="10668000" cy="4198619"/>
          </a:xfrm>
        </p:spPr>
        <p:txBody>
          <a:bodyPr/>
          <a:lstStyle/>
          <a:p>
            <a:r>
              <a:rPr lang="en-US" dirty="0" smtClean="0"/>
              <a:t>Using an incorrect </a:t>
            </a:r>
            <a:r>
              <a:rPr lang="en-US" dirty="0"/>
              <a:t>format  </a:t>
            </a:r>
            <a:endParaRPr lang="en-US" dirty="0" smtClean="0"/>
          </a:p>
          <a:p>
            <a:pPr lvl="1"/>
            <a:r>
              <a:rPr lang="en-US" b="1" dirty="0" smtClean="0"/>
              <a:t>ABV</a:t>
            </a:r>
            <a:r>
              <a:rPr lang="en-US" dirty="0" smtClean="0"/>
              <a:t> and </a:t>
            </a:r>
            <a:r>
              <a:rPr lang="en-US" b="1" dirty="0" smtClean="0"/>
              <a:t>ABW</a:t>
            </a:r>
            <a:r>
              <a:rPr lang="en-US" dirty="0" smtClean="0"/>
              <a:t> are </a:t>
            </a:r>
            <a:r>
              <a:rPr lang="en-US" dirty="0"/>
              <a:t>not </a:t>
            </a:r>
            <a:r>
              <a:rPr lang="en-US" dirty="0" smtClean="0"/>
              <a:t>permitted - you must spell out the words </a:t>
            </a:r>
            <a:r>
              <a:rPr lang="en-US" dirty="0" smtClean="0">
                <a:solidFill>
                  <a:schemeClr val="accent1">
                    <a:lumMod val="50000"/>
                  </a:schemeClr>
                </a:solidFill>
              </a:rPr>
              <a:t>or use the abbreviations allowed by 27 CFR 7.71(b)(3)</a:t>
            </a:r>
          </a:p>
          <a:p>
            <a:pPr marL="914377" lvl="2" indent="0">
              <a:buNone/>
            </a:pPr>
            <a:r>
              <a:rPr lang="en-US" sz="2500" dirty="0">
                <a:solidFill>
                  <a:schemeClr val="accent1">
                    <a:lumMod val="50000"/>
                  </a:schemeClr>
                </a:solidFill>
              </a:rPr>
              <a:t>Example:        </a:t>
            </a:r>
            <a:r>
              <a:rPr lang="en-US" sz="2500" dirty="0" smtClean="0">
                <a:solidFill>
                  <a:schemeClr val="accent1">
                    <a:lumMod val="50000"/>
                  </a:schemeClr>
                </a:solidFill>
              </a:rPr>
              <a:t> 5</a:t>
            </a:r>
            <a:r>
              <a:rPr lang="en-US" sz="2500" dirty="0">
                <a:solidFill>
                  <a:schemeClr val="accent1">
                    <a:lumMod val="50000"/>
                  </a:schemeClr>
                </a:solidFill>
              </a:rPr>
              <a:t>% </a:t>
            </a:r>
            <a:r>
              <a:rPr lang="en-US" sz="2500" dirty="0" smtClean="0">
                <a:solidFill>
                  <a:schemeClr val="accent1">
                    <a:lumMod val="50000"/>
                  </a:schemeClr>
                </a:solidFill>
              </a:rPr>
              <a:t>ABV     vs</a:t>
            </a:r>
            <a:r>
              <a:rPr lang="en-US" sz="2500" dirty="0">
                <a:solidFill>
                  <a:schemeClr val="accent1">
                    <a:lumMod val="50000"/>
                  </a:schemeClr>
                </a:solidFill>
              </a:rPr>
              <a:t>. </a:t>
            </a:r>
            <a:r>
              <a:rPr lang="en-US" sz="2500" dirty="0" smtClean="0">
                <a:solidFill>
                  <a:schemeClr val="accent1">
                    <a:lumMod val="50000"/>
                  </a:schemeClr>
                </a:solidFill>
              </a:rPr>
              <a:t>               </a:t>
            </a:r>
            <a:r>
              <a:rPr lang="en-US" sz="2500" b="1" dirty="0" smtClean="0"/>
              <a:t>5</a:t>
            </a:r>
            <a:r>
              <a:rPr lang="en-US" sz="2500" b="1" dirty="0"/>
              <a:t>% </a:t>
            </a:r>
            <a:r>
              <a:rPr lang="en-US" sz="2500" b="1" dirty="0" smtClean="0"/>
              <a:t>ALC/VOL </a:t>
            </a:r>
            <a:endParaRPr lang="en-US" sz="2500" b="1" dirty="0"/>
          </a:p>
          <a:p>
            <a:r>
              <a:rPr lang="en-US" dirty="0"/>
              <a:t>Leaving off part of the phrase or the </a:t>
            </a:r>
            <a:r>
              <a:rPr lang="en-US" dirty="0" smtClean="0"/>
              <a:t>percent </a:t>
            </a:r>
            <a:r>
              <a:rPr lang="en-US" dirty="0"/>
              <a:t>symbol (%)</a:t>
            </a:r>
          </a:p>
          <a:p>
            <a:r>
              <a:rPr lang="en-US" dirty="0"/>
              <a:t>Not listing alcohol content on the label for products that contain added alcohol from a </a:t>
            </a:r>
            <a:r>
              <a:rPr lang="en-US" dirty="0" smtClean="0"/>
              <a:t>flavor</a:t>
            </a:r>
            <a:endParaRPr lang="en-US" dirty="0"/>
          </a:p>
          <a:p>
            <a:endParaRPr lang="en-US" dirty="0"/>
          </a:p>
        </p:txBody>
      </p:sp>
      <p:sp>
        <p:nvSpPr>
          <p:cNvPr id="4" name="Footer Placeholder 3"/>
          <p:cNvSpPr>
            <a:spLocks noGrp="1"/>
          </p:cNvSpPr>
          <p:nvPr>
            <p:ph type="ftr" sz="quarter" idx="10"/>
          </p:nvPr>
        </p:nvSpPr>
        <p:spPr/>
        <p:txBody>
          <a:bodyPr/>
          <a:lstStyle/>
          <a:p>
            <a:pPr defTabSz="457189">
              <a:defRPr/>
            </a:pPr>
            <a:r>
              <a:rPr lang="en-US" dirty="0" smtClean="0">
                <a:solidFill>
                  <a:prstClr val="white"/>
                </a:solidFill>
              </a:rPr>
              <a:t>ALCOHOL AND TOBACCO TAX AND TRADE BUREAU (TTB)</a:t>
            </a:r>
            <a:endParaRPr lang="en-US" dirty="0">
              <a:solidFill>
                <a:prstClr val="white"/>
              </a:solidFill>
            </a:endParaRPr>
          </a:p>
        </p:txBody>
      </p:sp>
      <p:sp>
        <p:nvSpPr>
          <p:cNvPr id="5" name="Slide Number Placeholder 4"/>
          <p:cNvSpPr>
            <a:spLocks noGrp="1"/>
          </p:cNvSpPr>
          <p:nvPr>
            <p:ph type="sldNum" sz="quarter" idx="11"/>
          </p:nvPr>
        </p:nvSpPr>
        <p:spPr/>
        <p:txBody>
          <a:bodyPr/>
          <a:lstStyle/>
          <a:p>
            <a:pPr defTabSz="457189">
              <a:defRPr/>
            </a:pPr>
            <a:fld id="{BA9696C3-F121-41AC-8403-DB61221B02C3}" type="slidenum">
              <a:rPr lang="en-US">
                <a:solidFill>
                  <a:prstClr val="white"/>
                </a:solidFill>
                <a:latin typeface="Calibri" panose="020F0502020204030204"/>
              </a:rPr>
              <a:pPr defTabSz="457189">
                <a:defRPr/>
              </a:pPr>
              <a:t>47</a:t>
            </a:fld>
            <a:endParaRPr lang="en-US" dirty="0">
              <a:solidFill>
                <a:prstClr val="white"/>
              </a:solidFill>
              <a:latin typeface="Calibri" panose="020F0502020204030204"/>
            </a:endParaRPr>
          </a:p>
        </p:txBody>
      </p:sp>
      <p:sp>
        <p:nvSpPr>
          <p:cNvPr id="6" name="Multiply 5"/>
          <p:cNvSpPr/>
          <p:nvPr/>
        </p:nvSpPr>
        <p:spPr>
          <a:xfrm>
            <a:off x="3056893" y="3124431"/>
            <a:ext cx="501445" cy="51619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268" y="3149190"/>
            <a:ext cx="511431" cy="443819"/>
          </a:xfrm>
          <a:prstGeom prst="rect">
            <a:avLst/>
          </a:prstGeom>
        </p:spPr>
      </p:pic>
    </p:spTree>
    <p:extLst>
      <p:ext uri="{BB962C8B-B14F-4D97-AF65-F5344CB8AC3E}">
        <p14:creationId xmlns:p14="http://schemas.microsoft.com/office/powerpoint/2010/main" val="1640618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Mandatory Label Information</a:t>
            </a:r>
            <a:br>
              <a:rPr lang="en-US" dirty="0" smtClean="0"/>
            </a:br>
            <a:r>
              <a:rPr lang="en-US" sz="3600" dirty="0"/>
              <a:t>Health Warning Statement</a:t>
            </a:r>
            <a:endParaRPr lang="en-US" dirty="0"/>
          </a:p>
        </p:txBody>
      </p:sp>
      <p:sp>
        <p:nvSpPr>
          <p:cNvPr id="18435" name="Rectangle 3"/>
          <p:cNvSpPr>
            <a:spLocks noGrp="1" noChangeArrowheads="1"/>
          </p:cNvSpPr>
          <p:nvPr>
            <p:ph idx="1"/>
          </p:nvPr>
        </p:nvSpPr>
        <p:spPr/>
        <p:txBody>
          <a:bodyPr/>
          <a:lstStyle/>
          <a:p>
            <a:r>
              <a:rPr lang="en-US" dirty="0" smtClean="0"/>
              <a:t>Must be readily legible under ordinary conditions and on a contrasting background</a:t>
            </a:r>
          </a:p>
          <a:p>
            <a:r>
              <a:rPr lang="en-US" dirty="0" smtClean="0"/>
              <a:t>Must be separate and apart from all other label text</a:t>
            </a:r>
          </a:p>
          <a:p>
            <a:r>
              <a:rPr lang="en-US" dirty="0" smtClean="0"/>
              <a:t>The words </a:t>
            </a:r>
            <a:r>
              <a:rPr lang="en-US" b="1" dirty="0" smtClean="0"/>
              <a:t>GOVERNMENT WARNING </a:t>
            </a:r>
            <a:r>
              <a:rPr lang="en-US" dirty="0" smtClean="0"/>
              <a:t>must appear in capital letters and bold type</a:t>
            </a:r>
            <a:endParaRPr lang="en-US" dirty="0"/>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4" name="Slide Number Placeholder 3"/>
          <p:cNvSpPr>
            <a:spLocks noGrp="1"/>
          </p:cNvSpPr>
          <p:nvPr>
            <p:ph type="sldNum" sz="quarter" idx="11"/>
          </p:nvPr>
        </p:nvSpPr>
        <p:spPr/>
        <p:txBody>
          <a:bodyPr/>
          <a:lstStyle/>
          <a:p>
            <a:pPr lvl="0"/>
            <a:fld id="{E42367A3-023C-4870-9A86-52F994C50B51}" type="slidenum">
              <a:rPr lang="en-US" noProof="0" smtClean="0"/>
              <a:pPr lvl="0"/>
              <a:t>48</a:t>
            </a:fld>
            <a:endParaRPr lang="en-US" noProof="0" dirty="0"/>
          </a:p>
        </p:txBody>
      </p:sp>
      <p:sp>
        <p:nvSpPr>
          <p:cNvPr id="6" name="Text Box 4"/>
          <p:cNvSpPr txBox="1">
            <a:spLocks noChangeArrowheads="1"/>
          </p:cNvSpPr>
          <p:nvPr/>
        </p:nvSpPr>
        <p:spPr bwMode="auto">
          <a:xfrm>
            <a:off x="3251616" y="4394940"/>
            <a:ext cx="5688768" cy="1731229"/>
          </a:xfrm>
          <a:prstGeom prst="rect">
            <a:avLst/>
          </a:prstGeom>
          <a:solidFill>
            <a:schemeClr val="bg2">
              <a:lumMod val="20000"/>
              <a:lumOff val="80000"/>
            </a:schemeClr>
          </a:solidFill>
          <a:ln w="12700" algn="ctr">
            <a:solidFill>
              <a:schemeClr val="tx1"/>
            </a:solidFill>
            <a:miter lim="800000"/>
            <a:headEnd/>
            <a:tailEnd/>
          </a:ln>
          <a:effectLst>
            <a:outerShdw blurRad="50800" dist="38100" dir="2700000" algn="tl" rotWithShape="0">
              <a:prstClr val="black">
                <a:alpha val="40000"/>
              </a:prstClr>
            </a:outerShdw>
          </a:effectLst>
        </p:spPr>
        <p:txBody>
          <a:bodyPr wrap="square" lIns="68564" tIns="34283" rIns="68564" bIns="34283">
            <a:spAutoFit/>
          </a:bodyPr>
          <a:lstStyle/>
          <a:p>
            <a:pPr defTabSz="685939">
              <a:spcBef>
                <a:spcPct val="50000"/>
              </a:spcBef>
              <a:spcAft>
                <a:spcPct val="75000"/>
              </a:spcAft>
              <a:defRPr/>
            </a:pPr>
            <a:r>
              <a:rPr lang="en-US" b="1" dirty="0">
                <a:solidFill>
                  <a:prstClr val="black"/>
                </a:solidFill>
                <a:latin typeface="Arial" panose="020B0604020202020204" pitchFamily="34" charset="0"/>
                <a:cs typeface="Arial" panose="020B0604020202020204" pitchFamily="34" charset="0"/>
              </a:rPr>
              <a:t>GOVERNMENT WARNING:</a:t>
            </a:r>
            <a:r>
              <a:rPr lang="en-US" dirty="0">
                <a:solidFill>
                  <a:prstClr val="black"/>
                </a:solidFill>
                <a:latin typeface="Arial" panose="020B0604020202020204" pitchFamily="34" charset="0"/>
                <a:cs typeface="Arial" panose="020B0604020202020204" pitchFamily="34" charset="0"/>
              </a:rPr>
              <a:t> (1) According to the Surgeon</a:t>
            </a:r>
            <a:r>
              <a:rPr lang="en-US" dirty="0">
                <a:solidFill>
                  <a:prstClr val="white"/>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General, women should not drink alcoholic beverages during pregnancy because of the risk of birth defects.  (2) Consumption of alcoholic beverages impairs your ability to drive a car or operate machinery, and may cause health problems.</a:t>
            </a:r>
          </a:p>
        </p:txBody>
      </p:sp>
      <p:sp>
        <p:nvSpPr>
          <p:cNvPr id="7" name="TextBox 6"/>
          <p:cNvSpPr txBox="1"/>
          <p:nvPr/>
        </p:nvSpPr>
        <p:spPr>
          <a:xfrm>
            <a:off x="9700173" y="5808760"/>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a:t>
            </a:r>
            <a:r>
              <a:rPr lang="en-US" sz="2000" dirty="0" smtClean="0">
                <a:solidFill>
                  <a:srgbClr val="4F81BD">
                    <a:lumMod val="50000"/>
                  </a:srgbClr>
                </a:solidFill>
                <a:latin typeface="Calibri" panose="020F0502020204030204"/>
              </a:rPr>
              <a:t>part </a:t>
            </a:r>
            <a:r>
              <a:rPr lang="en-US" sz="2000" dirty="0">
                <a:solidFill>
                  <a:srgbClr val="4F81BD">
                    <a:lumMod val="50000"/>
                  </a:srgbClr>
                </a:solidFill>
                <a:latin typeface="Calibri" panose="020F0502020204030204"/>
              </a:rPr>
              <a:t>16</a:t>
            </a:r>
          </a:p>
        </p:txBody>
      </p:sp>
    </p:spTree>
    <p:extLst>
      <p:ext uri="{BB962C8B-B14F-4D97-AF65-F5344CB8AC3E}">
        <p14:creationId xmlns:p14="http://schemas.microsoft.com/office/powerpoint/2010/main" val="121042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Label Information </a:t>
            </a:r>
            <a:br>
              <a:rPr lang="en-US" dirty="0" smtClean="0"/>
            </a:br>
            <a:r>
              <a:rPr lang="en-US" sz="3600" dirty="0"/>
              <a:t>Class and </a:t>
            </a:r>
            <a:r>
              <a:rPr lang="en-US" sz="3600" dirty="0" smtClean="0"/>
              <a:t>Type - General</a:t>
            </a:r>
            <a:endParaRPr lang="en-US" dirty="0"/>
          </a:p>
        </p:txBody>
      </p:sp>
      <p:sp>
        <p:nvSpPr>
          <p:cNvPr id="9" name="Content Placeholder 8"/>
          <p:cNvSpPr>
            <a:spLocks noGrp="1"/>
          </p:cNvSpPr>
          <p:nvPr>
            <p:ph idx="1"/>
          </p:nvPr>
        </p:nvSpPr>
        <p:spPr/>
        <p:txBody>
          <a:bodyPr/>
          <a:lstStyle/>
          <a:p>
            <a:r>
              <a:rPr lang="en-US" dirty="0" smtClean="0"/>
              <a:t>The specific identity of a malt beverage</a:t>
            </a:r>
          </a:p>
          <a:p>
            <a:r>
              <a:rPr lang="en-US" dirty="0" smtClean="0"/>
              <a:t>The designation of malt beverages is based on trade understandings of the characteristics generally attributed to the particular malt beverage</a:t>
            </a:r>
          </a:p>
          <a:p>
            <a:pPr lvl="1"/>
            <a:r>
              <a:rPr lang="en-US" dirty="0" smtClean="0"/>
              <a:t>Ale, Beer, Malt Liquor, Stout, Ice Beer, Porter, and India Pale Ale are all acceptable as the class designation of a malt beverage</a:t>
            </a:r>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E42367A3-023C-4870-9A86-52F994C50B51}" type="slidenum">
              <a:rPr lang="en-US" noProof="0" smtClean="0"/>
              <a:pPr lvl="0"/>
              <a:t>49</a:t>
            </a:fld>
            <a:endParaRPr lang="en-US" noProof="0" dirty="0"/>
          </a:p>
        </p:txBody>
      </p:sp>
      <p:sp>
        <p:nvSpPr>
          <p:cNvPr id="6" name="TextBox 5"/>
          <p:cNvSpPr txBox="1"/>
          <p:nvPr/>
        </p:nvSpPr>
        <p:spPr>
          <a:xfrm>
            <a:off x="9712721"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7.24</a:t>
            </a:r>
          </a:p>
        </p:txBody>
      </p:sp>
    </p:spTree>
    <p:extLst>
      <p:ext uri="{BB962C8B-B14F-4D97-AF65-F5344CB8AC3E}">
        <p14:creationId xmlns:p14="http://schemas.microsoft.com/office/powerpoint/2010/main" val="170756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Formula Questions</a:t>
            </a:r>
            <a:endParaRPr lang="en-US" dirty="0"/>
          </a:p>
        </p:txBody>
      </p:sp>
      <p:sp>
        <p:nvSpPr>
          <p:cNvPr id="3" name="Content Placeholder 2"/>
          <p:cNvSpPr>
            <a:spLocks noGrp="1"/>
          </p:cNvSpPr>
          <p:nvPr>
            <p:ph idx="1"/>
          </p:nvPr>
        </p:nvSpPr>
        <p:spPr/>
        <p:txBody>
          <a:bodyPr/>
          <a:lstStyle/>
          <a:p>
            <a:r>
              <a:rPr lang="en-US" dirty="0" smtClean="0"/>
              <a:t>What is a formula?</a:t>
            </a:r>
          </a:p>
          <a:p>
            <a:endParaRPr lang="en-US" sz="900" dirty="0" smtClean="0"/>
          </a:p>
          <a:p>
            <a:r>
              <a:rPr lang="en-US" dirty="0" smtClean="0"/>
              <a:t>Why is a formula required?</a:t>
            </a:r>
          </a:p>
          <a:p>
            <a:endParaRPr lang="en-US" sz="900" dirty="0" smtClean="0"/>
          </a:p>
          <a:p>
            <a:r>
              <a:rPr lang="en-US" dirty="0" smtClean="0"/>
              <a:t>At What Stage do I Apply for Formula Approval?</a:t>
            </a:r>
          </a:p>
          <a:p>
            <a:endParaRPr lang="en-US" sz="900" dirty="0" smtClean="0"/>
          </a:p>
          <a:p>
            <a:r>
              <a:rPr lang="en-US" dirty="0" smtClean="0"/>
              <a:t>When is a formula required?</a:t>
            </a:r>
          </a:p>
          <a:p>
            <a:endParaRPr lang="en-US" sz="900" dirty="0" smtClean="0"/>
          </a:p>
          <a:p>
            <a:r>
              <a:rPr lang="en-US" dirty="0" smtClean="0"/>
              <a:t>How do I apply for formula approval?</a:t>
            </a:r>
          </a:p>
          <a:p>
            <a:endParaRPr lang="en-US" dirty="0"/>
          </a:p>
        </p:txBody>
      </p:sp>
      <p:sp>
        <p:nvSpPr>
          <p:cNvPr id="4" name="Footer Placeholder 3"/>
          <p:cNvSpPr>
            <a:spLocks noGrp="1"/>
          </p:cNvSpPr>
          <p:nvPr>
            <p:ph type="ftr" sz="quarter" idx="10"/>
          </p:nvPr>
        </p:nvSpPr>
        <p:spPr/>
        <p:txBody>
          <a:bodyPr/>
          <a:lstStyle/>
          <a:p>
            <a:pPr lvl="0"/>
            <a:r>
              <a:rPr lang="en-US" noProof="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5</a:t>
            </a:fld>
            <a:endParaRPr lang="en-US" noProof="0" dirty="0"/>
          </a:p>
        </p:txBody>
      </p:sp>
    </p:spTree>
    <p:extLst>
      <p:ext uri="{BB962C8B-B14F-4D97-AF65-F5344CB8AC3E}">
        <p14:creationId xmlns:p14="http://schemas.microsoft.com/office/powerpoint/2010/main" val="3523868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Screen Shot 2020-04-20 at 3.20.44 PM.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43"/>
          <a:stretch/>
        </p:blipFill>
        <p:spPr bwMode="auto">
          <a:xfrm>
            <a:off x="3797560" y="903770"/>
            <a:ext cx="4348527" cy="3997845"/>
          </a:xfrm>
          <a:prstGeom prst="donut">
            <a:avLst>
              <a:gd name="adj" fmla="val 46473"/>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70121" y="2716758"/>
            <a:ext cx="4070411" cy="3437069"/>
            <a:chOff x="170121" y="2716758"/>
            <a:chExt cx="4070411" cy="3437069"/>
          </a:xfrm>
        </p:grpSpPr>
        <p:pic>
          <p:nvPicPr>
            <p:cNvPr id="1027" name="Picture 3" descr="Screen Shot 2020-04-23 at 3.06.25 P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21" y="2716758"/>
              <a:ext cx="4070411" cy="343706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733" y="4899984"/>
              <a:ext cx="797435" cy="184666"/>
            </a:xfrm>
            <a:prstGeom prst="rect">
              <a:avLst/>
            </a:prstGeom>
            <a:solidFill>
              <a:srgbClr val="F1ECEB"/>
            </a:solidFill>
          </p:spPr>
          <p:txBody>
            <a:bodyPr wrap="square" lIns="0" tIns="0" rIns="0" bIns="0" rtlCol="0" anchor="ctr">
              <a:spAutoFit/>
            </a:bodyPr>
            <a:lstStyle/>
            <a:p>
              <a:r>
                <a:rPr lang="en-US" sz="1200" b="1" dirty="0" smtClean="0">
                  <a:solidFill>
                    <a:srgbClr val="606164"/>
                  </a:solidFill>
                </a:rPr>
                <a:t>:</a:t>
              </a:r>
              <a:r>
                <a:rPr lang="en-US" sz="1050" b="1" dirty="0" smtClean="0">
                  <a:solidFill>
                    <a:srgbClr val="F3EEEC"/>
                  </a:solidFill>
                </a:rPr>
                <a:t>:</a:t>
              </a:r>
              <a:endParaRPr lang="en-US" sz="1050" b="1" dirty="0">
                <a:solidFill>
                  <a:srgbClr val="F3EEEC"/>
                </a:solidFill>
              </a:endParaRPr>
            </a:p>
          </p:txBody>
        </p:sp>
      </p:grpSp>
      <p:grpSp>
        <p:nvGrpSpPr>
          <p:cNvPr id="13" name="Group 12"/>
          <p:cNvGrpSpPr/>
          <p:nvPr/>
        </p:nvGrpSpPr>
        <p:grpSpPr>
          <a:xfrm>
            <a:off x="7701762" y="2716760"/>
            <a:ext cx="4316428" cy="3437071"/>
            <a:chOff x="7701762" y="2716760"/>
            <a:chExt cx="4316428" cy="3437071"/>
          </a:xfrm>
        </p:grpSpPr>
        <p:pic>
          <p:nvPicPr>
            <p:cNvPr id="1026" name="Picture 2" descr="Screen Shot 2020-04-23 at 3.09.09 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1762" y="2716760"/>
              <a:ext cx="4316428" cy="3437071"/>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38666" y="4837701"/>
              <a:ext cx="797435" cy="184666"/>
            </a:xfrm>
            <a:prstGeom prst="rect">
              <a:avLst/>
            </a:prstGeom>
            <a:solidFill>
              <a:srgbClr val="F1ECEB"/>
            </a:solidFill>
          </p:spPr>
          <p:txBody>
            <a:bodyPr wrap="square" lIns="0" tIns="0" rIns="0" bIns="0" rtlCol="0" anchor="ctr">
              <a:spAutoFit/>
            </a:bodyPr>
            <a:lstStyle/>
            <a:p>
              <a:r>
                <a:rPr lang="en-US" sz="1200" b="1" dirty="0" smtClean="0">
                  <a:solidFill>
                    <a:srgbClr val="606164"/>
                  </a:solidFill>
                </a:rPr>
                <a:t>:</a:t>
              </a:r>
              <a:r>
                <a:rPr lang="en-US" sz="1050" b="1" dirty="0" smtClean="0">
                  <a:solidFill>
                    <a:srgbClr val="F3EEEC"/>
                  </a:solidFill>
                </a:rPr>
                <a:t>:</a:t>
              </a:r>
              <a:endParaRPr lang="en-US" sz="1050" b="1" dirty="0">
                <a:solidFill>
                  <a:srgbClr val="F3EEEC"/>
                </a:solidFill>
              </a:endParaRPr>
            </a:p>
          </p:txBody>
        </p:sp>
      </p:grpSp>
      <p:sp>
        <p:nvSpPr>
          <p:cNvPr id="2" name="Title 1"/>
          <p:cNvSpPr>
            <a:spLocks noGrp="1"/>
          </p:cNvSpPr>
          <p:nvPr>
            <p:ph type="title"/>
          </p:nvPr>
        </p:nvSpPr>
        <p:spPr>
          <a:xfrm>
            <a:off x="1404302" y="162053"/>
            <a:ext cx="10385315" cy="762000"/>
          </a:xfrm>
        </p:spPr>
        <p:txBody>
          <a:bodyPr/>
          <a:lstStyle/>
          <a:p>
            <a:r>
              <a:rPr lang="en-US" dirty="0"/>
              <a:t>Class/Type </a:t>
            </a:r>
            <a:r>
              <a:rPr lang="en-US" dirty="0" smtClean="0"/>
              <a:t>| </a:t>
            </a:r>
            <a:r>
              <a:rPr lang="en-US" dirty="0"/>
              <a:t>Common Mistakes</a:t>
            </a:r>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50</a:t>
            </a:fld>
            <a:endParaRPr lang="en-US" dirty="0"/>
          </a:p>
        </p:txBody>
      </p:sp>
      <p:sp>
        <p:nvSpPr>
          <p:cNvPr id="15" name="Rectangle 14"/>
          <p:cNvSpPr/>
          <p:nvPr/>
        </p:nvSpPr>
        <p:spPr>
          <a:xfrm>
            <a:off x="4521591" y="6105557"/>
            <a:ext cx="2921569" cy="292388"/>
          </a:xfrm>
          <a:prstGeom prst="rect">
            <a:avLst/>
          </a:prstGeom>
        </p:spPr>
        <p:txBody>
          <a:bodyPr wrap="none">
            <a:spAutoFit/>
          </a:bodyPr>
          <a:lstStyle/>
          <a:p>
            <a:pPr lvl="0"/>
            <a:r>
              <a:rPr lang="en-US" sz="1300" i="1" dirty="0">
                <a:solidFill>
                  <a:srgbClr val="002060"/>
                </a:solidFill>
              </a:rPr>
              <a:t>Image from canva.com/templates/labels</a:t>
            </a:r>
          </a:p>
        </p:txBody>
      </p:sp>
      <p:sp>
        <p:nvSpPr>
          <p:cNvPr id="6" name="Line Callout 3 5"/>
          <p:cNvSpPr/>
          <p:nvPr/>
        </p:nvSpPr>
        <p:spPr>
          <a:xfrm>
            <a:off x="520995" y="1477925"/>
            <a:ext cx="2126512" cy="967563"/>
          </a:xfrm>
          <a:prstGeom prst="borderCallout3">
            <a:avLst>
              <a:gd name="adj1" fmla="val 18750"/>
              <a:gd name="adj2" fmla="val -8333"/>
              <a:gd name="adj3" fmla="val 18750"/>
              <a:gd name="adj4" fmla="val -16667"/>
              <a:gd name="adj5" fmla="val 100000"/>
              <a:gd name="adj6" fmla="val -16667"/>
              <a:gd name="adj7" fmla="val 221503"/>
              <a:gd name="adj8" fmla="val 5190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651387" y="4962244"/>
            <a:ext cx="2559603" cy="954107"/>
          </a:xfrm>
          <a:prstGeom prst="rect">
            <a:avLst/>
          </a:prstGeom>
          <a:solidFill>
            <a:schemeClr val="bg1"/>
          </a:solidFill>
        </p:spPr>
        <p:txBody>
          <a:bodyPr wrap="square" rtlCol="0">
            <a:spAutoFit/>
          </a:bodyPr>
          <a:lstStyle/>
          <a:p>
            <a:pPr algn="ctr"/>
            <a:r>
              <a:rPr lang="en-US" sz="1400" dirty="0"/>
              <a:t>The class designation (ale, stout, etc.) is missing. </a:t>
            </a:r>
            <a:r>
              <a:rPr lang="en-US" sz="1400" dirty="0" smtClean="0"/>
              <a:t>[</a:t>
            </a:r>
            <a:r>
              <a:rPr lang="en-US" sz="1400" b="1" dirty="0" smtClean="0"/>
              <a:t>Beer </a:t>
            </a:r>
            <a:r>
              <a:rPr lang="en-US" sz="1400" dirty="0"/>
              <a:t>with a colon is considered a heading, and not a class/type.]</a:t>
            </a:r>
          </a:p>
        </p:txBody>
      </p:sp>
      <p:sp>
        <p:nvSpPr>
          <p:cNvPr id="10" name="TextBox 9"/>
          <p:cNvSpPr txBox="1"/>
          <p:nvPr/>
        </p:nvSpPr>
        <p:spPr>
          <a:xfrm>
            <a:off x="520995" y="1491383"/>
            <a:ext cx="2328531" cy="954107"/>
          </a:xfrm>
          <a:prstGeom prst="rect">
            <a:avLst/>
          </a:prstGeom>
          <a:noFill/>
        </p:spPr>
        <p:txBody>
          <a:bodyPr wrap="square" rtlCol="0">
            <a:spAutoFit/>
          </a:bodyPr>
          <a:lstStyle/>
          <a:p>
            <a:r>
              <a:rPr lang="en-US" sz="1400" b="1" dirty="0"/>
              <a:t>IPA</a:t>
            </a:r>
            <a:r>
              <a:rPr lang="en-US" sz="1400" dirty="0"/>
              <a:t> is not sufficient as a class/type statement. </a:t>
            </a:r>
            <a:r>
              <a:rPr lang="en-US" sz="1400" b="1" dirty="0"/>
              <a:t>Ale</a:t>
            </a:r>
            <a:r>
              <a:rPr lang="en-US" sz="1400" dirty="0"/>
              <a:t> or </a:t>
            </a:r>
            <a:r>
              <a:rPr lang="en-US" sz="1400" b="1" dirty="0"/>
              <a:t>India Pale Ale</a:t>
            </a:r>
            <a:r>
              <a:rPr lang="en-US" sz="1400" dirty="0"/>
              <a:t> must appear on the brand label.</a:t>
            </a:r>
          </a:p>
        </p:txBody>
      </p:sp>
      <p:sp>
        <p:nvSpPr>
          <p:cNvPr id="11" name="Flowchart: Connector 10"/>
          <p:cNvSpPr/>
          <p:nvPr/>
        </p:nvSpPr>
        <p:spPr>
          <a:xfrm>
            <a:off x="5509513" y="2367523"/>
            <a:ext cx="1035267" cy="876275"/>
          </a:xfrm>
          <a:prstGeom prst="flowChartConnector">
            <a:avLst/>
          </a:prstGeom>
          <a:solidFill>
            <a:srgbClr val="FFFF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ine Callout 2 16"/>
          <p:cNvSpPr/>
          <p:nvPr/>
        </p:nvSpPr>
        <p:spPr>
          <a:xfrm rot="10800000">
            <a:off x="8452887" y="971540"/>
            <a:ext cx="2923015" cy="1522319"/>
          </a:xfrm>
          <a:prstGeom prst="borderCallout2">
            <a:avLst>
              <a:gd name="adj1" fmla="val 18750"/>
              <a:gd name="adj2" fmla="val -8333"/>
              <a:gd name="adj3" fmla="val 18750"/>
              <a:gd name="adj4" fmla="val -16667"/>
              <a:gd name="adj5" fmla="val -91725"/>
              <a:gd name="adj6" fmla="val 169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File:NYCS-bull-trans-1.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3783" y="3137089"/>
            <a:ext cx="446084" cy="446084"/>
          </a:xfrm>
          <a:prstGeom prst="rect">
            <a:avLst/>
          </a:prstGeom>
        </p:spPr>
      </p:pic>
      <p:pic>
        <p:nvPicPr>
          <p:cNvPr id="22" name="Picture 21" descr="File:NYCS-bull-trans-3.sv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9132" y="3836337"/>
            <a:ext cx="451107" cy="451107"/>
          </a:xfrm>
          <a:prstGeom prst="rect">
            <a:avLst/>
          </a:prstGeom>
        </p:spPr>
      </p:pic>
      <p:pic>
        <p:nvPicPr>
          <p:cNvPr id="23" name="Picture 22" descr="File:NYCS-line-trans-Bway7th.svg – Travel guide at Wikivoyage"/>
          <p:cNvPicPr>
            <a:picLocks noChangeAspect="1"/>
          </p:cNvPicPr>
          <p:nvPr/>
        </p:nvPicPr>
        <p:blipFill rotWithShape="1">
          <a:blip r:embed="rId8" cstate="print">
            <a:extLst>
              <a:ext uri="{28A0092B-C50C-407E-A947-70E740481C1C}">
                <a14:useLocalDpi xmlns:a14="http://schemas.microsoft.com/office/drawing/2010/main" val="0"/>
              </a:ext>
            </a:extLst>
          </a:blip>
          <a:srcRect t="-6460"/>
          <a:stretch/>
        </p:blipFill>
        <p:spPr>
          <a:xfrm>
            <a:off x="6596959" y="3015779"/>
            <a:ext cx="350875" cy="344352"/>
          </a:xfrm>
          <a:prstGeom prst="rect">
            <a:avLst/>
          </a:prstGeom>
        </p:spPr>
      </p:pic>
      <p:sp>
        <p:nvSpPr>
          <p:cNvPr id="24" name="TextBox 23"/>
          <p:cNvSpPr txBox="1"/>
          <p:nvPr/>
        </p:nvSpPr>
        <p:spPr>
          <a:xfrm>
            <a:off x="8452887" y="1060496"/>
            <a:ext cx="2923015" cy="1384995"/>
          </a:xfrm>
          <a:prstGeom prst="rect">
            <a:avLst/>
          </a:prstGeom>
          <a:noFill/>
        </p:spPr>
        <p:txBody>
          <a:bodyPr wrap="square" rtlCol="0">
            <a:spAutoFit/>
          </a:bodyPr>
          <a:lstStyle/>
          <a:p>
            <a:pPr algn="ctr"/>
            <a:r>
              <a:rPr lang="en-US" sz="1400" b="1" dirty="0" smtClean="0"/>
              <a:t>Dunkelweizen</a:t>
            </a:r>
            <a:r>
              <a:rPr lang="en-US" sz="1400" dirty="0" smtClean="0"/>
              <a:t> </a:t>
            </a:r>
            <a:r>
              <a:rPr lang="en-US" sz="1400" dirty="0"/>
              <a:t>and styles, such as </a:t>
            </a:r>
            <a:r>
              <a:rPr lang="en-US" sz="1400" b="1" dirty="0" smtClean="0"/>
              <a:t>Hefeweizen</a:t>
            </a:r>
            <a:r>
              <a:rPr lang="en-US" sz="1400" dirty="0" smtClean="0"/>
              <a:t>, </a:t>
            </a:r>
            <a:r>
              <a:rPr lang="en-US" sz="1400" b="1" dirty="0" smtClean="0"/>
              <a:t>Bock,</a:t>
            </a:r>
            <a:r>
              <a:rPr lang="en-US" sz="1400" dirty="0" smtClean="0"/>
              <a:t> </a:t>
            </a:r>
            <a:r>
              <a:rPr lang="en-US" sz="1400" b="1" dirty="0" smtClean="0"/>
              <a:t>Tripel</a:t>
            </a:r>
            <a:r>
              <a:rPr lang="en-US" sz="1400" dirty="0" smtClean="0"/>
              <a:t>, </a:t>
            </a:r>
            <a:r>
              <a:rPr lang="en-US" sz="1400" b="1" dirty="0" smtClean="0"/>
              <a:t>Bier</a:t>
            </a:r>
            <a:r>
              <a:rPr lang="en-US" sz="1400" dirty="0" smtClean="0"/>
              <a:t>, </a:t>
            </a:r>
            <a:r>
              <a:rPr lang="en-US" sz="1400" dirty="0"/>
              <a:t>etc. are not sufficient class designations in and of themselves, and need to be further qualified by adding </a:t>
            </a:r>
            <a:r>
              <a:rPr lang="en-US" sz="1400" b="1" dirty="0" smtClean="0"/>
              <a:t>Ale</a:t>
            </a:r>
            <a:r>
              <a:rPr lang="en-US" sz="1400" dirty="0" smtClean="0"/>
              <a:t>, </a:t>
            </a:r>
            <a:r>
              <a:rPr lang="en-US" sz="1400" b="1" dirty="0" smtClean="0"/>
              <a:t>Beer</a:t>
            </a:r>
            <a:r>
              <a:rPr lang="en-US" sz="1400" dirty="0" smtClean="0"/>
              <a:t> </a:t>
            </a:r>
            <a:r>
              <a:rPr lang="en-US" sz="1400" dirty="0"/>
              <a:t>etc. afterwards.</a:t>
            </a:r>
          </a:p>
        </p:txBody>
      </p:sp>
      <p:sp>
        <p:nvSpPr>
          <p:cNvPr id="26" name="Line Callout 3 25"/>
          <p:cNvSpPr/>
          <p:nvPr/>
        </p:nvSpPr>
        <p:spPr>
          <a:xfrm rot="10800000">
            <a:off x="4733175" y="4901614"/>
            <a:ext cx="2401275" cy="1021635"/>
          </a:xfrm>
          <a:prstGeom prst="borderCallout3">
            <a:avLst>
              <a:gd name="adj1" fmla="val 18750"/>
              <a:gd name="adj2" fmla="val -8333"/>
              <a:gd name="adj3" fmla="val 18750"/>
              <a:gd name="adj4" fmla="val -16667"/>
              <a:gd name="adj5" fmla="val 236844"/>
              <a:gd name="adj6" fmla="val -17109"/>
              <a:gd name="adj7" fmla="val 236896"/>
              <a:gd name="adj8" fmla="val 18235"/>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283272" y="3598989"/>
            <a:ext cx="797435" cy="184666"/>
          </a:xfrm>
          <a:prstGeom prst="rect">
            <a:avLst/>
          </a:prstGeom>
          <a:solidFill>
            <a:srgbClr val="F1ECEB"/>
          </a:solidFill>
        </p:spPr>
        <p:txBody>
          <a:bodyPr wrap="square" lIns="0" tIns="0" rIns="0" bIns="0" rtlCol="0" anchor="ctr">
            <a:spAutoFit/>
          </a:bodyPr>
          <a:lstStyle/>
          <a:p>
            <a:r>
              <a:rPr lang="en-US" sz="1200" b="1" dirty="0" smtClean="0">
                <a:solidFill>
                  <a:srgbClr val="606164"/>
                </a:solidFill>
              </a:rPr>
              <a:t>:</a:t>
            </a:r>
            <a:r>
              <a:rPr lang="en-US" sz="1050" b="1" dirty="0" smtClean="0">
                <a:solidFill>
                  <a:srgbClr val="F3EEEC"/>
                </a:solidFill>
              </a:rPr>
              <a:t>:</a:t>
            </a:r>
            <a:endParaRPr lang="en-US" sz="1050" b="1" dirty="0">
              <a:solidFill>
                <a:srgbClr val="F3EEEC"/>
              </a:solidFill>
            </a:endParaRPr>
          </a:p>
        </p:txBody>
      </p:sp>
    </p:spTree>
    <p:extLst>
      <p:ext uri="{BB962C8B-B14F-4D97-AF65-F5344CB8AC3E}">
        <p14:creationId xmlns:p14="http://schemas.microsoft.com/office/powerpoint/2010/main" val="963509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Mandatory Label Information </a:t>
            </a:r>
            <a:br>
              <a:rPr lang="en-US" sz="3600" dirty="0" smtClean="0"/>
            </a:br>
            <a:r>
              <a:rPr lang="en-US" sz="3600" dirty="0" smtClean="0"/>
              <a:t>Class and Type – Malt Beverage Specialty Products</a:t>
            </a:r>
            <a:endParaRPr lang="en-US" sz="3600" dirty="0"/>
          </a:p>
        </p:txBody>
      </p:sp>
      <p:sp>
        <p:nvSpPr>
          <p:cNvPr id="9" name="Content Placeholder 8"/>
          <p:cNvSpPr>
            <a:spLocks noGrp="1"/>
          </p:cNvSpPr>
          <p:nvPr>
            <p:ph idx="1"/>
          </p:nvPr>
        </p:nvSpPr>
        <p:spPr/>
        <p:txBody>
          <a:bodyPr>
            <a:normAutofit/>
          </a:bodyPr>
          <a:lstStyle/>
          <a:p>
            <a:r>
              <a:rPr lang="en-US" dirty="0" smtClean="0"/>
              <a:t>Products </a:t>
            </a:r>
            <a:r>
              <a:rPr lang="en-US" dirty="0"/>
              <a:t>not known to the trade under a particular designation </a:t>
            </a:r>
            <a:r>
              <a:rPr lang="en-US" dirty="0" smtClean="0"/>
              <a:t>are commonly called </a:t>
            </a:r>
            <a:r>
              <a:rPr lang="en-US" b="1" dirty="0" smtClean="0"/>
              <a:t>malt beverage specialty products </a:t>
            </a:r>
          </a:p>
          <a:p>
            <a:r>
              <a:rPr lang="en-US" dirty="0" smtClean="0"/>
              <a:t>MB specialty products require </a:t>
            </a:r>
            <a:r>
              <a:rPr lang="en-US" dirty="0"/>
              <a:t>formula approval prior to applying for label approval, unless they have been specifically exempted from formula approval</a:t>
            </a:r>
          </a:p>
          <a:p>
            <a:pPr lvl="1"/>
            <a:endParaRPr lang="en-US" dirty="0"/>
          </a:p>
        </p:txBody>
      </p:sp>
      <p:sp>
        <p:nvSpPr>
          <p:cNvPr id="4" name="Footer Placeholder 3"/>
          <p:cNvSpPr>
            <a:spLocks noGrp="1"/>
          </p:cNvSpPr>
          <p:nvPr>
            <p:ph type="ftr" sz="quarter" idx="10"/>
          </p:nvPr>
        </p:nvSpPr>
        <p:spPr/>
        <p:txBody>
          <a:bodyPr/>
          <a:lstStyle/>
          <a:p>
            <a:pPr lvl="0"/>
            <a:r>
              <a:rPr lang="en-US" noProof="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E42367A3-023C-4870-9A86-52F994C50B51}" type="slidenum">
              <a:rPr lang="en-US" noProof="0" smtClean="0"/>
              <a:pPr lvl="0"/>
              <a:t>51</a:t>
            </a:fld>
            <a:endParaRPr lang="en-US" noProof="0" dirty="0"/>
          </a:p>
        </p:txBody>
      </p:sp>
      <p:sp>
        <p:nvSpPr>
          <p:cNvPr id="6" name="TextBox 5"/>
          <p:cNvSpPr txBox="1"/>
          <p:nvPr/>
        </p:nvSpPr>
        <p:spPr>
          <a:xfrm>
            <a:off x="9712721"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a:t>
            </a:r>
            <a:r>
              <a:rPr lang="en-US" sz="2000" dirty="0" smtClean="0">
                <a:solidFill>
                  <a:srgbClr val="4F81BD">
                    <a:lumMod val="50000"/>
                  </a:srgbClr>
                </a:solidFill>
                <a:latin typeface="Calibri" panose="020F0502020204030204"/>
              </a:rPr>
              <a:t>7.24(a)</a:t>
            </a:r>
            <a:endParaRPr lang="en-US" sz="2000" dirty="0">
              <a:solidFill>
                <a:srgbClr val="4F81BD">
                  <a:lumMod val="50000"/>
                </a:srgbClr>
              </a:solidFill>
              <a:latin typeface="Calibri" panose="020F0502020204030204"/>
            </a:endParaRPr>
          </a:p>
        </p:txBody>
      </p:sp>
    </p:spTree>
    <p:extLst>
      <p:ext uri="{BB962C8B-B14F-4D97-AF65-F5344CB8AC3E}">
        <p14:creationId xmlns:p14="http://schemas.microsoft.com/office/powerpoint/2010/main" val="4255619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Mandatory Label Information </a:t>
            </a:r>
            <a:br>
              <a:rPr lang="en-US" sz="4000" dirty="0" smtClean="0"/>
            </a:br>
            <a:r>
              <a:rPr lang="en-US" sz="4000" dirty="0" smtClean="0"/>
              <a:t>Class and Type – Formulated Specialty Products</a:t>
            </a:r>
            <a:endParaRPr lang="en-US" sz="4000" dirty="0"/>
          </a:p>
        </p:txBody>
      </p:sp>
      <p:sp>
        <p:nvSpPr>
          <p:cNvPr id="9" name="Content Placeholder 8"/>
          <p:cNvSpPr>
            <a:spLocks noGrp="1"/>
          </p:cNvSpPr>
          <p:nvPr>
            <p:ph idx="1"/>
          </p:nvPr>
        </p:nvSpPr>
        <p:spPr/>
        <p:txBody>
          <a:bodyPr>
            <a:normAutofit/>
          </a:bodyPr>
          <a:lstStyle/>
          <a:p>
            <a:r>
              <a:rPr lang="en-US" dirty="0" smtClean="0"/>
              <a:t>If formula approval is required, the product must be labeled with a distinctive or fanciful name, together with an adequate and truthful statement of the composition</a:t>
            </a:r>
          </a:p>
          <a:p>
            <a:pPr lvl="1"/>
            <a:endParaRPr lang="en-US" dirty="0" smtClean="0"/>
          </a:p>
          <a:p>
            <a:pPr marL="457200" lvl="1" indent="0" algn="ctr">
              <a:buNone/>
            </a:pPr>
            <a:r>
              <a:rPr lang="en-US" dirty="0" smtClean="0"/>
              <a:t>Hazelnut Porter – Porter </a:t>
            </a:r>
            <a:r>
              <a:rPr lang="en-US" dirty="0"/>
              <a:t>B</a:t>
            </a:r>
            <a:r>
              <a:rPr lang="en-US" dirty="0" smtClean="0"/>
              <a:t>rewed with Hazelnuts</a:t>
            </a:r>
          </a:p>
          <a:p>
            <a:pPr marL="457200" lvl="1" indent="0" algn="ctr">
              <a:buNone/>
            </a:pPr>
            <a:endParaRPr lang="en-US" dirty="0"/>
          </a:p>
          <a:p>
            <a:pPr marL="457200" lvl="1" indent="0" algn="ctr">
              <a:buNone/>
            </a:pPr>
            <a:endParaRPr lang="en-US" dirty="0" smtClean="0"/>
          </a:p>
          <a:p>
            <a:pPr lvl="1"/>
            <a:endParaRPr lang="en-US" dirty="0"/>
          </a:p>
        </p:txBody>
      </p:sp>
      <p:sp>
        <p:nvSpPr>
          <p:cNvPr id="4" name="Footer Placeholder 3"/>
          <p:cNvSpPr>
            <a:spLocks noGrp="1"/>
          </p:cNvSpPr>
          <p:nvPr>
            <p:ph type="ftr" sz="quarter" idx="10"/>
          </p:nvPr>
        </p:nvSpPr>
        <p:spPr/>
        <p:txBody>
          <a:bodyPr/>
          <a:lstStyle/>
          <a:p>
            <a:pPr lvl="0"/>
            <a:r>
              <a:rPr lang="en-US" noProof="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E42367A3-023C-4870-9A86-52F994C50B51}" type="slidenum">
              <a:rPr lang="en-US" noProof="0" smtClean="0"/>
              <a:pPr lvl="0"/>
              <a:t>52</a:t>
            </a:fld>
            <a:endParaRPr lang="en-US" noProof="0" dirty="0"/>
          </a:p>
        </p:txBody>
      </p:sp>
      <p:sp>
        <p:nvSpPr>
          <p:cNvPr id="6" name="TextBox 5"/>
          <p:cNvSpPr txBox="1"/>
          <p:nvPr/>
        </p:nvSpPr>
        <p:spPr>
          <a:xfrm>
            <a:off x="9712721"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a:t>
            </a:r>
            <a:r>
              <a:rPr lang="en-US" sz="2000" dirty="0" smtClean="0">
                <a:solidFill>
                  <a:srgbClr val="4F81BD">
                    <a:lumMod val="50000"/>
                  </a:srgbClr>
                </a:solidFill>
                <a:latin typeface="Calibri" panose="020F0502020204030204"/>
              </a:rPr>
              <a:t>7.24(a)</a:t>
            </a:r>
            <a:endParaRPr lang="en-US" sz="2000" dirty="0">
              <a:solidFill>
                <a:srgbClr val="4F81BD">
                  <a:lumMod val="50000"/>
                </a:srgbClr>
              </a:solidFill>
              <a:latin typeface="Calibri" panose="020F0502020204030204"/>
            </a:endParaRPr>
          </a:p>
        </p:txBody>
      </p:sp>
      <p:sp>
        <p:nvSpPr>
          <p:cNvPr id="10" name="Left Brace 9"/>
          <p:cNvSpPr/>
          <p:nvPr/>
        </p:nvSpPr>
        <p:spPr>
          <a:xfrm rot="16200000">
            <a:off x="3663355" y="3427479"/>
            <a:ext cx="661826" cy="2252749"/>
          </a:xfrm>
          <a:prstGeom prst="leftBrace">
            <a:avLst>
              <a:gd name="adj1" fmla="val 1986"/>
              <a:gd name="adj2" fmla="val 51093"/>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1" name="TextBox 10"/>
          <p:cNvSpPr txBox="1"/>
          <p:nvPr/>
        </p:nvSpPr>
        <p:spPr>
          <a:xfrm>
            <a:off x="2754283" y="4949681"/>
            <a:ext cx="2479970" cy="461665"/>
          </a:xfrm>
          <a:prstGeom prst="rect">
            <a:avLst/>
          </a:prstGeom>
          <a:noFill/>
        </p:spPr>
        <p:txBody>
          <a:bodyPr wrap="square" rtlCol="0">
            <a:spAutoFit/>
          </a:bodyPr>
          <a:lstStyle/>
          <a:p>
            <a:pPr algn="ctr"/>
            <a:r>
              <a:rPr lang="en-US" sz="2400" dirty="0" smtClean="0"/>
              <a:t>Fanciful name</a:t>
            </a:r>
            <a:endParaRPr lang="en-US" sz="2400" dirty="0"/>
          </a:p>
        </p:txBody>
      </p:sp>
      <p:sp>
        <p:nvSpPr>
          <p:cNvPr id="12" name="Left Brace 11"/>
          <p:cNvSpPr/>
          <p:nvPr/>
        </p:nvSpPr>
        <p:spPr>
          <a:xfrm rot="16200000">
            <a:off x="7330652" y="2378690"/>
            <a:ext cx="661823" cy="4350327"/>
          </a:xfrm>
          <a:prstGeom prst="leftBrace">
            <a:avLst>
              <a:gd name="adj1" fmla="val 0"/>
              <a:gd name="adj2" fmla="val 51093"/>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3" name="TextBox 12"/>
          <p:cNvSpPr txBox="1"/>
          <p:nvPr/>
        </p:nvSpPr>
        <p:spPr>
          <a:xfrm>
            <a:off x="5858741" y="4949681"/>
            <a:ext cx="3605643" cy="461665"/>
          </a:xfrm>
          <a:prstGeom prst="rect">
            <a:avLst/>
          </a:prstGeom>
          <a:noFill/>
        </p:spPr>
        <p:txBody>
          <a:bodyPr wrap="square" rtlCol="0">
            <a:spAutoFit/>
          </a:bodyPr>
          <a:lstStyle/>
          <a:p>
            <a:pPr algn="ctr"/>
            <a:r>
              <a:rPr lang="en-US" sz="2400" dirty="0" smtClean="0"/>
              <a:t>Statement of Composition</a:t>
            </a:r>
            <a:endParaRPr lang="en-US" sz="2400" dirty="0"/>
          </a:p>
        </p:txBody>
      </p:sp>
    </p:spTree>
    <p:extLst>
      <p:ext uri="{BB962C8B-B14F-4D97-AF65-F5344CB8AC3E}">
        <p14:creationId xmlns:p14="http://schemas.microsoft.com/office/powerpoint/2010/main" val="4178197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Specialties that Require Formulas | Common Mistakes</a:t>
            </a:r>
            <a:endParaRPr lang="en-US" dirty="0"/>
          </a:p>
        </p:txBody>
      </p:sp>
      <p:sp>
        <p:nvSpPr>
          <p:cNvPr id="3" name="Content Placeholder 2"/>
          <p:cNvSpPr>
            <a:spLocks noGrp="1"/>
          </p:cNvSpPr>
          <p:nvPr>
            <p:ph idx="1"/>
          </p:nvPr>
        </p:nvSpPr>
        <p:spPr/>
        <p:txBody>
          <a:bodyPr/>
          <a:lstStyle/>
          <a:p>
            <a:r>
              <a:rPr lang="en-US" dirty="0" smtClean="0"/>
              <a:t>Fanciful name is missing on the label and/or application</a:t>
            </a:r>
          </a:p>
          <a:p>
            <a:r>
              <a:rPr lang="en-US" dirty="0" smtClean="0"/>
              <a:t>Statement of composition does not accurately reflect the flavoring materials in the product as per the formula</a:t>
            </a:r>
          </a:p>
          <a:p>
            <a:r>
              <a:rPr lang="en-US" dirty="0" smtClean="0"/>
              <a:t>Statement of composition is missing the base beer </a:t>
            </a:r>
          </a:p>
          <a:p>
            <a:pPr lvl="1"/>
            <a:r>
              <a:rPr lang="en-US" dirty="0" smtClean="0"/>
              <a:t>For example, Made with Vanilla Extract vs. Ale with Vanilla Extract</a:t>
            </a:r>
          </a:p>
          <a:p>
            <a:pPr lvl="1"/>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53</a:t>
            </a:fld>
            <a:endParaRPr lang="en-US" dirty="0"/>
          </a:p>
        </p:txBody>
      </p:sp>
    </p:spTree>
    <p:extLst>
      <p:ext uri="{BB962C8B-B14F-4D97-AF65-F5344CB8AC3E}">
        <p14:creationId xmlns:p14="http://schemas.microsoft.com/office/powerpoint/2010/main" val="4027614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68491" y="2183163"/>
            <a:ext cx="4817660" cy="3952943"/>
            <a:chOff x="368491" y="2183163"/>
            <a:chExt cx="4817660" cy="3952943"/>
          </a:xfrm>
        </p:grpSpPr>
        <p:grpSp>
          <p:nvGrpSpPr>
            <p:cNvPr id="12" name="Group 11"/>
            <p:cNvGrpSpPr/>
            <p:nvPr/>
          </p:nvGrpSpPr>
          <p:grpSpPr>
            <a:xfrm>
              <a:off x="368491" y="2183163"/>
              <a:ext cx="4817660" cy="3952943"/>
              <a:chOff x="368491" y="2183163"/>
              <a:chExt cx="4817660" cy="3952943"/>
            </a:xfrm>
          </p:grpSpPr>
          <p:grpSp>
            <p:nvGrpSpPr>
              <p:cNvPr id="10" name="Group 9"/>
              <p:cNvGrpSpPr/>
              <p:nvPr/>
            </p:nvGrpSpPr>
            <p:grpSpPr>
              <a:xfrm>
                <a:off x="368491" y="2183163"/>
                <a:ext cx="4817660" cy="3952943"/>
                <a:chOff x="368491" y="2183163"/>
                <a:chExt cx="4817660" cy="3952943"/>
              </a:xfrm>
            </p:grpSpPr>
            <p:pic>
              <p:nvPicPr>
                <p:cNvPr id="2050" name="Picture 2" descr="Screen Shot 2020-04-20 at 10.22.01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1" y="2183163"/>
                  <a:ext cx="4817660" cy="3952943"/>
                </a:xfrm>
                <a:prstGeom prst="rect">
                  <a:avLst/>
                </a:prstGeom>
                <a:noFill/>
                <a:ln w="38100">
                  <a:solidFill>
                    <a:srgbClr val="FF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68491" y="4461387"/>
                  <a:ext cx="1260020" cy="243348"/>
                </a:xfrm>
                <a:prstGeom prst="rect">
                  <a:avLst/>
                </a:prstGeom>
                <a:solidFill>
                  <a:srgbClr val="2E43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4"/>
              <a:stretch>
                <a:fillRect/>
              </a:stretch>
            </p:blipFill>
            <p:spPr>
              <a:xfrm>
                <a:off x="375865" y="4591410"/>
                <a:ext cx="1194837" cy="133585"/>
              </a:xfrm>
              <a:prstGeom prst="rect">
                <a:avLst/>
              </a:prstGeom>
            </p:spPr>
          </p:pic>
        </p:grpSp>
        <p:sp>
          <p:nvSpPr>
            <p:cNvPr id="14" name="TextBox 13"/>
            <p:cNvSpPr txBox="1"/>
            <p:nvPr/>
          </p:nvSpPr>
          <p:spPr>
            <a:xfrm>
              <a:off x="1566856" y="4578109"/>
              <a:ext cx="145459" cy="123111"/>
            </a:xfrm>
            <a:prstGeom prst="rect">
              <a:avLst/>
            </a:prstGeom>
            <a:noFill/>
          </p:spPr>
          <p:txBody>
            <a:bodyPr wrap="square" lIns="0" tIns="0" bIns="0" rtlCol="0">
              <a:spAutoFit/>
            </a:bodyPr>
            <a:lstStyle/>
            <a:p>
              <a:r>
                <a:rPr lang="en-US" sz="800" b="1" dirty="0" smtClean="0">
                  <a:solidFill>
                    <a:srgbClr val="A8B3BA"/>
                  </a:solidFill>
                </a:rPr>
                <a:t>:</a:t>
              </a:r>
              <a:endParaRPr lang="en-US" sz="800" b="1" dirty="0">
                <a:solidFill>
                  <a:srgbClr val="A8B3BA"/>
                </a:solidFill>
              </a:endParaRPr>
            </a:p>
          </p:txBody>
        </p:sp>
      </p:grpSp>
      <p:sp>
        <p:nvSpPr>
          <p:cNvPr id="2" name="Title 1"/>
          <p:cNvSpPr>
            <a:spLocks noGrp="1"/>
          </p:cNvSpPr>
          <p:nvPr>
            <p:ph type="title"/>
          </p:nvPr>
        </p:nvSpPr>
        <p:spPr>
          <a:xfrm>
            <a:off x="1628511" y="292409"/>
            <a:ext cx="10548974" cy="762000"/>
          </a:xfrm>
        </p:spPr>
        <p:txBody>
          <a:bodyPr/>
          <a:lstStyle/>
          <a:p>
            <a:r>
              <a:rPr lang="en-US" sz="4000" dirty="0">
                <a:solidFill>
                  <a:prstClr val="black"/>
                </a:solidFill>
              </a:rPr>
              <a:t>Class and Type | </a:t>
            </a:r>
            <a:r>
              <a:rPr lang="en-US" sz="4000" dirty="0" smtClean="0">
                <a:solidFill>
                  <a:prstClr val="black"/>
                </a:solidFill>
              </a:rPr>
              <a:t>Formulated MB Specialty Product</a:t>
            </a:r>
            <a:endParaRPr lang="en-US" sz="4400" dirty="0"/>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54</a:t>
            </a:fld>
            <a:endParaRPr lang="en-US" dirty="0"/>
          </a:p>
        </p:txBody>
      </p:sp>
      <p:pic>
        <p:nvPicPr>
          <p:cNvPr id="6" name="Picture 5"/>
          <p:cNvPicPr>
            <a:picLocks noChangeAspect="1"/>
          </p:cNvPicPr>
          <p:nvPr/>
        </p:nvPicPr>
        <p:blipFill>
          <a:blip r:embed="rId5"/>
          <a:stretch>
            <a:fillRect/>
          </a:stretch>
        </p:blipFill>
        <p:spPr>
          <a:xfrm>
            <a:off x="4636399" y="1122615"/>
            <a:ext cx="2933700" cy="952500"/>
          </a:xfrm>
          <a:prstGeom prst="rect">
            <a:avLst/>
          </a:prstGeom>
          <a:ln w="19050">
            <a:solidFill>
              <a:schemeClr val="tx1"/>
            </a:solidFill>
          </a:ln>
        </p:spPr>
      </p:pic>
      <p:sp>
        <p:nvSpPr>
          <p:cNvPr id="7" name="TextBox 6"/>
          <p:cNvSpPr txBox="1"/>
          <p:nvPr/>
        </p:nvSpPr>
        <p:spPr>
          <a:xfrm>
            <a:off x="4594887" y="1226974"/>
            <a:ext cx="2975212" cy="338554"/>
          </a:xfrm>
          <a:prstGeom prst="rect">
            <a:avLst/>
          </a:prstGeom>
          <a:noFill/>
        </p:spPr>
        <p:txBody>
          <a:bodyPr wrap="square" rtlCol="0">
            <a:spAutoFit/>
          </a:bodyPr>
          <a:lstStyle/>
          <a:p>
            <a:pPr algn="ctr"/>
            <a:r>
              <a:rPr lang="en-US" sz="1600" b="1" dirty="0">
                <a:solidFill>
                  <a:srgbClr val="2E95D2"/>
                </a:solidFill>
              </a:rPr>
              <a:t>Example Brewing Company</a:t>
            </a:r>
          </a:p>
        </p:txBody>
      </p:sp>
      <p:sp>
        <p:nvSpPr>
          <p:cNvPr id="13" name="Rectangle 12"/>
          <p:cNvSpPr/>
          <p:nvPr/>
        </p:nvSpPr>
        <p:spPr>
          <a:xfrm>
            <a:off x="1716165" y="1159898"/>
            <a:ext cx="1826539" cy="1600438"/>
          </a:xfrm>
          <a:prstGeom prst="rect">
            <a:avLst/>
          </a:prstGeom>
          <a:solidFill>
            <a:schemeClr val="bg1"/>
          </a:solidFill>
          <a:ln w="28575">
            <a:solidFill>
              <a:schemeClr val="tx1"/>
            </a:solidFill>
          </a:ln>
        </p:spPr>
        <p:txBody>
          <a:bodyPr wrap="square">
            <a:spAutoFit/>
          </a:bodyPr>
          <a:lstStyle/>
          <a:p>
            <a:pPr algn="ctr"/>
            <a:r>
              <a:rPr lang="en-US" sz="1400" dirty="0"/>
              <a:t>The fanciful name is missing. On formulated malt beverages, a fanciful name is required to appear on the brand label </a:t>
            </a:r>
          </a:p>
        </p:txBody>
      </p:sp>
      <p:sp>
        <p:nvSpPr>
          <p:cNvPr id="8" name="TextBox 7"/>
          <p:cNvSpPr txBox="1"/>
          <p:nvPr/>
        </p:nvSpPr>
        <p:spPr>
          <a:xfrm>
            <a:off x="4967789" y="1703678"/>
            <a:ext cx="2088107" cy="338554"/>
          </a:xfrm>
          <a:prstGeom prst="rect">
            <a:avLst/>
          </a:prstGeom>
          <a:noFill/>
        </p:spPr>
        <p:txBody>
          <a:bodyPr wrap="square" rtlCol="0">
            <a:spAutoFit/>
          </a:bodyPr>
          <a:lstStyle/>
          <a:p>
            <a:pPr algn="ctr"/>
            <a:r>
              <a:rPr lang="en-US" sz="1600" b="1" dirty="0">
                <a:solidFill>
                  <a:srgbClr val="2E95D2"/>
                </a:solidFill>
              </a:rPr>
              <a:t>Happily Elder After</a:t>
            </a:r>
          </a:p>
        </p:txBody>
      </p:sp>
      <p:sp>
        <p:nvSpPr>
          <p:cNvPr id="15" name="Line Callout 3 14"/>
          <p:cNvSpPr/>
          <p:nvPr/>
        </p:nvSpPr>
        <p:spPr>
          <a:xfrm>
            <a:off x="1716162" y="1159898"/>
            <a:ext cx="1826542" cy="1600438"/>
          </a:xfrm>
          <a:prstGeom prst="borderCallout3">
            <a:avLst>
              <a:gd name="adj1" fmla="val 40353"/>
              <a:gd name="adj2" fmla="val -3848"/>
              <a:gd name="adj3" fmla="val 40353"/>
              <a:gd name="adj4" fmla="val -11621"/>
              <a:gd name="adj5" fmla="val 104115"/>
              <a:gd name="adj6" fmla="val -11060"/>
              <a:gd name="adj7" fmla="val 156311"/>
              <a:gd name="adj8" fmla="val 41478"/>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File:Checkmark green.svg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2253" y="1648729"/>
            <a:ext cx="578596" cy="502104"/>
          </a:xfrm>
          <a:prstGeom prst="rect">
            <a:avLst/>
          </a:prstGeom>
        </p:spPr>
      </p:pic>
      <p:cxnSp>
        <p:nvCxnSpPr>
          <p:cNvPr id="25" name="Elbow Connector 24"/>
          <p:cNvCxnSpPr/>
          <p:nvPr/>
        </p:nvCxnSpPr>
        <p:spPr>
          <a:xfrm rot="16200000" flipH="1">
            <a:off x="7491196" y="1649134"/>
            <a:ext cx="580609" cy="422796"/>
          </a:xfrm>
          <a:prstGeom prst="bentConnector3">
            <a:avLst>
              <a:gd name="adj1" fmla="val -1807"/>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6" idx="1"/>
          </p:cNvCxnSpPr>
          <p:nvPr/>
        </p:nvCxnSpPr>
        <p:spPr>
          <a:xfrm rot="10800000" flipV="1">
            <a:off x="4176899" y="1598867"/>
            <a:ext cx="459505" cy="579599"/>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Line Callout 2 17"/>
          <p:cNvSpPr/>
          <p:nvPr/>
        </p:nvSpPr>
        <p:spPr>
          <a:xfrm>
            <a:off x="4806289" y="3248413"/>
            <a:ext cx="2011606" cy="2248785"/>
          </a:xfrm>
          <a:prstGeom prst="borderCallout2">
            <a:avLst>
              <a:gd name="adj1" fmla="val 45313"/>
              <a:gd name="adj2" fmla="val -7539"/>
              <a:gd name="adj3" fmla="val 45313"/>
              <a:gd name="adj4" fmla="val -22225"/>
              <a:gd name="adj5" fmla="val 101292"/>
              <a:gd name="adj6" fmla="val -6988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50446" y="6131490"/>
            <a:ext cx="2900146" cy="292388"/>
          </a:xfrm>
          <a:prstGeom prst="rect">
            <a:avLst/>
          </a:prstGeom>
        </p:spPr>
        <p:txBody>
          <a:bodyPr wrap="square">
            <a:spAutoFit/>
          </a:bodyPr>
          <a:lstStyle/>
          <a:p>
            <a:r>
              <a:rPr lang="en-US" sz="1300" i="1" dirty="0">
                <a:solidFill>
                  <a:srgbClr val="002060"/>
                </a:solidFill>
              </a:rPr>
              <a:t>Image from canva.com/templates/labels</a:t>
            </a:r>
          </a:p>
        </p:txBody>
      </p:sp>
      <p:pic>
        <p:nvPicPr>
          <p:cNvPr id="19" name="Picture 18" descr="File:NYCS-bull-trans-1.sv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347" y="3566731"/>
            <a:ext cx="446084" cy="446084"/>
          </a:xfrm>
          <a:prstGeom prst="rect">
            <a:avLst/>
          </a:prstGeom>
        </p:spPr>
      </p:pic>
      <p:pic>
        <p:nvPicPr>
          <p:cNvPr id="20" name="Picture 19" descr="File:NYCS-line-trans-Bway7th.svg – Travel guide at Wikivoyage"/>
          <p:cNvPicPr>
            <a:picLocks noChangeAspect="1"/>
          </p:cNvPicPr>
          <p:nvPr/>
        </p:nvPicPr>
        <p:blipFill rotWithShape="1">
          <a:blip r:embed="rId8" cstate="print">
            <a:extLst>
              <a:ext uri="{28A0092B-C50C-407E-A947-70E740481C1C}">
                <a14:useLocalDpi xmlns:a14="http://schemas.microsoft.com/office/drawing/2010/main" val="0"/>
              </a:ext>
            </a:extLst>
          </a:blip>
          <a:srcRect t="-6460"/>
          <a:stretch/>
        </p:blipFill>
        <p:spPr>
          <a:xfrm>
            <a:off x="3150317" y="5486007"/>
            <a:ext cx="350875" cy="344352"/>
          </a:xfrm>
          <a:prstGeom prst="rect">
            <a:avLst/>
          </a:prstGeom>
        </p:spPr>
      </p:pic>
      <p:sp>
        <p:nvSpPr>
          <p:cNvPr id="23" name="Rectangle 22"/>
          <p:cNvSpPr/>
          <p:nvPr/>
        </p:nvSpPr>
        <p:spPr>
          <a:xfrm>
            <a:off x="7002382" y="4461387"/>
            <a:ext cx="1120610" cy="309716"/>
          </a:xfrm>
          <a:prstGeom prst="rect">
            <a:avLst/>
          </a:prstGeom>
          <a:solidFill>
            <a:srgbClr val="2E43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4806289" y="3250429"/>
            <a:ext cx="2011606" cy="2246769"/>
          </a:xfrm>
          <a:prstGeom prst="rect">
            <a:avLst/>
          </a:prstGeom>
          <a:solidFill>
            <a:schemeClr val="bg1"/>
          </a:solidFill>
          <a:ln w="19050">
            <a:solidFill>
              <a:srgbClr val="FF0000"/>
            </a:solidFill>
          </a:ln>
        </p:spPr>
        <p:txBody>
          <a:bodyPr wrap="square" rtlCol="0">
            <a:spAutoFit/>
          </a:bodyPr>
          <a:lstStyle/>
          <a:p>
            <a:pPr algn="ctr"/>
            <a:r>
              <a:rPr lang="en-US" sz="1400" dirty="0"/>
              <a:t>The label must have a statement of composition that identifies the products class and type, which is currently missing. A designation does not satisfy this requirement because the product is formulated</a:t>
            </a:r>
          </a:p>
        </p:txBody>
      </p:sp>
      <p:grpSp>
        <p:nvGrpSpPr>
          <p:cNvPr id="24" name="Group 23"/>
          <p:cNvGrpSpPr/>
          <p:nvPr/>
        </p:nvGrpSpPr>
        <p:grpSpPr>
          <a:xfrm>
            <a:off x="7001832" y="2159847"/>
            <a:ext cx="4813183" cy="3971644"/>
            <a:chOff x="7001832" y="2159847"/>
            <a:chExt cx="4813183" cy="3971644"/>
          </a:xfrm>
        </p:grpSpPr>
        <p:grpSp>
          <p:nvGrpSpPr>
            <p:cNvPr id="21" name="Group 20"/>
            <p:cNvGrpSpPr/>
            <p:nvPr/>
          </p:nvGrpSpPr>
          <p:grpSpPr>
            <a:xfrm>
              <a:off x="7001832" y="2159847"/>
              <a:ext cx="4813183" cy="3971644"/>
              <a:chOff x="7001832" y="2159847"/>
              <a:chExt cx="4813183" cy="3971644"/>
            </a:xfrm>
          </p:grpSpPr>
          <p:pic>
            <p:nvPicPr>
              <p:cNvPr id="4098" name="Picture 2" descr="Screen Shot 2020-04-22 at 8.11.35 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2382" y="2159847"/>
                <a:ext cx="4812633" cy="3971644"/>
              </a:xfrm>
              <a:prstGeom prst="rect">
                <a:avLst/>
              </a:prstGeom>
              <a:noFill/>
              <a:ln w="38100">
                <a:solidFill>
                  <a:srgbClr val="00B05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4"/>
              <a:stretch>
                <a:fillRect/>
              </a:stretch>
            </p:blipFill>
            <p:spPr>
              <a:xfrm>
                <a:off x="7001832" y="4666388"/>
                <a:ext cx="1090420" cy="121911"/>
              </a:xfrm>
              <a:prstGeom prst="rect">
                <a:avLst/>
              </a:prstGeom>
            </p:spPr>
          </p:pic>
          <p:sp>
            <p:nvSpPr>
              <p:cNvPr id="29" name="TextBox 28"/>
              <p:cNvSpPr txBox="1"/>
              <p:nvPr/>
            </p:nvSpPr>
            <p:spPr>
              <a:xfrm>
                <a:off x="8092252" y="4638658"/>
                <a:ext cx="98522" cy="123111"/>
              </a:xfrm>
              <a:prstGeom prst="rect">
                <a:avLst/>
              </a:prstGeom>
              <a:noFill/>
            </p:spPr>
            <p:txBody>
              <a:bodyPr wrap="square" lIns="0" tIns="0" bIns="0" rtlCol="0">
                <a:spAutoFit/>
              </a:bodyPr>
              <a:lstStyle/>
              <a:p>
                <a:r>
                  <a:rPr lang="en-US" sz="800" b="1" dirty="0" smtClean="0">
                    <a:solidFill>
                      <a:srgbClr val="A8B3BA"/>
                    </a:solidFill>
                  </a:rPr>
                  <a:t>:</a:t>
                </a:r>
                <a:endParaRPr lang="en-US" sz="800" b="1" dirty="0">
                  <a:solidFill>
                    <a:srgbClr val="A8B3BA"/>
                  </a:solidFill>
                </a:endParaRPr>
              </a:p>
            </p:txBody>
          </p:sp>
        </p:grpSp>
        <p:sp>
          <p:nvSpPr>
            <p:cNvPr id="3" name="Rectangle 2"/>
            <p:cNvSpPr/>
            <p:nvPr/>
          </p:nvSpPr>
          <p:spPr>
            <a:xfrm>
              <a:off x="7015704" y="4521043"/>
              <a:ext cx="852157" cy="117615"/>
            </a:xfrm>
            <a:prstGeom prst="rect">
              <a:avLst/>
            </a:prstGeom>
            <a:solidFill>
              <a:srgbClr val="2E43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37947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A9696C3-F121-41AC-8403-DB61221B02C3}" type="slidenum">
              <a:rPr lang="en-US" smtClean="0"/>
              <a:pPr/>
              <a:t>55</a:t>
            </a:fld>
            <a:endParaRPr lang="en-US" dirty="0"/>
          </a:p>
        </p:txBody>
      </p:sp>
      <p:sp>
        <p:nvSpPr>
          <p:cNvPr id="4" name="Footer Placeholder 3"/>
          <p:cNvSpPr>
            <a:spLocks noGrp="1"/>
          </p:cNvSpPr>
          <p:nvPr>
            <p:ph type="ftr" sz="quarter" idx="3"/>
          </p:nvPr>
        </p:nvSpPr>
        <p:spPr/>
        <p:txBody>
          <a:bodyPr/>
          <a:lstStyle/>
          <a:p>
            <a:r>
              <a:rPr lang="en-US" dirty="0" smtClean="0"/>
              <a:t>ALCOHOL AND TOBACCO TAX AND TRADE BUREAU (TTB)</a:t>
            </a:r>
            <a:endParaRPr lang="en-US" dirty="0"/>
          </a:p>
        </p:txBody>
      </p:sp>
      <p:sp>
        <p:nvSpPr>
          <p:cNvPr id="5" name="Rectangle 4"/>
          <p:cNvSpPr/>
          <p:nvPr/>
        </p:nvSpPr>
        <p:spPr>
          <a:xfrm>
            <a:off x="693059" y="1621169"/>
            <a:ext cx="10642599" cy="1631216"/>
          </a:xfrm>
          <a:prstGeom prst="rect">
            <a:avLst/>
          </a:prstGeom>
        </p:spPr>
        <p:txBody>
          <a:bodyPr wrap="square">
            <a:spAutoFit/>
          </a:bodyPr>
          <a:lstStyle/>
          <a:p>
            <a:pPr marL="457189" indent="-457189">
              <a:buFont typeface="Arial" panose="020B0604020202020204" pitchFamily="34" charset="0"/>
              <a:buChar char="•"/>
            </a:pPr>
            <a:r>
              <a:rPr lang="en-US" sz="2500" dirty="0">
                <a:solidFill>
                  <a:srgbClr val="1F497D">
                    <a:lumMod val="75000"/>
                  </a:srgbClr>
                </a:solidFill>
              </a:rPr>
              <a:t>Specific malt beverage ingredients and processes </a:t>
            </a:r>
            <a:r>
              <a:rPr lang="en-US" sz="2500" dirty="0" smtClean="0">
                <a:solidFill>
                  <a:srgbClr val="1F497D">
                    <a:lumMod val="75000"/>
                  </a:srgbClr>
                </a:solidFill>
              </a:rPr>
              <a:t>are exempt from formulas under </a:t>
            </a:r>
            <a:r>
              <a:rPr lang="en-US" sz="2500" b="1" dirty="0">
                <a:solidFill>
                  <a:srgbClr val="1F497D">
                    <a:lumMod val="75000"/>
                  </a:srgbClr>
                </a:solidFill>
                <a:hlinkClick r:id="rId3"/>
              </a:rPr>
              <a:t>TTB Ruling 2015-1</a:t>
            </a:r>
            <a:endParaRPr lang="en-US" sz="2500" b="1" dirty="0">
              <a:solidFill>
                <a:srgbClr val="1F497D">
                  <a:lumMod val="75000"/>
                </a:srgbClr>
              </a:solidFill>
            </a:endParaRPr>
          </a:p>
          <a:p>
            <a:pPr marL="457189" indent="-457189">
              <a:buFont typeface="Arial" panose="020B0604020202020204" pitchFamily="34" charset="0"/>
              <a:buChar char="•"/>
            </a:pPr>
            <a:r>
              <a:rPr lang="en-US" sz="2500" dirty="0">
                <a:solidFill>
                  <a:srgbClr val="1F497D">
                    <a:lumMod val="75000"/>
                  </a:srgbClr>
                </a:solidFill>
              </a:rPr>
              <a:t>The process of aging beer is exempt, however DS or wine barrels, woodchips, or staves should have no discernible quantity of spirits or wine </a:t>
            </a:r>
          </a:p>
        </p:txBody>
      </p:sp>
      <p:sp>
        <p:nvSpPr>
          <p:cNvPr id="6" name="Title 1"/>
          <p:cNvSpPr>
            <a:spLocks noGrp="1"/>
          </p:cNvSpPr>
          <p:nvPr>
            <p:ph type="title"/>
          </p:nvPr>
        </p:nvSpPr>
        <p:spPr/>
        <p:txBody>
          <a:bodyPr/>
          <a:lstStyle/>
          <a:p>
            <a:r>
              <a:rPr lang="en-US" dirty="0">
                <a:solidFill>
                  <a:prstClr val="black"/>
                </a:solidFill>
              </a:rPr>
              <a:t>Mandatory Information</a:t>
            </a:r>
            <a:br>
              <a:rPr lang="en-US" dirty="0">
                <a:solidFill>
                  <a:prstClr val="black"/>
                </a:solidFill>
              </a:rPr>
            </a:br>
            <a:r>
              <a:rPr lang="en-US" sz="3600" dirty="0">
                <a:solidFill>
                  <a:prstClr val="black"/>
                </a:solidFill>
              </a:rPr>
              <a:t>Class and Type – </a:t>
            </a:r>
            <a:r>
              <a:rPr lang="en-US" sz="3600" dirty="0" smtClean="0">
                <a:solidFill>
                  <a:prstClr val="black"/>
                </a:solidFill>
              </a:rPr>
              <a:t>Formula Exempt MB Specialties</a:t>
            </a:r>
            <a:endParaRPr lang="en-US" sz="5400" dirty="0"/>
          </a:p>
        </p:txBody>
      </p:sp>
      <p:sp>
        <p:nvSpPr>
          <p:cNvPr id="8" name="TextBox 7"/>
          <p:cNvSpPr txBox="1"/>
          <p:nvPr/>
        </p:nvSpPr>
        <p:spPr>
          <a:xfrm>
            <a:off x="693059" y="3354835"/>
            <a:ext cx="5495292" cy="2492990"/>
          </a:xfrm>
          <a:prstGeom prst="rect">
            <a:avLst/>
          </a:prstGeom>
          <a:noFill/>
        </p:spPr>
        <p:txBody>
          <a:bodyPr wrap="square" rtlCol="0">
            <a:spAutoFit/>
          </a:bodyPr>
          <a:lstStyle/>
          <a:p>
            <a:pPr marL="457189" indent="-457189">
              <a:buFont typeface="Arial" panose="020B0604020202020204" pitchFamily="34" charset="0"/>
              <a:buChar char="•"/>
            </a:pPr>
            <a:r>
              <a:rPr lang="en-US" sz="2400" b="1" dirty="0">
                <a:solidFill>
                  <a:srgbClr val="1F497D">
                    <a:lumMod val="75000"/>
                  </a:srgbClr>
                </a:solidFill>
              </a:rPr>
              <a:t>Labeling Requirements</a:t>
            </a:r>
            <a:r>
              <a:rPr lang="en-US" sz="2400" dirty="0">
                <a:solidFill>
                  <a:srgbClr val="1F497D">
                    <a:lumMod val="75000"/>
                  </a:srgbClr>
                </a:solidFill>
              </a:rPr>
              <a:t>:</a:t>
            </a:r>
          </a:p>
          <a:p>
            <a:pPr marL="914377" lvl="1" indent="-457189">
              <a:buFont typeface="Calibri" panose="020F0502020204030204" pitchFamily="34" charset="0"/>
              <a:buChar char="̶"/>
            </a:pPr>
            <a:r>
              <a:rPr lang="en-US" sz="2200" dirty="0">
                <a:solidFill>
                  <a:srgbClr val="1F497D">
                    <a:lumMod val="75000"/>
                  </a:srgbClr>
                </a:solidFill>
              </a:rPr>
              <a:t>Class/type may be stated as </a:t>
            </a:r>
            <a:r>
              <a:rPr lang="en-US" sz="2200" b="1" dirty="0">
                <a:solidFill>
                  <a:srgbClr val="1F497D">
                    <a:lumMod val="75000"/>
                  </a:srgbClr>
                </a:solidFill>
              </a:rPr>
              <a:t>either a Designation or Statement of Composition</a:t>
            </a:r>
          </a:p>
          <a:p>
            <a:pPr marL="914377" lvl="1" indent="-457189">
              <a:buFont typeface="Calibri" panose="020F0502020204030204" pitchFamily="34" charset="0"/>
              <a:buChar char="̶"/>
            </a:pPr>
            <a:r>
              <a:rPr lang="en-US" sz="2200" dirty="0">
                <a:solidFill>
                  <a:srgbClr val="1F497D">
                    <a:lumMod val="75000"/>
                  </a:srgbClr>
                </a:solidFill>
              </a:rPr>
              <a:t>Fanciful Names are not required</a:t>
            </a:r>
          </a:p>
          <a:p>
            <a:pPr marL="914377" lvl="1" indent="-457189">
              <a:buFont typeface="Calibri" panose="020F0502020204030204" pitchFamily="34" charset="0"/>
              <a:buChar char="̶"/>
            </a:pPr>
            <a:r>
              <a:rPr lang="en-US" sz="2200" dirty="0">
                <a:solidFill>
                  <a:schemeClr val="accent1">
                    <a:lumMod val="50000"/>
                  </a:schemeClr>
                </a:solidFill>
              </a:rPr>
              <a:t>Aging of a product does not need to be called out as part of the Class/type</a:t>
            </a:r>
          </a:p>
        </p:txBody>
      </p:sp>
      <p:pic>
        <p:nvPicPr>
          <p:cNvPr id="14" name="Picture 13"/>
          <p:cNvPicPr>
            <a:picLocks noChangeAspect="1"/>
          </p:cNvPicPr>
          <p:nvPr/>
        </p:nvPicPr>
        <p:blipFill>
          <a:blip r:embed="rId4"/>
          <a:stretch>
            <a:fillRect/>
          </a:stretch>
        </p:blipFill>
        <p:spPr>
          <a:xfrm>
            <a:off x="6439932" y="3354835"/>
            <a:ext cx="5286463" cy="2653584"/>
          </a:xfrm>
          <a:prstGeom prst="rect">
            <a:avLst/>
          </a:prstGeom>
          <a:ln w="28575">
            <a:solidFill>
              <a:srgbClr val="002060"/>
            </a:solidFill>
          </a:ln>
        </p:spPr>
      </p:pic>
    </p:spTree>
    <p:extLst>
      <p:ext uri="{BB962C8B-B14F-4D97-AF65-F5344CB8AC3E}">
        <p14:creationId xmlns:p14="http://schemas.microsoft.com/office/powerpoint/2010/main" val="506297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2015-1 Examples of Designations –  </a:t>
            </a:r>
            <a:r>
              <a:rPr lang="en-US" sz="4000" dirty="0"/>
              <a:t>Attachment 2</a:t>
            </a:r>
            <a:endParaRPr lang="en-US"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a:prstGeom prst="rect">
            <a:avLst/>
          </a:prstGeom>
        </p:spPr>
        <p:txBody>
          <a:bodyPr/>
          <a:lstStyle/>
          <a:p>
            <a:pPr defTabSz="914377">
              <a:defRPr/>
            </a:pPr>
            <a:fld id="{E42367A3-023C-4870-9A86-52F994C50B51}" type="slidenum">
              <a:rPr lang="en-US">
                <a:solidFill>
                  <a:prstClr val="white"/>
                </a:solidFill>
              </a:rPr>
              <a:pPr defTabSz="914377">
                <a:defRPr/>
              </a:pPr>
              <a:t>56</a:t>
            </a:fld>
            <a:endParaRPr lang="en-US" dirty="0">
              <a:solidFill>
                <a:prstClr val="white"/>
              </a:solidFill>
            </a:endParaRPr>
          </a:p>
        </p:txBody>
      </p:sp>
      <p:sp>
        <p:nvSpPr>
          <p:cNvPr id="5" name="Footer Placeholder 4"/>
          <p:cNvSpPr>
            <a:spLocks noGrp="1"/>
          </p:cNvSpPr>
          <p:nvPr>
            <p:ph type="ftr" sz="quarter" idx="3"/>
          </p:nvPr>
        </p:nvSpPr>
        <p:spPr/>
        <p:txBody>
          <a:bodyPr/>
          <a:lstStyle/>
          <a:p>
            <a:pPr defTabSz="914377">
              <a:defRPr/>
            </a:pPr>
            <a:r>
              <a:rPr lang="en-US" dirty="0" smtClean="0">
                <a:solidFill>
                  <a:prstClr val="white"/>
                </a:solidFill>
              </a:rPr>
              <a:t>ALCOHOL AND TOBACCO TAX AND TRADE BUREAU (TTB)</a:t>
            </a:r>
            <a:endParaRPr lang="en-US" dirty="0">
              <a:solidFill>
                <a:prstClr val="white"/>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20597" y="1495957"/>
            <a:ext cx="11150811" cy="467476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844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5451" y="1524060"/>
            <a:ext cx="6292516" cy="4521596"/>
            <a:chOff x="705451" y="1524060"/>
            <a:chExt cx="6292516" cy="4521596"/>
          </a:xfrm>
        </p:grpSpPr>
        <p:pic>
          <p:nvPicPr>
            <p:cNvPr id="3074" name="Picture 2" descr="Screen Shot 2020-04-22 at 8.40.04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51" y="1524060"/>
              <a:ext cx="6292516" cy="4521596"/>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16200000">
              <a:off x="452287" y="3417198"/>
              <a:ext cx="797435" cy="169277"/>
            </a:xfrm>
            <a:prstGeom prst="rect">
              <a:avLst/>
            </a:prstGeom>
            <a:solidFill>
              <a:srgbClr val="FDFFEE"/>
            </a:solidFill>
          </p:spPr>
          <p:txBody>
            <a:bodyPr wrap="square" lIns="0" tIns="0" rIns="0" bIns="0" rtlCol="0" anchor="ctr">
              <a:spAutoFit/>
            </a:bodyPr>
            <a:lstStyle/>
            <a:p>
              <a:r>
                <a:rPr lang="en-US" sz="1100" b="1" dirty="0" smtClean="0">
                  <a:solidFill>
                    <a:srgbClr val="BDA78D"/>
                  </a:solidFill>
                </a:rPr>
                <a:t>:</a:t>
              </a:r>
              <a:r>
                <a:rPr lang="en-US" sz="1000" b="1" dirty="0" smtClean="0">
                  <a:solidFill>
                    <a:srgbClr val="F3EEEC"/>
                  </a:solidFill>
                </a:rPr>
                <a:t>:</a:t>
              </a:r>
              <a:endParaRPr lang="en-US" sz="1000" b="1" dirty="0">
                <a:solidFill>
                  <a:srgbClr val="F3EEEC"/>
                </a:solidFill>
              </a:endParaRPr>
            </a:p>
          </p:txBody>
        </p:sp>
      </p:gr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57</a:t>
            </a:fld>
            <a:endParaRPr lang="en-US" dirty="0"/>
          </a:p>
        </p:txBody>
      </p:sp>
      <p:sp>
        <p:nvSpPr>
          <p:cNvPr id="12" name="Title 1"/>
          <p:cNvSpPr txBox="1">
            <a:spLocks/>
          </p:cNvSpPr>
          <p:nvPr/>
        </p:nvSpPr>
        <p:spPr>
          <a:xfrm>
            <a:off x="1654732" y="514991"/>
            <a:ext cx="10522753" cy="762000"/>
          </a:xfrm>
          <a:prstGeom prst="rect">
            <a:avLst/>
          </a:prstGeom>
        </p:spPr>
        <p:txBody>
          <a:bodyPr vert="horz" lIns="91440" tIns="45720" rIns="91440" bIns="45720" rtlCol="0" anchor="ctr">
            <a:noAutofit/>
          </a:bodyPr>
          <a:lstStyle>
            <a:lvl1pPr algn="l" defTabSz="457200" rtl="0" eaLnBrk="1" fontAlgn="base" hangingPunct="1">
              <a:spcBef>
                <a:spcPct val="0"/>
              </a:spcBef>
              <a:spcAft>
                <a:spcPct val="0"/>
              </a:spcAft>
              <a:defRPr sz="4800" b="0" kern="1200" baseline="0">
                <a:solidFill>
                  <a:schemeClr val="tx1"/>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algn="ctr" defTabSz="457200" rtl="0" eaLnBrk="1" fontAlgn="base" hangingPunct="1">
              <a:spcBef>
                <a:spcPct val="0"/>
              </a:spcBef>
              <a:spcAft>
                <a:spcPct val="0"/>
              </a:spcAft>
              <a:defRPr sz="4200" b="1">
                <a:solidFill>
                  <a:srgbClr val="17375E"/>
                </a:solidFill>
                <a:latin typeface="Calisto MT" pitchFamily="18" charset="0"/>
              </a:defRPr>
            </a:lvl2pPr>
            <a:lvl3pPr algn="ctr" defTabSz="457200" rtl="0" eaLnBrk="1" fontAlgn="base" hangingPunct="1">
              <a:spcBef>
                <a:spcPct val="0"/>
              </a:spcBef>
              <a:spcAft>
                <a:spcPct val="0"/>
              </a:spcAft>
              <a:defRPr sz="4200" b="1">
                <a:solidFill>
                  <a:srgbClr val="17375E"/>
                </a:solidFill>
                <a:latin typeface="Calisto MT" pitchFamily="18" charset="0"/>
              </a:defRPr>
            </a:lvl3pPr>
            <a:lvl4pPr algn="ctr" defTabSz="457200" rtl="0" eaLnBrk="1" fontAlgn="base" hangingPunct="1">
              <a:spcBef>
                <a:spcPct val="0"/>
              </a:spcBef>
              <a:spcAft>
                <a:spcPct val="0"/>
              </a:spcAft>
              <a:defRPr sz="4200" b="1">
                <a:solidFill>
                  <a:srgbClr val="17375E"/>
                </a:solidFill>
                <a:latin typeface="Calisto MT" pitchFamily="18" charset="0"/>
              </a:defRPr>
            </a:lvl4pPr>
            <a:lvl5pPr algn="ctr" defTabSz="457200" rtl="0" eaLnBrk="1" fontAlgn="base" hangingPunct="1">
              <a:spcBef>
                <a:spcPct val="0"/>
              </a:spcBef>
              <a:spcAft>
                <a:spcPct val="0"/>
              </a:spcAft>
              <a:defRPr sz="4200" b="1">
                <a:solidFill>
                  <a:srgbClr val="17375E"/>
                </a:solidFill>
                <a:latin typeface="Calisto MT" pitchFamily="18" charset="0"/>
              </a:defRPr>
            </a:lvl5pPr>
            <a:lvl6pPr marL="457200" algn="ctr" defTabSz="457200" rtl="0" eaLnBrk="1" fontAlgn="base" hangingPunct="1">
              <a:spcBef>
                <a:spcPct val="0"/>
              </a:spcBef>
              <a:spcAft>
                <a:spcPct val="0"/>
              </a:spcAft>
              <a:defRPr sz="4200" b="1">
                <a:solidFill>
                  <a:srgbClr val="17375E"/>
                </a:solidFill>
                <a:latin typeface="Calisto MT" pitchFamily="18" charset="0"/>
              </a:defRPr>
            </a:lvl6pPr>
            <a:lvl7pPr marL="914400" algn="ctr" defTabSz="457200" rtl="0" eaLnBrk="1" fontAlgn="base" hangingPunct="1">
              <a:spcBef>
                <a:spcPct val="0"/>
              </a:spcBef>
              <a:spcAft>
                <a:spcPct val="0"/>
              </a:spcAft>
              <a:defRPr sz="4200" b="1">
                <a:solidFill>
                  <a:srgbClr val="17375E"/>
                </a:solidFill>
                <a:latin typeface="Calisto MT" pitchFamily="18" charset="0"/>
              </a:defRPr>
            </a:lvl7pPr>
            <a:lvl8pPr marL="1371600" algn="ctr" defTabSz="457200" rtl="0" eaLnBrk="1" fontAlgn="base" hangingPunct="1">
              <a:spcBef>
                <a:spcPct val="0"/>
              </a:spcBef>
              <a:spcAft>
                <a:spcPct val="0"/>
              </a:spcAft>
              <a:defRPr sz="4200" b="1">
                <a:solidFill>
                  <a:srgbClr val="17375E"/>
                </a:solidFill>
                <a:latin typeface="Calisto MT" pitchFamily="18" charset="0"/>
              </a:defRPr>
            </a:lvl8pPr>
            <a:lvl9pPr marL="1828800" algn="ctr" defTabSz="457200" rtl="0" eaLnBrk="1" fontAlgn="base" hangingPunct="1">
              <a:spcBef>
                <a:spcPct val="0"/>
              </a:spcBef>
              <a:spcAft>
                <a:spcPct val="0"/>
              </a:spcAft>
              <a:defRPr sz="4200" b="1">
                <a:solidFill>
                  <a:srgbClr val="17375E"/>
                </a:solidFill>
                <a:latin typeface="Calisto MT" pitchFamily="18" charset="0"/>
              </a:defRPr>
            </a:lvl9pPr>
          </a:lstStyle>
          <a:p>
            <a:r>
              <a:rPr lang="en-US" sz="4000" dirty="0"/>
              <a:t>Class and Type </a:t>
            </a:r>
            <a:r>
              <a:rPr lang="en-US" sz="4000" dirty="0" smtClean="0"/>
              <a:t>| Formula Exempt MB Specialties</a:t>
            </a:r>
            <a:endParaRPr lang="en-US" sz="4000" dirty="0"/>
          </a:p>
        </p:txBody>
      </p:sp>
      <p:pic>
        <p:nvPicPr>
          <p:cNvPr id="14" name="Picture 13"/>
          <p:cNvPicPr>
            <a:picLocks noChangeAspect="1"/>
          </p:cNvPicPr>
          <p:nvPr/>
        </p:nvPicPr>
        <p:blipFill>
          <a:blip r:embed="rId4"/>
          <a:stretch>
            <a:fillRect/>
          </a:stretch>
        </p:blipFill>
        <p:spPr>
          <a:xfrm>
            <a:off x="8162700" y="2255427"/>
            <a:ext cx="2791327" cy="1023180"/>
          </a:xfrm>
          <a:prstGeom prst="rect">
            <a:avLst/>
          </a:prstGeom>
          <a:ln w="38100">
            <a:solidFill>
              <a:schemeClr val="tx1"/>
            </a:solidFill>
          </a:ln>
          <a:effectLst>
            <a:outerShdw blurRad="50800" dist="38100" dir="2700000" algn="tl" rotWithShape="0">
              <a:prstClr val="black">
                <a:alpha val="40000"/>
              </a:prstClr>
            </a:outerShdw>
          </a:effectLst>
        </p:spPr>
      </p:pic>
      <p:pic>
        <p:nvPicPr>
          <p:cNvPr id="1027" name="Picture 3" descr="Screen Shot 2020-04-19 at 6.24.58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2699" y="4856387"/>
            <a:ext cx="2791327" cy="975124"/>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5243" y="1902571"/>
            <a:ext cx="2261208" cy="892552"/>
          </a:xfrm>
          <a:prstGeom prst="rect">
            <a:avLst/>
          </a:prstGeom>
          <a:solidFill>
            <a:schemeClr val="bg1"/>
          </a:solidFill>
        </p:spPr>
        <p:txBody>
          <a:bodyPr wrap="square" rtlCol="0">
            <a:spAutoFit/>
          </a:bodyPr>
          <a:lstStyle/>
          <a:p>
            <a:pPr algn="ctr"/>
            <a:r>
              <a:rPr lang="en-US" sz="1300" dirty="0"/>
              <a:t>This label </a:t>
            </a:r>
            <a:r>
              <a:rPr lang="en-US" sz="1300" b="1" dirty="0"/>
              <a:t>does not </a:t>
            </a:r>
            <a:r>
              <a:rPr lang="en-US" sz="1300" dirty="0"/>
              <a:t>have a class and type statement or designation in accordance with TTB Ruling 2015-1</a:t>
            </a:r>
          </a:p>
        </p:txBody>
      </p:sp>
      <p:sp>
        <p:nvSpPr>
          <p:cNvPr id="28" name="Line Callout 2 27"/>
          <p:cNvSpPr/>
          <p:nvPr/>
        </p:nvSpPr>
        <p:spPr>
          <a:xfrm rot="10800000">
            <a:off x="97127" y="1884855"/>
            <a:ext cx="2261208" cy="904320"/>
          </a:xfrm>
          <a:prstGeom prst="borderCallout2">
            <a:avLst>
              <a:gd name="adj1" fmla="val 18750"/>
              <a:gd name="adj2" fmla="val -8333"/>
              <a:gd name="adj3" fmla="val 18750"/>
              <a:gd name="adj4" fmla="val -16667"/>
              <a:gd name="adj5" fmla="val -159283"/>
              <a:gd name="adj6" fmla="val -38273"/>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7597942" y="2721951"/>
            <a:ext cx="222587" cy="0"/>
          </a:xfrm>
          <a:prstGeom prst="line">
            <a:avLst/>
          </a:prstGeom>
          <a:ln w="28575">
            <a:solidFill>
              <a:srgbClr val="00B050"/>
            </a:solidFill>
          </a:ln>
        </p:spPr>
        <p:style>
          <a:lnRef idx="1">
            <a:schemeClr val="accent3"/>
          </a:lnRef>
          <a:fillRef idx="0">
            <a:schemeClr val="accent3"/>
          </a:fillRef>
          <a:effectRef idx="0">
            <a:schemeClr val="accent3"/>
          </a:effectRef>
          <a:fontRef idx="minor">
            <a:schemeClr val="tx1"/>
          </a:fontRef>
        </p:style>
      </p:cxnSp>
      <p:sp>
        <p:nvSpPr>
          <p:cNvPr id="46" name="Line Callout 3 45"/>
          <p:cNvSpPr/>
          <p:nvPr/>
        </p:nvSpPr>
        <p:spPr>
          <a:xfrm>
            <a:off x="8017590" y="1475555"/>
            <a:ext cx="3081545" cy="505767"/>
          </a:xfrm>
          <a:prstGeom prst="borderCallout3">
            <a:avLst>
              <a:gd name="adj1" fmla="val 18750"/>
              <a:gd name="adj2" fmla="val -743"/>
              <a:gd name="adj3" fmla="val 18750"/>
              <a:gd name="adj4" fmla="val -13378"/>
              <a:gd name="adj5" fmla="val 771467"/>
              <a:gd name="adj6" fmla="val -12938"/>
              <a:gd name="adj7" fmla="val 772729"/>
              <a:gd name="adj8" fmla="val -6442"/>
            </a:avLst>
          </a:prstGeom>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62" name="Straight Connector 61"/>
          <p:cNvCxnSpPr/>
          <p:nvPr/>
        </p:nvCxnSpPr>
        <p:spPr>
          <a:xfrm>
            <a:off x="7602953" y="4069904"/>
            <a:ext cx="222587" cy="0"/>
          </a:xfrm>
          <a:prstGeom prst="line">
            <a:avLst/>
          </a:prstGeom>
          <a:ln w="28575">
            <a:solidFill>
              <a:srgbClr val="00B050"/>
            </a:solidFill>
          </a:ln>
        </p:spPr>
        <p:style>
          <a:lnRef idx="1">
            <a:schemeClr val="accent3"/>
          </a:lnRef>
          <a:fillRef idx="0">
            <a:schemeClr val="accent3"/>
          </a:fillRef>
          <a:effectRef idx="0">
            <a:schemeClr val="accent3"/>
          </a:effectRef>
          <a:fontRef idx="minor">
            <a:schemeClr val="tx1"/>
          </a:fontRef>
        </p:style>
      </p:cxnSp>
      <p:pic>
        <p:nvPicPr>
          <p:cNvPr id="60" name="Picture 59" descr="File:Checkmark.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1591" y="3807755"/>
            <a:ext cx="448061" cy="398276"/>
          </a:xfrm>
          <a:prstGeom prst="rect">
            <a:avLst/>
          </a:prstGeom>
        </p:spPr>
      </p:pic>
      <p:pic>
        <p:nvPicPr>
          <p:cNvPr id="64" name="Picture 63" descr="File:Checkmark.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4131" y="2567879"/>
            <a:ext cx="448061" cy="398276"/>
          </a:xfrm>
          <a:prstGeom prst="rect">
            <a:avLst/>
          </a:prstGeom>
        </p:spPr>
      </p:pic>
      <p:pic>
        <p:nvPicPr>
          <p:cNvPr id="61" name="Picture 60"/>
          <p:cNvPicPr>
            <a:picLocks noChangeAspect="1"/>
          </p:cNvPicPr>
          <p:nvPr/>
        </p:nvPicPr>
        <p:blipFill>
          <a:blip r:embed="rId7"/>
          <a:stretch>
            <a:fillRect/>
          </a:stretch>
        </p:blipFill>
        <p:spPr>
          <a:xfrm>
            <a:off x="11157146" y="5049557"/>
            <a:ext cx="445047" cy="396275"/>
          </a:xfrm>
          <a:prstGeom prst="rect">
            <a:avLst/>
          </a:prstGeom>
        </p:spPr>
      </p:pic>
      <p:sp>
        <p:nvSpPr>
          <p:cNvPr id="63" name="TextBox 62"/>
          <p:cNvSpPr txBox="1"/>
          <p:nvPr/>
        </p:nvSpPr>
        <p:spPr>
          <a:xfrm>
            <a:off x="7981357" y="1458098"/>
            <a:ext cx="3154004" cy="523220"/>
          </a:xfrm>
          <a:prstGeom prst="rect">
            <a:avLst/>
          </a:prstGeom>
          <a:noFill/>
        </p:spPr>
        <p:txBody>
          <a:bodyPr wrap="square" rtlCol="0">
            <a:spAutoFit/>
          </a:bodyPr>
          <a:lstStyle/>
          <a:p>
            <a:pPr algn="ctr"/>
            <a:r>
              <a:rPr lang="en-US" sz="1400" dirty="0"/>
              <a:t>Examples of acceptable designations/statement of composition:</a:t>
            </a:r>
          </a:p>
        </p:txBody>
      </p:sp>
      <p:sp>
        <p:nvSpPr>
          <p:cNvPr id="66" name="Rectangle 65"/>
          <p:cNvSpPr/>
          <p:nvPr/>
        </p:nvSpPr>
        <p:spPr>
          <a:xfrm>
            <a:off x="-42556" y="6098708"/>
            <a:ext cx="2921569" cy="292388"/>
          </a:xfrm>
          <a:prstGeom prst="rect">
            <a:avLst/>
          </a:prstGeom>
        </p:spPr>
        <p:txBody>
          <a:bodyPr wrap="none">
            <a:spAutoFit/>
          </a:bodyPr>
          <a:lstStyle/>
          <a:p>
            <a:r>
              <a:rPr lang="en-US" sz="1300" i="1" dirty="0">
                <a:solidFill>
                  <a:srgbClr val="002060"/>
                </a:solidFill>
              </a:rPr>
              <a:t>Image from canva.com/templates/labels</a:t>
            </a:r>
          </a:p>
        </p:txBody>
      </p:sp>
      <p:pic>
        <p:nvPicPr>
          <p:cNvPr id="3075" name="Picture 3" descr="Screen Shot 2020-04-22 at 8.41.15 A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4652" y="3609633"/>
            <a:ext cx="2809373" cy="920547"/>
          </a:xfrm>
          <a:prstGeom prst="rect">
            <a:avLst/>
          </a:prstGeom>
          <a:noFill/>
          <a:ln w="381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descr="File:NYCS-bull-trans-1.sv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7380" y="4098555"/>
            <a:ext cx="507640" cy="446084"/>
          </a:xfrm>
          <a:prstGeom prst="rect">
            <a:avLst/>
          </a:prstGeom>
        </p:spPr>
      </p:pic>
    </p:spTree>
    <p:extLst>
      <p:ext uri="{BB962C8B-B14F-4D97-AF65-F5344CB8AC3E}">
        <p14:creationId xmlns:p14="http://schemas.microsoft.com/office/powerpoint/2010/main" val="4058088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Specialties Exempt from Formulas | Common Mistakes</a:t>
            </a:r>
            <a:endParaRPr lang="en-US" dirty="0"/>
          </a:p>
        </p:txBody>
      </p:sp>
      <p:sp>
        <p:nvSpPr>
          <p:cNvPr id="3" name="Content Placeholder 2"/>
          <p:cNvSpPr>
            <a:spLocks noGrp="1"/>
          </p:cNvSpPr>
          <p:nvPr>
            <p:ph idx="1"/>
          </p:nvPr>
        </p:nvSpPr>
        <p:spPr/>
        <p:txBody>
          <a:bodyPr/>
          <a:lstStyle/>
          <a:p>
            <a:r>
              <a:rPr lang="en-US" dirty="0" smtClean="0"/>
              <a:t>Product ingredients are not sufficiently conveyed by the style’s name, for example, as </a:t>
            </a:r>
            <a:r>
              <a:rPr lang="en-US" b="1" dirty="0" smtClean="0"/>
              <a:t>gose</a:t>
            </a:r>
            <a:r>
              <a:rPr lang="en-US" dirty="0" smtClean="0"/>
              <a:t> or </a:t>
            </a:r>
            <a:r>
              <a:rPr lang="en-US" b="1" dirty="0" smtClean="0"/>
              <a:t>wit</a:t>
            </a:r>
          </a:p>
          <a:p>
            <a:r>
              <a:rPr lang="en-US" dirty="0"/>
              <a:t>Statement of composition or designation is </a:t>
            </a:r>
            <a:r>
              <a:rPr lang="en-US" dirty="0" smtClean="0"/>
              <a:t>missing</a:t>
            </a:r>
          </a:p>
          <a:p>
            <a:r>
              <a:rPr lang="en-US" dirty="0" smtClean="0"/>
              <a:t>Class designation of base product is missing in the statement of composition </a:t>
            </a:r>
          </a:p>
          <a:p>
            <a:pPr lvl="1"/>
            <a:endParaRPr lang="en-US" dirty="0" smtClean="0"/>
          </a:p>
        </p:txBody>
      </p:sp>
      <p:sp>
        <p:nvSpPr>
          <p:cNvPr id="6" name="Footer Placeholder 5"/>
          <p:cNvSpPr>
            <a:spLocks noGrp="1"/>
          </p:cNvSpPr>
          <p:nvPr>
            <p:ph type="ftr" sz="quarter" idx="10"/>
          </p:nvPr>
        </p:nvSpPr>
        <p:spPr/>
        <p:txBody>
          <a:bodyPr/>
          <a:lstStyle/>
          <a:p>
            <a:r>
              <a:rPr lang="en-US" smtClean="0"/>
              <a:t>ALCOHOL AND TOBACCO TAX AND TRADE BUREAU (TTB)</a:t>
            </a:r>
            <a:endParaRPr lang="en-US" dirty="0"/>
          </a:p>
        </p:txBody>
      </p:sp>
      <p:sp>
        <p:nvSpPr>
          <p:cNvPr id="7" name="Slide Number Placeholder 6"/>
          <p:cNvSpPr>
            <a:spLocks noGrp="1"/>
          </p:cNvSpPr>
          <p:nvPr>
            <p:ph type="sldNum" sz="quarter" idx="11"/>
          </p:nvPr>
        </p:nvSpPr>
        <p:spPr/>
        <p:txBody>
          <a:bodyPr/>
          <a:lstStyle/>
          <a:p>
            <a:fld id="{E42367A3-023C-4870-9A86-52F994C50B51}" type="slidenum">
              <a:rPr lang="en-US" smtClean="0"/>
              <a:pPr/>
              <a:t>58</a:t>
            </a:fld>
            <a:endParaRPr lang="en-US" dirty="0"/>
          </a:p>
        </p:txBody>
      </p:sp>
      <p:grpSp>
        <p:nvGrpSpPr>
          <p:cNvPr id="15" name="Group 14"/>
          <p:cNvGrpSpPr/>
          <p:nvPr/>
        </p:nvGrpSpPr>
        <p:grpSpPr>
          <a:xfrm>
            <a:off x="1220203" y="4653342"/>
            <a:ext cx="4087393" cy="954107"/>
            <a:chOff x="1320800" y="4386642"/>
            <a:chExt cx="4087393" cy="954107"/>
          </a:xfrm>
        </p:grpSpPr>
        <p:sp>
          <p:nvSpPr>
            <p:cNvPr id="13" name="TextBox 12"/>
            <p:cNvSpPr txBox="1"/>
            <p:nvPr/>
          </p:nvSpPr>
          <p:spPr>
            <a:xfrm>
              <a:off x="1320800" y="4386642"/>
              <a:ext cx="4087393" cy="954107"/>
            </a:xfrm>
            <a:prstGeom prst="rect">
              <a:avLst/>
            </a:prstGeom>
            <a:noFill/>
            <a:ln>
              <a:solidFill>
                <a:schemeClr val="accent1"/>
              </a:solidFill>
            </a:ln>
          </p:spPr>
          <p:txBody>
            <a:bodyPr wrap="square" rtlCol="0">
              <a:spAutoFit/>
            </a:bodyPr>
            <a:lstStyle/>
            <a:p>
              <a:pPr lvl="0"/>
              <a:r>
                <a:rPr lang="en-US" sz="3200" b="1" dirty="0" smtClean="0">
                  <a:solidFill>
                    <a:srgbClr val="002060"/>
                  </a:solidFill>
                </a:rPr>
                <a:t>Acceptable:</a:t>
              </a:r>
            </a:p>
            <a:p>
              <a:pPr lvl="0"/>
              <a:r>
                <a:rPr lang="en-US" sz="2400" b="1" dirty="0" smtClean="0">
                  <a:solidFill>
                    <a:srgbClr val="002060"/>
                  </a:solidFill>
                </a:rPr>
                <a:t>Ale </a:t>
              </a:r>
              <a:r>
                <a:rPr lang="en-US" sz="2400" b="1" dirty="0">
                  <a:solidFill>
                    <a:srgbClr val="002060"/>
                  </a:solidFill>
                </a:rPr>
                <a:t>with Blueberries</a:t>
              </a:r>
            </a:p>
          </p:txBody>
        </p:sp>
        <p:sp>
          <p:nvSpPr>
            <p:cNvPr id="12" name="Smiley Face 11"/>
            <p:cNvSpPr/>
            <p:nvPr/>
          </p:nvSpPr>
          <p:spPr>
            <a:xfrm>
              <a:off x="3627320" y="4547585"/>
              <a:ext cx="333641" cy="316110"/>
            </a:xfrm>
            <a:prstGeom prst="smileyFace">
              <a:avLst/>
            </a:prstGeom>
            <a:solidFill>
              <a:srgbClr val="CCF088"/>
            </a:solid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grpSp>
      <p:grpSp>
        <p:nvGrpSpPr>
          <p:cNvPr id="16" name="Group 15"/>
          <p:cNvGrpSpPr/>
          <p:nvPr/>
        </p:nvGrpSpPr>
        <p:grpSpPr>
          <a:xfrm>
            <a:off x="6349107" y="4653343"/>
            <a:ext cx="4457999" cy="954107"/>
            <a:chOff x="6449704" y="4386643"/>
            <a:chExt cx="4457999" cy="954107"/>
          </a:xfrm>
        </p:grpSpPr>
        <p:sp>
          <p:nvSpPr>
            <p:cNvPr id="11" name="&quot;No&quot; Symbol 10"/>
            <p:cNvSpPr/>
            <p:nvPr/>
          </p:nvSpPr>
          <p:spPr>
            <a:xfrm>
              <a:off x="9779000" y="4539196"/>
              <a:ext cx="353704" cy="314951"/>
            </a:xfrm>
            <a:prstGeom prst="noSmoking">
              <a:avLst/>
            </a:prstGeom>
            <a:solidFill>
              <a:srgbClr val="FF0000"/>
            </a:solid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4" name="TextBox 13"/>
            <p:cNvSpPr txBox="1"/>
            <p:nvPr/>
          </p:nvSpPr>
          <p:spPr>
            <a:xfrm>
              <a:off x="6449704" y="4386643"/>
              <a:ext cx="4457999" cy="954107"/>
            </a:xfrm>
            <a:prstGeom prst="rect">
              <a:avLst/>
            </a:prstGeom>
            <a:noFill/>
            <a:ln>
              <a:solidFill>
                <a:schemeClr val="accent1"/>
              </a:solidFill>
            </a:ln>
          </p:spPr>
          <p:txBody>
            <a:bodyPr wrap="square" rtlCol="0">
              <a:spAutoFit/>
            </a:bodyPr>
            <a:lstStyle/>
            <a:p>
              <a:pPr lvl="0"/>
              <a:r>
                <a:rPr lang="en-US" sz="3200" b="1" dirty="0">
                  <a:solidFill>
                    <a:srgbClr val="002060"/>
                  </a:solidFill>
                </a:rPr>
                <a:t>Needs </a:t>
              </a:r>
              <a:r>
                <a:rPr lang="en-US" sz="3200" b="1" dirty="0" smtClean="0">
                  <a:solidFill>
                    <a:srgbClr val="002060"/>
                  </a:solidFill>
                </a:rPr>
                <a:t>Correction:</a:t>
              </a:r>
            </a:p>
            <a:p>
              <a:pPr lvl="0"/>
              <a:r>
                <a:rPr lang="en-US" sz="2400" b="1" dirty="0" smtClean="0">
                  <a:solidFill>
                    <a:srgbClr val="002060"/>
                  </a:solidFill>
                </a:rPr>
                <a:t>Made </a:t>
              </a:r>
              <a:r>
                <a:rPr lang="en-US" sz="2400" b="1" dirty="0">
                  <a:solidFill>
                    <a:srgbClr val="002060"/>
                  </a:solidFill>
                </a:rPr>
                <a:t>with Blueberries</a:t>
              </a:r>
            </a:p>
          </p:txBody>
        </p:sp>
      </p:grpSp>
    </p:spTree>
    <p:extLst>
      <p:ext uri="{BB962C8B-B14F-4D97-AF65-F5344CB8AC3E}">
        <p14:creationId xmlns:p14="http://schemas.microsoft.com/office/powerpoint/2010/main" val="351291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Names</a:t>
            </a:r>
            <a:br>
              <a:rPr lang="en-US" dirty="0" smtClean="0"/>
            </a:br>
            <a:r>
              <a:rPr lang="en-US" sz="3600" dirty="0">
                <a:solidFill>
                  <a:prstClr val="black"/>
                </a:solidFill>
              </a:rPr>
              <a:t>Class and Type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Geographical names for distinctive types of malt beverages shall not be applied to malt beverages produced in any place other than the particular region indicated by the name unless qualified with text such as </a:t>
            </a:r>
            <a:r>
              <a:rPr lang="en-US" b="1" dirty="0" smtClean="0"/>
              <a:t>STYLE</a:t>
            </a:r>
            <a:r>
              <a:rPr lang="en-US" dirty="0" smtClean="0"/>
              <a:t> or </a:t>
            </a:r>
            <a:r>
              <a:rPr lang="en-US" b="1" dirty="0" smtClean="0"/>
              <a:t>PRODUCT OF THE USA </a:t>
            </a:r>
            <a:r>
              <a:rPr lang="en-US" dirty="0" smtClean="0"/>
              <a:t>or other text to indicate the true place of production</a:t>
            </a:r>
          </a:p>
          <a:p>
            <a:endParaRPr lang="en-US" dirty="0" smtClean="0"/>
          </a:p>
          <a:p>
            <a:r>
              <a:rPr lang="en-US" dirty="0" smtClean="0"/>
              <a:t>Common Mistakes</a:t>
            </a:r>
          </a:p>
          <a:p>
            <a:pPr lvl="1"/>
            <a:r>
              <a:rPr lang="en-US" b="1" dirty="0" smtClean="0"/>
              <a:t>India Pale Lager </a:t>
            </a:r>
            <a:r>
              <a:rPr lang="en-US" dirty="0" smtClean="0"/>
              <a:t>or </a:t>
            </a:r>
            <a:r>
              <a:rPr lang="en-US" b="1" dirty="0" smtClean="0"/>
              <a:t>India Session Ale</a:t>
            </a:r>
            <a:r>
              <a:rPr lang="en-US" dirty="0" smtClean="0"/>
              <a:t> appearing without qualifiers (such as </a:t>
            </a:r>
            <a:r>
              <a:rPr lang="en-US" b="1" dirty="0" smtClean="0"/>
              <a:t>Style</a:t>
            </a:r>
            <a:r>
              <a:rPr lang="en-US" dirty="0" smtClean="0"/>
              <a:t> or </a:t>
            </a:r>
            <a:r>
              <a:rPr lang="en-US" b="1" dirty="0" smtClean="0"/>
              <a:t>Product of USA</a:t>
            </a:r>
            <a:r>
              <a:rPr lang="en-US" dirty="0" smtClean="0"/>
              <a:t>)</a:t>
            </a:r>
          </a:p>
          <a:p>
            <a:pPr lvl="1"/>
            <a:r>
              <a:rPr lang="en-US" b="1" dirty="0" smtClean="0"/>
              <a:t>Product of the USA </a:t>
            </a:r>
            <a:r>
              <a:rPr lang="en-US" dirty="0" smtClean="0"/>
              <a:t>does not appear in direct conjunction with the geographically significant reference (text or imagery)</a:t>
            </a:r>
          </a:p>
          <a:p>
            <a:pPr lvl="1"/>
            <a:endParaRPr lang="en-US" dirty="0"/>
          </a:p>
        </p:txBody>
      </p:sp>
      <p:sp>
        <p:nvSpPr>
          <p:cNvPr id="6" name="Footer Placeholder 5"/>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7" name="Slide Number Placeholder 6"/>
          <p:cNvSpPr>
            <a:spLocks noGrp="1"/>
          </p:cNvSpPr>
          <p:nvPr>
            <p:ph type="sldNum" sz="quarter" idx="11"/>
          </p:nvPr>
        </p:nvSpPr>
        <p:spPr/>
        <p:txBody>
          <a:bodyPr/>
          <a:lstStyle/>
          <a:p>
            <a:pPr lvl="0"/>
            <a:fld id="{E42367A3-023C-4870-9A86-52F994C50B51}" type="slidenum">
              <a:rPr lang="en-US" noProof="0" smtClean="0"/>
              <a:pPr lvl="0"/>
              <a:t>59</a:t>
            </a:fld>
            <a:endParaRPr lang="en-US" noProof="0" dirty="0"/>
          </a:p>
        </p:txBody>
      </p:sp>
      <p:sp>
        <p:nvSpPr>
          <p:cNvPr id="8" name="TextBox 7"/>
          <p:cNvSpPr txBox="1"/>
          <p:nvPr/>
        </p:nvSpPr>
        <p:spPr>
          <a:xfrm>
            <a:off x="9277452" y="5825153"/>
            <a:ext cx="2815591"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7.24(f)-(h)</a:t>
            </a:r>
          </a:p>
        </p:txBody>
      </p:sp>
    </p:spTree>
    <p:extLst>
      <p:ext uri="{BB962C8B-B14F-4D97-AF65-F5344CB8AC3E}">
        <p14:creationId xmlns:p14="http://schemas.microsoft.com/office/powerpoint/2010/main" val="37357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Formula?</a:t>
            </a:r>
            <a:endParaRPr lang="en-US" dirty="0"/>
          </a:p>
        </p:txBody>
      </p:sp>
      <p:sp>
        <p:nvSpPr>
          <p:cNvPr id="3" name="Content Placeholder 2"/>
          <p:cNvSpPr>
            <a:spLocks noGrp="1"/>
          </p:cNvSpPr>
          <p:nvPr>
            <p:ph idx="1"/>
          </p:nvPr>
        </p:nvSpPr>
        <p:spPr/>
        <p:txBody>
          <a:bodyPr/>
          <a:lstStyle/>
          <a:p>
            <a:r>
              <a:rPr lang="en-US" dirty="0" smtClean="0"/>
              <a:t>A formula is the recipe for your beer/malt beverage</a:t>
            </a:r>
          </a:p>
          <a:p>
            <a:pPr lvl="1"/>
            <a:r>
              <a:rPr lang="en-US" dirty="0" smtClean="0"/>
              <a:t>It must include a quantitative list of ingredients</a:t>
            </a:r>
          </a:p>
          <a:p>
            <a:pPr lvl="1"/>
            <a:r>
              <a:rPr lang="en-US" dirty="0" smtClean="0"/>
              <a:t>It must include a description of how the product is produced</a:t>
            </a:r>
          </a:p>
          <a:p>
            <a:pPr lvl="1"/>
            <a:r>
              <a:rPr lang="en-US" dirty="0" smtClean="0"/>
              <a:t>It must indicate a total yield or batch size</a:t>
            </a:r>
          </a:p>
          <a:p>
            <a:pPr lvl="1"/>
            <a:r>
              <a:rPr lang="en-US" dirty="0" smtClean="0"/>
              <a:t>In some instances a sample of the product must also be submitted to TTB for laboratory analysis </a:t>
            </a:r>
          </a:p>
          <a:p>
            <a:r>
              <a:rPr lang="en-US" dirty="0" smtClean="0"/>
              <a:t>See </a:t>
            </a:r>
            <a:r>
              <a:rPr lang="en-US" dirty="0" smtClean="0">
                <a:hlinkClick r:id="rId2"/>
              </a:rPr>
              <a:t>Formula Basics</a:t>
            </a:r>
            <a:r>
              <a:rPr lang="en-US" dirty="0" smtClean="0"/>
              <a:t> page on TTB.gov </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5" name="Slide Number Placeholder 4"/>
          <p:cNvSpPr>
            <a:spLocks noGrp="1"/>
          </p:cNvSpPr>
          <p:nvPr>
            <p:ph type="sldNum" sz="quarter" idx="11"/>
          </p:nvPr>
        </p:nvSpPr>
        <p:spPr/>
        <p:txBody>
          <a:bodyPr/>
          <a:lstStyle/>
          <a:p>
            <a:pPr lvl="0"/>
            <a:fld id="{BA9696C3-F121-41AC-8403-DB61221B02C3}" type="slidenum">
              <a:rPr lang="en-US" noProof="0" smtClean="0"/>
              <a:pPr lvl="0"/>
              <a:t>6</a:t>
            </a:fld>
            <a:endParaRPr lang="en-US" noProof="0" dirty="0"/>
          </a:p>
        </p:txBody>
      </p:sp>
    </p:spTree>
    <p:extLst>
      <p:ext uri="{BB962C8B-B14F-4D97-AF65-F5344CB8AC3E}">
        <p14:creationId xmlns:p14="http://schemas.microsoft.com/office/powerpoint/2010/main" val="3684625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Geographical Names of Distinctive </a:t>
            </a:r>
            <a:r>
              <a:rPr lang="en-US" sz="4400" dirty="0" smtClean="0"/>
              <a:t>Types</a:t>
            </a:r>
            <a:br>
              <a:rPr lang="en-US" sz="4400" dirty="0" smtClean="0"/>
            </a:br>
            <a:r>
              <a:rPr lang="en-US" sz="3600" dirty="0" smtClean="0"/>
              <a:t>Class and Type</a:t>
            </a:r>
            <a:endParaRPr lang="en-US" sz="4400" dirty="0"/>
          </a:p>
        </p:txBody>
      </p:sp>
      <p:sp>
        <p:nvSpPr>
          <p:cNvPr id="3" name="Content Placeholder 2"/>
          <p:cNvSpPr>
            <a:spLocks noGrp="1"/>
          </p:cNvSpPr>
          <p:nvPr>
            <p:ph type="body" idx="1"/>
          </p:nvPr>
        </p:nvSpPr>
        <p:spPr>
          <a:xfrm>
            <a:off x="439387" y="1427584"/>
            <a:ext cx="5333853" cy="811016"/>
          </a:xfrm>
          <a:solidFill>
            <a:schemeClr val="tx2">
              <a:lumMod val="20000"/>
              <a:lumOff val="80000"/>
            </a:schemeClr>
          </a:solidFill>
          <a:ln>
            <a:solidFill>
              <a:schemeClr val="tx1"/>
            </a:solidFill>
          </a:ln>
        </p:spPr>
        <p:txBody>
          <a:bodyPr anchor="ctr">
            <a:normAutofit/>
          </a:bodyPr>
          <a:lstStyle/>
          <a:p>
            <a:pPr algn="ctr"/>
            <a:r>
              <a:rPr lang="en-US" sz="2300" dirty="0"/>
              <a:t>Names that have lost geographic significance (no qualifier required)</a:t>
            </a:r>
          </a:p>
        </p:txBody>
      </p:sp>
      <p:sp>
        <p:nvSpPr>
          <p:cNvPr id="8" name="Content Placeholder 7"/>
          <p:cNvSpPr>
            <a:spLocks noGrp="1"/>
          </p:cNvSpPr>
          <p:nvPr>
            <p:ph sz="half" idx="2"/>
          </p:nvPr>
        </p:nvSpPr>
        <p:spPr>
          <a:xfrm>
            <a:off x="439387" y="2238600"/>
            <a:ext cx="5333853" cy="3951288"/>
          </a:xfrm>
          <a:ln>
            <a:solidFill>
              <a:schemeClr val="tx1"/>
            </a:solidFill>
          </a:ln>
        </p:spPr>
        <p:txBody>
          <a:bodyPr>
            <a:normAutofit/>
          </a:bodyPr>
          <a:lstStyle/>
          <a:p>
            <a:endParaRPr lang="en-US" sz="900" dirty="0"/>
          </a:p>
          <a:p>
            <a:r>
              <a:rPr lang="en-US" dirty="0" smtClean="0"/>
              <a:t>India Pale </a:t>
            </a:r>
            <a:r>
              <a:rPr lang="en-US" dirty="0"/>
              <a:t>A</a:t>
            </a:r>
            <a:r>
              <a:rPr lang="en-US" dirty="0" smtClean="0"/>
              <a:t>le</a:t>
            </a:r>
            <a:endParaRPr lang="en-US" dirty="0"/>
          </a:p>
          <a:p>
            <a:r>
              <a:rPr lang="en-US" dirty="0"/>
              <a:t>Baltic P</a:t>
            </a:r>
            <a:r>
              <a:rPr lang="en-US" dirty="0" smtClean="0"/>
              <a:t>orter</a:t>
            </a:r>
            <a:endParaRPr lang="en-US" dirty="0"/>
          </a:p>
          <a:p>
            <a:r>
              <a:rPr lang="en-US" dirty="0"/>
              <a:t>Bohemian </a:t>
            </a:r>
          </a:p>
          <a:p>
            <a:r>
              <a:rPr lang="en-US" dirty="0"/>
              <a:t>Russian I</a:t>
            </a:r>
            <a:r>
              <a:rPr lang="en-US" dirty="0" smtClean="0"/>
              <a:t>mperial </a:t>
            </a:r>
            <a:r>
              <a:rPr lang="en-US" dirty="0"/>
              <a:t>S</a:t>
            </a:r>
            <a:r>
              <a:rPr lang="en-US" dirty="0" smtClean="0"/>
              <a:t>tout</a:t>
            </a:r>
            <a:endParaRPr lang="en-US" dirty="0"/>
          </a:p>
          <a:p>
            <a:r>
              <a:rPr lang="en-US" dirty="0"/>
              <a:t>Imperial Russian S</a:t>
            </a:r>
            <a:r>
              <a:rPr lang="en-US" dirty="0" smtClean="0"/>
              <a:t>tout</a:t>
            </a:r>
            <a:endParaRPr lang="en-US" dirty="0"/>
          </a:p>
          <a:p>
            <a:r>
              <a:rPr lang="en-US" dirty="0"/>
              <a:t>Scotch </a:t>
            </a:r>
            <a:r>
              <a:rPr lang="en-US" dirty="0" smtClean="0"/>
              <a:t>Ale</a:t>
            </a:r>
            <a:endParaRPr lang="en-US" dirty="0"/>
          </a:p>
          <a:p>
            <a:r>
              <a:rPr lang="en-US" dirty="0"/>
              <a:t>Scottish A</a:t>
            </a:r>
            <a:r>
              <a:rPr lang="en-US" dirty="0" smtClean="0"/>
              <a:t>le</a:t>
            </a:r>
            <a:endParaRPr lang="en-US" dirty="0"/>
          </a:p>
          <a:p>
            <a:endParaRPr lang="en-US" dirty="0" smtClean="0"/>
          </a:p>
          <a:p>
            <a:endParaRPr lang="en-US" dirty="0" smtClean="0"/>
          </a:p>
          <a:p>
            <a:endParaRPr lang="en-US" dirty="0"/>
          </a:p>
        </p:txBody>
      </p:sp>
      <p:sp>
        <p:nvSpPr>
          <p:cNvPr id="6" name="Text Placeholder 5"/>
          <p:cNvSpPr>
            <a:spLocks noGrp="1"/>
          </p:cNvSpPr>
          <p:nvPr>
            <p:ph type="body" sz="quarter" idx="3"/>
          </p:nvPr>
        </p:nvSpPr>
        <p:spPr>
          <a:xfrm>
            <a:off x="6273969" y="1453927"/>
            <a:ext cx="5333667" cy="811016"/>
          </a:xfrm>
          <a:solidFill>
            <a:schemeClr val="tx2">
              <a:lumMod val="20000"/>
              <a:lumOff val="80000"/>
            </a:schemeClr>
          </a:solidFill>
          <a:ln>
            <a:solidFill>
              <a:schemeClr val="tx1"/>
            </a:solidFill>
          </a:ln>
        </p:spPr>
        <p:txBody>
          <a:bodyPr anchor="ctr">
            <a:noAutofit/>
          </a:bodyPr>
          <a:lstStyle/>
          <a:p>
            <a:pPr algn="ctr"/>
            <a:r>
              <a:rPr lang="en-US" sz="2300" dirty="0"/>
              <a:t>Examples of names that still have geographic significance* </a:t>
            </a:r>
            <a:r>
              <a:rPr lang="en-US" sz="2000" dirty="0"/>
              <a:t>(qualifier required)</a:t>
            </a:r>
            <a:endParaRPr lang="en-US" sz="2300" dirty="0"/>
          </a:p>
        </p:txBody>
      </p:sp>
      <p:sp>
        <p:nvSpPr>
          <p:cNvPr id="7" name="Content Placeholder 6"/>
          <p:cNvSpPr>
            <a:spLocks noGrp="1"/>
          </p:cNvSpPr>
          <p:nvPr>
            <p:ph sz="quarter" idx="4"/>
          </p:nvPr>
        </p:nvSpPr>
        <p:spPr>
          <a:xfrm>
            <a:off x="6273969" y="2264943"/>
            <a:ext cx="5333667" cy="3951288"/>
          </a:xfrm>
          <a:ln>
            <a:solidFill>
              <a:schemeClr val="tx1"/>
            </a:solidFill>
          </a:ln>
        </p:spPr>
        <p:txBody>
          <a:bodyPr>
            <a:normAutofit lnSpcReduction="10000"/>
          </a:bodyPr>
          <a:lstStyle/>
          <a:p>
            <a:endParaRPr lang="en-US" sz="1000" dirty="0"/>
          </a:p>
          <a:p>
            <a:r>
              <a:rPr lang="en-US" dirty="0" smtClean="0"/>
              <a:t>Belgian</a:t>
            </a:r>
            <a:endParaRPr lang="en-US" dirty="0"/>
          </a:p>
          <a:p>
            <a:r>
              <a:rPr lang="en-US" dirty="0"/>
              <a:t>Berliner</a:t>
            </a:r>
          </a:p>
          <a:p>
            <a:r>
              <a:rPr lang="en-US" dirty="0"/>
              <a:t>English</a:t>
            </a:r>
          </a:p>
          <a:p>
            <a:r>
              <a:rPr lang="en-US" dirty="0"/>
              <a:t>Irish</a:t>
            </a:r>
          </a:p>
          <a:p>
            <a:r>
              <a:rPr lang="en-US" dirty="0"/>
              <a:t>Kolsch</a:t>
            </a:r>
          </a:p>
          <a:p>
            <a:r>
              <a:rPr lang="en-US" dirty="0"/>
              <a:t>Mexican</a:t>
            </a:r>
          </a:p>
          <a:p>
            <a:r>
              <a:rPr lang="en-US" dirty="0"/>
              <a:t>Vienna</a:t>
            </a:r>
          </a:p>
          <a:p>
            <a:r>
              <a:rPr lang="en-US" dirty="0"/>
              <a:t>New England</a:t>
            </a:r>
          </a:p>
          <a:p>
            <a:r>
              <a:rPr lang="en-US" dirty="0"/>
              <a:t>West Coast (or similar</a:t>
            </a:r>
            <a:r>
              <a:rPr lang="en-US" dirty="0" smtClean="0"/>
              <a:t>)</a:t>
            </a:r>
            <a:endParaRPr lang="en-US" dirty="0"/>
          </a:p>
        </p:txBody>
      </p:sp>
      <p:sp>
        <p:nvSpPr>
          <p:cNvPr id="12" name="Rectangle 11"/>
          <p:cNvSpPr/>
          <p:nvPr/>
        </p:nvSpPr>
        <p:spPr>
          <a:xfrm>
            <a:off x="9497688" y="5846897"/>
            <a:ext cx="2140458" cy="369332"/>
          </a:xfrm>
          <a:prstGeom prst="rect">
            <a:avLst/>
          </a:prstGeom>
        </p:spPr>
        <p:txBody>
          <a:bodyPr wrap="none">
            <a:spAutoFit/>
          </a:bodyPr>
          <a:lstStyle/>
          <a:p>
            <a:pPr defTabSz="457189">
              <a:defRPr/>
            </a:pPr>
            <a:r>
              <a:rPr lang="en-US" dirty="0">
                <a:solidFill>
                  <a:srgbClr val="4F81BD">
                    <a:lumMod val="50000"/>
                  </a:srgbClr>
                </a:solidFill>
                <a:latin typeface="Calibri" panose="020F0502020204030204"/>
              </a:rPr>
              <a:t>*Not a Complete List</a:t>
            </a:r>
          </a:p>
        </p:txBody>
      </p:sp>
    </p:spTree>
    <p:extLst>
      <p:ext uri="{BB962C8B-B14F-4D97-AF65-F5344CB8AC3E}">
        <p14:creationId xmlns:p14="http://schemas.microsoft.com/office/powerpoint/2010/main" val="256852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295" y="230493"/>
            <a:ext cx="9864811" cy="762000"/>
          </a:xfrm>
        </p:spPr>
        <p:txBody>
          <a:bodyPr/>
          <a:lstStyle/>
          <a:p>
            <a:r>
              <a:rPr lang="en-US" dirty="0"/>
              <a:t>Geographic Significance | Example</a:t>
            </a:r>
          </a:p>
        </p:txBody>
      </p:sp>
      <p:sp>
        <p:nvSpPr>
          <p:cNvPr id="5" name="Footer Placeholder 4"/>
          <p:cNvSpPr>
            <a:spLocks noGrp="1"/>
          </p:cNvSpPr>
          <p:nvPr>
            <p:ph type="ftr" sz="quarter" idx="10"/>
          </p:nvPr>
        </p:nvSpPr>
        <p:spPr/>
        <p:txBody>
          <a:bodyPr/>
          <a:lstStyle/>
          <a:p>
            <a:r>
              <a:rPr lang="en-US" dirty="0" smtClean="0"/>
              <a:t>ALCOHOL AND TOBACCO TAX AND TRADE BUREAU (TTB)</a:t>
            </a:r>
            <a:endParaRPr lang="en-US" dirty="0"/>
          </a:p>
        </p:txBody>
      </p:sp>
      <p:sp>
        <p:nvSpPr>
          <p:cNvPr id="6" name="Slide Number Placeholder 5"/>
          <p:cNvSpPr>
            <a:spLocks noGrp="1"/>
          </p:cNvSpPr>
          <p:nvPr>
            <p:ph type="sldNum" sz="quarter" idx="11"/>
          </p:nvPr>
        </p:nvSpPr>
        <p:spPr/>
        <p:txBody>
          <a:bodyPr/>
          <a:lstStyle/>
          <a:p>
            <a:fld id="{BA9696C3-F121-41AC-8403-DB61221B02C3}" type="slidenum">
              <a:rPr lang="en-US" smtClean="0"/>
              <a:pPr/>
              <a:t>61</a:t>
            </a:fld>
            <a:endParaRPr lang="en-US" dirty="0"/>
          </a:p>
        </p:txBody>
      </p:sp>
      <p:pic>
        <p:nvPicPr>
          <p:cNvPr id="6147" name="Picture 3" descr="Screen Shot 2020-04-23 at 11.38.34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97" y="2114723"/>
            <a:ext cx="4656699" cy="3955935"/>
          </a:xfrm>
          <a:prstGeom prst="rect">
            <a:avLst/>
          </a:prstGeom>
          <a:noFill/>
          <a:ln w="28575">
            <a:solidFill>
              <a:srgbClr val="00B05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Screen Shot 2020-04-23 at 11.26.58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80" y="2120255"/>
            <a:ext cx="4571811" cy="3950400"/>
          </a:xfrm>
          <a:prstGeom prst="rect">
            <a:avLst/>
          </a:prstGeom>
          <a:noFill/>
          <a:ln w="28575">
            <a:solidFill>
              <a:srgbClr val="FF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0509" y="1146604"/>
            <a:ext cx="3417713" cy="584775"/>
          </a:xfrm>
          <a:prstGeom prst="rect">
            <a:avLst/>
          </a:prstGeom>
          <a:noFill/>
        </p:spPr>
        <p:txBody>
          <a:bodyPr wrap="square" rtlCol="0">
            <a:spAutoFit/>
          </a:bodyPr>
          <a:lstStyle/>
          <a:p>
            <a:pPr algn="ctr"/>
            <a:r>
              <a:rPr lang="en-US" sz="1600" dirty="0"/>
              <a:t>Unlike </a:t>
            </a:r>
            <a:r>
              <a:rPr lang="en-US" sz="1600" b="1" dirty="0" smtClean="0"/>
              <a:t>India </a:t>
            </a:r>
            <a:r>
              <a:rPr lang="en-US" sz="1600" b="1" dirty="0"/>
              <a:t>Pale </a:t>
            </a:r>
            <a:r>
              <a:rPr lang="en-US" sz="1600" b="1" dirty="0" smtClean="0"/>
              <a:t>Ale, India </a:t>
            </a:r>
            <a:r>
              <a:rPr lang="en-US" sz="1600" b="1" dirty="0"/>
              <a:t>Pale </a:t>
            </a:r>
            <a:r>
              <a:rPr lang="en-US" sz="1600" b="1" dirty="0" smtClean="0"/>
              <a:t>Lager </a:t>
            </a:r>
            <a:r>
              <a:rPr lang="en-US" sz="1600" dirty="0"/>
              <a:t>has not lost its geographic significance</a:t>
            </a:r>
          </a:p>
        </p:txBody>
      </p:sp>
      <p:sp>
        <p:nvSpPr>
          <p:cNvPr id="4" name="Line Callout 2 3"/>
          <p:cNvSpPr/>
          <p:nvPr/>
        </p:nvSpPr>
        <p:spPr>
          <a:xfrm>
            <a:off x="1580292" y="1100109"/>
            <a:ext cx="3489832" cy="877495"/>
          </a:xfrm>
          <a:prstGeom prst="borderCallout2">
            <a:avLst>
              <a:gd name="adj1" fmla="val 59067"/>
              <a:gd name="adj2" fmla="val -3672"/>
              <a:gd name="adj3" fmla="val 100997"/>
              <a:gd name="adj4" fmla="val -6078"/>
              <a:gd name="adj5" fmla="val 296695"/>
              <a:gd name="adj6" fmla="val 2548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710407" y="988314"/>
            <a:ext cx="4477689" cy="1015663"/>
          </a:xfrm>
          <a:prstGeom prst="rect">
            <a:avLst/>
          </a:prstGeom>
          <a:noFill/>
        </p:spPr>
        <p:txBody>
          <a:bodyPr wrap="square" rtlCol="0">
            <a:spAutoFit/>
          </a:bodyPr>
          <a:lstStyle/>
          <a:p>
            <a:pPr algn="ctr"/>
            <a:r>
              <a:rPr lang="en-US" sz="1500" dirty="0"/>
              <a:t>Geographically significant malt beverage styles produced in a country other than the one indicated must be properly qualified with </a:t>
            </a:r>
            <a:r>
              <a:rPr lang="en-US" sz="1500" b="1" dirty="0"/>
              <a:t>style</a:t>
            </a:r>
            <a:r>
              <a:rPr lang="en-US" sz="1500" dirty="0"/>
              <a:t> or a phrase such as </a:t>
            </a:r>
            <a:r>
              <a:rPr lang="en-US" sz="1500" b="1" dirty="0"/>
              <a:t>Product of USA</a:t>
            </a:r>
            <a:r>
              <a:rPr lang="en-US" sz="1500" dirty="0"/>
              <a:t>  </a:t>
            </a:r>
          </a:p>
        </p:txBody>
      </p:sp>
      <p:sp>
        <p:nvSpPr>
          <p:cNvPr id="8" name="Line Callout 2 7"/>
          <p:cNvSpPr/>
          <p:nvPr/>
        </p:nvSpPr>
        <p:spPr>
          <a:xfrm rot="10800000">
            <a:off x="6710405" y="988312"/>
            <a:ext cx="4460789" cy="1015664"/>
          </a:xfrm>
          <a:prstGeom prst="borderCallout2">
            <a:avLst>
              <a:gd name="adj1" fmla="val -12680"/>
              <a:gd name="adj2" fmla="val 26847"/>
              <a:gd name="adj3" fmla="val -210007"/>
              <a:gd name="adj4" fmla="val 12973"/>
              <a:gd name="adj5" fmla="val -226507"/>
              <a:gd name="adj6" fmla="val 30096"/>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File:Checkmark green.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4747" y="1396519"/>
            <a:ext cx="736183" cy="639232"/>
          </a:xfrm>
          <a:prstGeom prst="rect">
            <a:avLst/>
          </a:prstGeom>
        </p:spPr>
      </p:pic>
      <p:pic>
        <p:nvPicPr>
          <p:cNvPr id="12" name="Picture 11" descr="File:NYCS-bull-trans-1.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0293" y="3273899"/>
            <a:ext cx="446084" cy="446084"/>
          </a:xfrm>
          <a:prstGeom prst="rect">
            <a:avLst/>
          </a:prstGeom>
        </p:spPr>
      </p:pic>
    </p:spTree>
    <p:extLst>
      <p:ext uri="{BB962C8B-B14F-4D97-AF65-F5344CB8AC3E}">
        <p14:creationId xmlns:p14="http://schemas.microsoft.com/office/powerpoint/2010/main" val="9721235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Keg Collars</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62</a:t>
            </a:fld>
            <a:endParaRPr lang="en-US" dirty="0"/>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Tree>
    <p:extLst>
      <p:ext uri="{BB962C8B-B14F-4D97-AF65-F5344CB8AC3E}">
        <p14:creationId xmlns:p14="http://schemas.microsoft.com/office/powerpoint/2010/main" val="163598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4147" y="3329881"/>
            <a:ext cx="2013857" cy="2956936"/>
          </a:xfrm>
          <a:prstGeom prst="rect">
            <a:avLst/>
          </a:prstGeom>
        </p:spPr>
      </p:pic>
      <p:sp>
        <p:nvSpPr>
          <p:cNvPr id="2" name="Title 1"/>
          <p:cNvSpPr>
            <a:spLocks noGrp="1"/>
          </p:cNvSpPr>
          <p:nvPr>
            <p:ph type="title"/>
          </p:nvPr>
        </p:nvSpPr>
        <p:spPr/>
        <p:txBody>
          <a:bodyPr/>
          <a:lstStyle/>
          <a:p>
            <a:r>
              <a:rPr lang="en-US" dirty="0" smtClean="0"/>
              <a:t>Kegs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Kegs are consumer containers, just like bottles or cans</a:t>
            </a:r>
          </a:p>
          <a:p>
            <a:r>
              <a:rPr lang="en-US" dirty="0" smtClean="0"/>
              <a:t>When a COLA is required, mandatory labeling requirements must be met</a:t>
            </a:r>
          </a:p>
          <a:p>
            <a:r>
              <a:rPr lang="en-US" dirty="0" smtClean="0"/>
              <a:t>Labels bearing mandatory information must be firmly affixed and may include:</a:t>
            </a:r>
          </a:p>
          <a:p>
            <a:pPr lvl="1"/>
            <a:r>
              <a:rPr lang="en-US" dirty="0" smtClean="0"/>
              <a:t>Keg caps</a:t>
            </a:r>
          </a:p>
          <a:p>
            <a:pPr lvl="1"/>
            <a:r>
              <a:rPr lang="en-US" dirty="0" smtClean="0"/>
              <a:t>Collars</a:t>
            </a:r>
          </a:p>
          <a:p>
            <a:pPr lvl="1"/>
            <a:r>
              <a:rPr lang="en-US" dirty="0" smtClean="0"/>
              <a:t>Stickers</a:t>
            </a:r>
          </a:p>
          <a:p>
            <a:pPr lvl="1"/>
            <a:r>
              <a:rPr lang="en-US" dirty="0" smtClean="0"/>
              <a:t>Combination of formats</a:t>
            </a:r>
          </a:p>
          <a:p>
            <a:r>
              <a:rPr lang="en-US" dirty="0" smtClean="0"/>
              <a:t>Information can be handwritten on the label</a:t>
            </a:r>
          </a:p>
          <a:p>
            <a:pPr lvl="1"/>
            <a:r>
              <a:rPr lang="en-US" dirty="0" smtClean="0"/>
              <a:t>Except for </a:t>
            </a:r>
            <a:r>
              <a:rPr lang="en-US" b="1" dirty="0" smtClean="0"/>
              <a:t>GOVERNMENT WARNING</a:t>
            </a:r>
            <a:endParaRPr lang="en-US" b="1" dirty="0"/>
          </a:p>
        </p:txBody>
      </p:sp>
      <p:sp>
        <p:nvSpPr>
          <p:cNvPr id="6" name="Footer Placeholder 5"/>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7" name="Slide Number Placeholder 6"/>
          <p:cNvSpPr>
            <a:spLocks noGrp="1"/>
          </p:cNvSpPr>
          <p:nvPr>
            <p:ph type="sldNum" sz="quarter" idx="11"/>
          </p:nvPr>
        </p:nvSpPr>
        <p:spPr/>
        <p:txBody>
          <a:bodyPr/>
          <a:lstStyle/>
          <a:p>
            <a:pPr lvl="0"/>
            <a:fld id="{E42367A3-023C-4870-9A86-52F994C50B51}" type="slidenum">
              <a:rPr lang="en-US" noProof="0" smtClean="0"/>
              <a:pPr lvl="0"/>
              <a:t>63</a:t>
            </a:fld>
            <a:endParaRPr lang="en-US" noProof="0" dirty="0"/>
          </a:p>
        </p:txBody>
      </p:sp>
    </p:spTree>
    <p:extLst>
      <p:ext uri="{BB962C8B-B14F-4D97-AF65-F5344CB8AC3E}">
        <p14:creationId xmlns:p14="http://schemas.microsoft.com/office/powerpoint/2010/main" val="83068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64289" y="1229784"/>
            <a:ext cx="5248443" cy="4935217"/>
            <a:chOff x="364289" y="1229784"/>
            <a:chExt cx="5248443" cy="4935217"/>
          </a:xfrm>
        </p:grpSpPr>
        <p:grpSp>
          <p:nvGrpSpPr>
            <p:cNvPr id="15" name="Group 14"/>
            <p:cNvGrpSpPr/>
            <p:nvPr/>
          </p:nvGrpSpPr>
          <p:grpSpPr>
            <a:xfrm>
              <a:off x="364289" y="1229784"/>
              <a:ext cx="5248443" cy="4935217"/>
              <a:chOff x="364289" y="1229784"/>
              <a:chExt cx="5248443" cy="4935217"/>
            </a:xfrm>
          </p:grpSpPr>
          <p:grpSp>
            <p:nvGrpSpPr>
              <p:cNvPr id="14" name="Group 13"/>
              <p:cNvGrpSpPr/>
              <p:nvPr/>
            </p:nvGrpSpPr>
            <p:grpSpPr>
              <a:xfrm>
                <a:off x="364289" y="1229784"/>
                <a:ext cx="5248443" cy="4935217"/>
                <a:chOff x="364289" y="1229784"/>
                <a:chExt cx="5248443" cy="4935217"/>
              </a:xfrm>
            </p:grpSpPr>
            <p:pic>
              <p:nvPicPr>
                <p:cNvPr id="3076" name="Picture 4" descr="Screen Shot 2020-04-23 at 8.27.52 P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4289" y="1229784"/>
                  <a:ext cx="5248443" cy="4935217"/>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26334" y="2886457"/>
                  <a:ext cx="1507564" cy="266221"/>
                </a:xfrm>
                <a:prstGeom prst="rect">
                  <a:avLst/>
                </a:prstGeom>
                <a:solidFill>
                  <a:srgbClr val="DADB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p:cNvPicPr>
                <a:picLocks noChangeAspect="1"/>
              </p:cNvPicPr>
              <p:nvPr/>
            </p:nvPicPr>
            <p:blipFill>
              <a:blip r:embed="rId4"/>
              <a:stretch>
                <a:fillRect/>
              </a:stretch>
            </p:blipFill>
            <p:spPr>
              <a:xfrm>
                <a:off x="840307" y="2962956"/>
                <a:ext cx="1444143" cy="178394"/>
              </a:xfrm>
              <a:prstGeom prst="rect">
                <a:avLst/>
              </a:prstGeom>
            </p:spPr>
          </p:pic>
        </p:grpSp>
        <p:sp>
          <p:nvSpPr>
            <p:cNvPr id="16" name="TextBox 15"/>
            <p:cNvSpPr txBox="1"/>
            <p:nvPr/>
          </p:nvSpPr>
          <p:spPr>
            <a:xfrm>
              <a:off x="2272882" y="2945366"/>
              <a:ext cx="267581" cy="184666"/>
            </a:xfrm>
            <a:prstGeom prst="rect">
              <a:avLst/>
            </a:prstGeom>
            <a:noFill/>
          </p:spPr>
          <p:txBody>
            <a:bodyPr wrap="square" lIns="0" tIns="0" rIns="0" bIns="0" rtlCol="0">
              <a:spAutoFit/>
            </a:bodyPr>
            <a:lstStyle/>
            <a:p>
              <a:r>
                <a:rPr lang="en-US" sz="1200" b="1" dirty="0" smtClean="0"/>
                <a:t>:</a:t>
              </a:r>
              <a:endParaRPr lang="en-US" sz="1200" b="1" dirty="0"/>
            </a:p>
          </p:txBody>
        </p:sp>
      </p:grpSp>
      <p:grpSp>
        <p:nvGrpSpPr>
          <p:cNvPr id="52" name="Group 51"/>
          <p:cNvGrpSpPr/>
          <p:nvPr/>
        </p:nvGrpSpPr>
        <p:grpSpPr>
          <a:xfrm>
            <a:off x="6712663" y="1237437"/>
            <a:ext cx="5217523" cy="4906323"/>
            <a:chOff x="6712663" y="1237437"/>
            <a:chExt cx="5217523" cy="4906323"/>
          </a:xfrm>
        </p:grpSpPr>
        <p:pic>
          <p:nvPicPr>
            <p:cNvPr id="3077" name="Picture 5" descr="Screen Shot 2020-04-23 at 8.50.54 P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12663" y="1237437"/>
              <a:ext cx="5217523" cy="49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7019335" y="2859239"/>
              <a:ext cx="1535778" cy="282111"/>
            </a:xfrm>
            <a:prstGeom prst="rect">
              <a:avLst/>
            </a:prstGeom>
            <a:solidFill>
              <a:srgbClr val="DADB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0" name="Picture 49"/>
            <p:cNvPicPr>
              <a:picLocks noChangeAspect="1"/>
            </p:cNvPicPr>
            <p:nvPr/>
          </p:nvPicPr>
          <p:blipFill>
            <a:blip r:embed="rId4"/>
            <a:stretch>
              <a:fillRect/>
            </a:stretch>
          </p:blipFill>
          <p:spPr>
            <a:xfrm>
              <a:off x="6967385" y="2978258"/>
              <a:ext cx="1444143" cy="178394"/>
            </a:xfrm>
            <a:prstGeom prst="rect">
              <a:avLst/>
            </a:prstGeom>
          </p:spPr>
        </p:pic>
        <p:sp>
          <p:nvSpPr>
            <p:cNvPr id="51" name="TextBox 50"/>
            <p:cNvSpPr txBox="1"/>
            <p:nvPr/>
          </p:nvSpPr>
          <p:spPr>
            <a:xfrm>
              <a:off x="8403532" y="2960840"/>
              <a:ext cx="267581" cy="184666"/>
            </a:xfrm>
            <a:prstGeom prst="rect">
              <a:avLst/>
            </a:prstGeom>
            <a:noFill/>
          </p:spPr>
          <p:txBody>
            <a:bodyPr wrap="square" lIns="0" tIns="0" rIns="0" bIns="0" rtlCol="0">
              <a:spAutoFit/>
            </a:bodyPr>
            <a:lstStyle/>
            <a:p>
              <a:r>
                <a:rPr lang="en-US" sz="1200" b="1" dirty="0" smtClean="0"/>
                <a:t>:</a:t>
              </a:r>
              <a:endParaRPr lang="en-US" sz="1200" b="1" dirty="0"/>
            </a:p>
          </p:txBody>
        </p:sp>
      </p:grpSp>
      <p:sp>
        <p:nvSpPr>
          <p:cNvPr id="47" name="Flowchart: Connector 46"/>
          <p:cNvSpPr/>
          <p:nvPr/>
        </p:nvSpPr>
        <p:spPr>
          <a:xfrm>
            <a:off x="590254" y="1198877"/>
            <a:ext cx="4955916" cy="4983441"/>
          </a:xfrm>
          <a:prstGeom prst="flowChartConnector">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E42367A3-023C-4870-9A86-52F994C50B51}" type="slidenum">
              <a:rPr lang="en-US" smtClean="0"/>
              <a:pPr/>
              <a:t>64</a:t>
            </a:fld>
            <a:endParaRPr lang="en-US" dirty="0"/>
          </a:p>
        </p:txBody>
      </p:sp>
      <p:sp>
        <p:nvSpPr>
          <p:cNvPr id="3" name="Footer Placeholder 2"/>
          <p:cNvSpPr>
            <a:spLocks noGrp="1"/>
          </p:cNvSpPr>
          <p:nvPr>
            <p:ph type="ftr" sz="quarter" idx="3"/>
          </p:nvPr>
        </p:nvSpPr>
        <p:spPr/>
        <p:txBody>
          <a:bodyPr/>
          <a:lstStyle/>
          <a:p>
            <a:r>
              <a:rPr lang="en-US" dirty="0" smtClean="0"/>
              <a:t>ALCOHOL AND TOBACCO TAX AND TRADE BUREAU (TTB)</a:t>
            </a:r>
            <a:endParaRPr lang="en-US" dirty="0"/>
          </a:p>
        </p:txBody>
      </p:sp>
      <p:sp>
        <p:nvSpPr>
          <p:cNvPr id="4" name="Rectangle 3"/>
          <p:cNvSpPr/>
          <p:nvPr/>
        </p:nvSpPr>
        <p:spPr>
          <a:xfrm>
            <a:off x="4600075" y="3892211"/>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552031" y="5115423"/>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552031" y="5638785"/>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553368" y="5873775"/>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552031" y="5371081"/>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2794001" y="5985333"/>
            <a:ext cx="89033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359273" y="5115423"/>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8359273" y="5385495"/>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8359273" y="5839035"/>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8601243" y="5959621"/>
            <a:ext cx="89033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8359273" y="5633385"/>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10452100" y="3721171"/>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29" name="Rectangle 28"/>
          <p:cNvSpPr/>
          <p:nvPr/>
        </p:nvSpPr>
        <p:spPr>
          <a:xfrm>
            <a:off x="10452100" y="3912210"/>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itle 1"/>
          <p:cNvSpPr txBox="1">
            <a:spLocks/>
          </p:cNvSpPr>
          <p:nvPr/>
        </p:nvSpPr>
        <p:spPr>
          <a:xfrm>
            <a:off x="263755" y="29444"/>
            <a:ext cx="9409635" cy="762000"/>
          </a:xfrm>
          <a:prstGeom prst="rect">
            <a:avLst/>
          </a:prstGeom>
        </p:spPr>
        <p:txBody>
          <a:bodyPr/>
          <a:lstStyle>
            <a:lvl1pPr algn="l" defTabSz="457200" rtl="0" eaLnBrk="1" fontAlgn="base" hangingPunct="1">
              <a:spcBef>
                <a:spcPct val="0"/>
              </a:spcBef>
              <a:spcAft>
                <a:spcPct val="0"/>
              </a:spcAft>
              <a:defRPr sz="4800" b="0" kern="1200">
                <a:solidFill>
                  <a:schemeClr val="tx1"/>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algn="ctr" defTabSz="457200" rtl="0" eaLnBrk="1" fontAlgn="base" hangingPunct="1">
              <a:spcBef>
                <a:spcPct val="0"/>
              </a:spcBef>
              <a:spcAft>
                <a:spcPct val="0"/>
              </a:spcAft>
              <a:defRPr sz="4200" b="1">
                <a:solidFill>
                  <a:srgbClr val="17375E"/>
                </a:solidFill>
                <a:latin typeface="Calisto MT" pitchFamily="18" charset="0"/>
              </a:defRPr>
            </a:lvl2pPr>
            <a:lvl3pPr algn="ctr" defTabSz="457200" rtl="0" eaLnBrk="1" fontAlgn="base" hangingPunct="1">
              <a:spcBef>
                <a:spcPct val="0"/>
              </a:spcBef>
              <a:spcAft>
                <a:spcPct val="0"/>
              </a:spcAft>
              <a:defRPr sz="4200" b="1">
                <a:solidFill>
                  <a:srgbClr val="17375E"/>
                </a:solidFill>
                <a:latin typeface="Calisto MT" pitchFamily="18" charset="0"/>
              </a:defRPr>
            </a:lvl3pPr>
            <a:lvl4pPr algn="ctr" defTabSz="457200" rtl="0" eaLnBrk="1" fontAlgn="base" hangingPunct="1">
              <a:spcBef>
                <a:spcPct val="0"/>
              </a:spcBef>
              <a:spcAft>
                <a:spcPct val="0"/>
              </a:spcAft>
              <a:defRPr sz="4200" b="1">
                <a:solidFill>
                  <a:srgbClr val="17375E"/>
                </a:solidFill>
                <a:latin typeface="Calisto MT" pitchFamily="18" charset="0"/>
              </a:defRPr>
            </a:lvl4pPr>
            <a:lvl5pPr algn="ctr" defTabSz="457200" rtl="0" eaLnBrk="1" fontAlgn="base" hangingPunct="1">
              <a:spcBef>
                <a:spcPct val="0"/>
              </a:spcBef>
              <a:spcAft>
                <a:spcPct val="0"/>
              </a:spcAft>
              <a:defRPr sz="4200" b="1">
                <a:solidFill>
                  <a:srgbClr val="17375E"/>
                </a:solidFill>
                <a:latin typeface="Calisto MT" pitchFamily="18" charset="0"/>
              </a:defRPr>
            </a:lvl5pPr>
            <a:lvl6pPr marL="457200" algn="ctr" defTabSz="457200" rtl="0" eaLnBrk="1" fontAlgn="base" hangingPunct="1">
              <a:spcBef>
                <a:spcPct val="0"/>
              </a:spcBef>
              <a:spcAft>
                <a:spcPct val="0"/>
              </a:spcAft>
              <a:defRPr sz="4200" b="1">
                <a:solidFill>
                  <a:srgbClr val="17375E"/>
                </a:solidFill>
                <a:latin typeface="Calisto MT" pitchFamily="18" charset="0"/>
              </a:defRPr>
            </a:lvl6pPr>
            <a:lvl7pPr marL="914400" algn="ctr" defTabSz="457200" rtl="0" eaLnBrk="1" fontAlgn="base" hangingPunct="1">
              <a:spcBef>
                <a:spcPct val="0"/>
              </a:spcBef>
              <a:spcAft>
                <a:spcPct val="0"/>
              </a:spcAft>
              <a:defRPr sz="4200" b="1">
                <a:solidFill>
                  <a:srgbClr val="17375E"/>
                </a:solidFill>
                <a:latin typeface="Calisto MT" pitchFamily="18" charset="0"/>
              </a:defRPr>
            </a:lvl7pPr>
            <a:lvl8pPr marL="1371600" algn="ctr" defTabSz="457200" rtl="0" eaLnBrk="1" fontAlgn="base" hangingPunct="1">
              <a:spcBef>
                <a:spcPct val="0"/>
              </a:spcBef>
              <a:spcAft>
                <a:spcPct val="0"/>
              </a:spcAft>
              <a:defRPr sz="4200" b="1">
                <a:solidFill>
                  <a:srgbClr val="17375E"/>
                </a:solidFill>
                <a:latin typeface="Calisto MT" pitchFamily="18" charset="0"/>
              </a:defRPr>
            </a:lvl8pPr>
            <a:lvl9pPr marL="1828800" algn="ctr" defTabSz="457200" rtl="0" eaLnBrk="1" fontAlgn="base" hangingPunct="1">
              <a:spcBef>
                <a:spcPct val="0"/>
              </a:spcBef>
              <a:spcAft>
                <a:spcPct val="0"/>
              </a:spcAft>
              <a:defRPr sz="4200" b="1">
                <a:solidFill>
                  <a:srgbClr val="17375E"/>
                </a:solidFill>
                <a:latin typeface="Calisto MT" pitchFamily="18" charset="0"/>
              </a:defRPr>
            </a:lvl9pPr>
          </a:lstStyle>
          <a:p>
            <a:r>
              <a:rPr lang="en-US" sz="4000" dirty="0"/>
              <a:t>Keg Label Common Mistakes| Example</a:t>
            </a:r>
          </a:p>
        </p:txBody>
      </p:sp>
      <p:sp>
        <p:nvSpPr>
          <p:cNvPr id="32" name="Right Bracket 31"/>
          <p:cNvSpPr/>
          <p:nvPr/>
        </p:nvSpPr>
        <p:spPr>
          <a:xfrm>
            <a:off x="4412455" y="5120415"/>
            <a:ext cx="118644" cy="789051"/>
          </a:xfrm>
          <a:prstGeom prst="rightBracket">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TextBox 32"/>
          <p:cNvSpPr txBox="1"/>
          <p:nvPr/>
        </p:nvSpPr>
        <p:spPr>
          <a:xfrm>
            <a:off x="8312127" y="5295004"/>
            <a:ext cx="304800" cy="307777"/>
          </a:xfrm>
          <a:prstGeom prst="rect">
            <a:avLst/>
          </a:prstGeom>
          <a:noFill/>
        </p:spPr>
        <p:txBody>
          <a:bodyPr wrap="square" rtlCol="0">
            <a:spAutoFit/>
          </a:bodyPr>
          <a:lstStyle/>
          <a:p>
            <a:r>
              <a:rPr lang="en-US" sz="1400" b="1" dirty="0"/>
              <a:t>X</a:t>
            </a:r>
          </a:p>
        </p:txBody>
      </p:sp>
      <p:sp>
        <p:nvSpPr>
          <p:cNvPr id="34" name="TextBox 33"/>
          <p:cNvSpPr txBox="1"/>
          <p:nvPr/>
        </p:nvSpPr>
        <p:spPr>
          <a:xfrm>
            <a:off x="364289" y="862754"/>
            <a:ext cx="1718849" cy="1692771"/>
          </a:xfrm>
          <a:prstGeom prst="rect">
            <a:avLst/>
          </a:prstGeom>
          <a:solidFill>
            <a:srgbClr val="FFFFFF"/>
          </a:solidFill>
        </p:spPr>
        <p:txBody>
          <a:bodyPr wrap="square" rtlCol="0">
            <a:spAutoFit/>
          </a:bodyPr>
          <a:lstStyle/>
          <a:p>
            <a:r>
              <a:rPr lang="en-US" sz="1300" dirty="0"/>
              <a:t>The Government Health Warning is not compliant. The </a:t>
            </a:r>
            <a:r>
              <a:rPr lang="en-US" sz="1300" b="1" dirty="0"/>
              <a:t>S</a:t>
            </a:r>
            <a:r>
              <a:rPr lang="en-US" sz="1300" dirty="0"/>
              <a:t> and </a:t>
            </a:r>
            <a:r>
              <a:rPr lang="en-US" sz="1300" b="1" dirty="0"/>
              <a:t>G</a:t>
            </a:r>
            <a:r>
              <a:rPr lang="en-US" sz="1300" dirty="0"/>
              <a:t> in Surgeon General must be capitalized. Also, a comma must appear after </a:t>
            </a:r>
            <a:r>
              <a:rPr lang="en-US" sz="1300" b="1" dirty="0"/>
              <a:t>General</a:t>
            </a:r>
            <a:r>
              <a:rPr lang="en-US" sz="1300" dirty="0"/>
              <a:t> and </a:t>
            </a:r>
            <a:r>
              <a:rPr lang="en-US" sz="1300" b="1" dirty="0"/>
              <a:t>machinery</a:t>
            </a:r>
            <a:r>
              <a:rPr lang="en-US" sz="1300" dirty="0"/>
              <a:t>. </a:t>
            </a:r>
          </a:p>
        </p:txBody>
      </p:sp>
      <p:sp>
        <p:nvSpPr>
          <p:cNvPr id="19" name="Line Callout 3 18"/>
          <p:cNvSpPr/>
          <p:nvPr/>
        </p:nvSpPr>
        <p:spPr>
          <a:xfrm>
            <a:off x="364289" y="867943"/>
            <a:ext cx="1718849" cy="1687580"/>
          </a:xfrm>
          <a:prstGeom prst="borderCallout3">
            <a:avLst>
              <a:gd name="adj1" fmla="val 18750"/>
              <a:gd name="adj2" fmla="val -8333"/>
              <a:gd name="adj3" fmla="val 18750"/>
              <a:gd name="adj4" fmla="val -16667"/>
              <a:gd name="adj5" fmla="val 127764"/>
              <a:gd name="adj6" fmla="val -15455"/>
              <a:gd name="adj7" fmla="val 188851"/>
              <a:gd name="adj8" fmla="val 18334"/>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Left Bracket 34"/>
          <p:cNvSpPr/>
          <p:nvPr/>
        </p:nvSpPr>
        <p:spPr>
          <a:xfrm>
            <a:off x="707229" y="3141350"/>
            <a:ext cx="59323" cy="1490663"/>
          </a:xfrm>
          <a:prstGeom prst="leftBracket">
            <a:avLst/>
          </a:pr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TextBox 35"/>
          <p:cNvSpPr txBox="1"/>
          <p:nvPr/>
        </p:nvSpPr>
        <p:spPr>
          <a:xfrm>
            <a:off x="91403" y="5025427"/>
            <a:ext cx="1834095" cy="1492716"/>
          </a:xfrm>
          <a:prstGeom prst="rect">
            <a:avLst/>
          </a:prstGeom>
          <a:solidFill>
            <a:srgbClr val="FFFFFF"/>
          </a:solidFill>
        </p:spPr>
        <p:txBody>
          <a:bodyPr wrap="square" rtlCol="0">
            <a:spAutoFit/>
          </a:bodyPr>
          <a:lstStyle/>
          <a:p>
            <a:r>
              <a:rPr lang="en-US" sz="1300" dirty="0"/>
              <a:t>When multiple class and type designations are present on keg labels, you are required to designate the product to which the application applies. </a:t>
            </a:r>
          </a:p>
        </p:txBody>
      </p:sp>
      <p:sp>
        <p:nvSpPr>
          <p:cNvPr id="37" name="Rectangle 36"/>
          <p:cNvSpPr/>
          <p:nvPr/>
        </p:nvSpPr>
        <p:spPr>
          <a:xfrm>
            <a:off x="4257675" y="1462469"/>
            <a:ext cx="2061336" cy="1292662"/>
          </a:xfrm>
          <a:prstGeom prst="rect">
            <a:avLst/>
          </a:prstGeom>
          <a:solidFill>
            <a:srgbClr val="FFFFFF"/>
          </a:solidFill>
        </p:spPr>
        <p:txBody>
          <a:bodyPr wrap="square">
            <a:spAutoFit/>
          </a:bodyPr>
          <a:lstStyle/>
          <a:p>
            <a:pPr algn="ctr"/>
            <a:r>
              <a:rPr lang="en-US" sz="1300" dirty="0">
                <a:latin typeface="Calibri" panose="020F0502020204030204" pitchFamily="34" charset="0"/>
              </a:rPr>
              <a:t>The alcohol content cannot be left blank and must be listed in the identified section. However, it is an allowable revision post approval.</a:t>
            </a:r>
            <a:endParaRPr lang="en-US" sz="1300" dirty="0"/>
          </a:p>
        </p:txBody>
      </p:sp>
      <p:sp>
        <p:nvSpPr>
          <p:cNvPr id="18" name="Line Callout 3 17"/>
          <p:cNvSpPr/>
          <p:nvPr/>
        </p:nvSpPr>
        <p:spPr>
          <a:xfrm rot="10800000">
            <a:off x="4257676" y="1417212"/>
            <a:ext cx="1986715" cy="1312983"/>
          </a:xfrm>
          <a:prstGeom prst="borderCallout3">
            <a:avLst>
              <a:gd name="adj1" fmla="val 18750"/>
              <a:gd name="adj2" fmla="val -8333"/>
              <a:gd name="adj3" fmla="val 18750"/>
              <a:gd name="adj4" fmla="val -16667"/>
              <a:gd name="adj5" fmla="val -17541"/>
              <a:gd name="adj6" fmla="val -18741"/>
              <a:gd name="adj7" fmla="val -51185"/>
              <a:gd name="adj8" fmla="val 40202"/>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descr="File:NYCS-bull-trans-1.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034" y="2706594"/>
            <a:ext cx="446084" cy="446084"/>
          </a:xfrm>
          <a:prstGeom prst="rect">
            <a:avLst/>
          </a:prstGeom>
        </p:spPr>
      </p:pic>
      <p:pic>
        <p:nvPicPr>
          <p:cNvPr id="44" name="Picture 43" descr="File:NYCS-line-trans-Bway7th.svg – Travel guide at Wikivoyage"/>
          <p:cNvPicPr>
            <a:picLocks noChangeAspect="1"/>
          </p:cNvPicPr>
          <p:nvPr/>
        </p:nvPicPr>
        <p:blipFill rotWithShape="1">
          <a:blip r:embed="rId7" cstate="print">
            <a:extLst>
              <a:ext uri="{28A0092B-C50C-407E-A947-70E740481C1C}">
                <a14:useLocalDpi xmlns:a14="http://schemas.microsoft.com/office/drawing/2010/main" val="0"/>
              </a:ext>
            </a:extLst>
          </a:blip>
          <a:srcRect t="-6460"/>
          <a:stretch/>
        </p:blipFill>
        <p:spPr>
          <a:xfrm>
            <a:off x="2083139" y="5213317"/>
            <a:ext cx="350875" cy="344352"/>
          </a:xfrm>
          <a:prstGeom prst="rect">
            <a:avLst/>
          </a:prstGeom>
        </p:spPr>
      </p:pic>
      <p:pic>
        <p:nvPicPr>
          <p:cNvPr id="45" name="Picture 44" descr="File:NYCS-bull-trans-3.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8574" y="2799061"/>
            <a:ext cx="451107" cy="451107"/>
          </a:xfrm>
          <a:prstGeom prst="rect">
            <a:avLst/>
          </a:prstGeom>
        </p:spPr>
      </p:pic>
      <p:pic>
        <p:nvPicPr>
          <p:cNvPr id="40" name="Picture 39" descr="File:MRT Singapore Destination 4.pn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1524" y="4660809"/>
            <a:ext cx="354951" cy="354951"/>
          </a:xfrm>
          <a:prstGeom prst="rect">
            <a:avLst/>
          </a:prstGeom>
        </p:spPr>
      </p:pic>
      <p:pic>
        <p:nvPicPr>
          <p:cNvPr id="41" name="Picture 40" descr="File:Checkmark green.svg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47391" y="1078517"/>
            <a:ext cx="787420" cy="683723"/>
          </a:xfrm>
          <a:prstGeom prst="rect">
            <a:avLst/>
          </a:prstGeom>
        </p:spPr>
      </p:pic>
      <p:sp>
        <p:nvSpPr>
          <p:cNvPr id="42" name="Flowchart: Connector 41"/>
          <p:cNvSpPr/>
          <p:nvPr/>
        </p:nvSpPr>
        <p:spPr>
          <a:xfrm>
            <a:off x="6772265" y="1229786"/>
            <a:ext cx="5008676" cy="4903641"/>
          </a:xfrm>
          <a:prstGeom prst="flowChartConnector">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4908129" y="4647805"/>
            <a:ext cx="1939320" cy="1292662"/>
          </a:xfrm>
          <a:prstGeom prst="rect">
            <a:avLst/>
          </a:prstGeom>
          <a:solidFill>
            <a:schemeClr val="bg1"/>
          </a:solidFill>
        </p:spPr>
        <p:txBody>
          <a:bodyPr wrap="square" rtlCol="0">
            <a:spAutoFit/>
          </a:bodyPr>
          <a:lstStyle/>
          <a:p>
            <a:pPr algn="ctr"/>
            <a:r>
              <a:rPr lang="en-US" sz="1300" b="1" dirty="0" smtClean="0"/>
              <a:t>Irish </a:t>
            </a:r>
            <a:r>
              <a:rPr lang="en-US" sz="1300" dirty="0"/>
              <a:t>is geographically significant and must be further quailed (e.g. Irish-Style). </a:t>
            </a:r>
            <a:r>
              <a:rPr lang="en-US" sz="1300" b="1" dirty="0" smtClean="0"/>
              <a:t>Cream </a:t>
            </a:r>
            <a:r>
              <a:rPr lang="en-US" sz="1300" dirty="0"/>
              <a:t>and</a:t>
            </a:r>
            <a:r>
              <a:rPr lang="en-US" sz="1300" b="1" dirty="0"/>
              <a:t> </a:t>
            </a:r>
            <a:r>
              <a:rPr lang="en-US" sz="1300" b="1" dirty="0" smtClean="0"/>
              <a:t>Wit </a:t>
            </a:r>
            <a:r>
              <a:rPr lang="en-US" sz="1300" dirty="0"/>
              <a:t>are missing the Class/Type designation at the end. </a:t>
            </a:r>
          </a:p>
        </p:txBody>
      </p:sp>
      <p:sp>
        <p:nvSpPr>
          <p:cNvPr id="21" name="Line Callout 1 20"/>
          <p:cNvSpPr/>
          <p:nvPr/>
        </p:nvSpPr>
        <p:spPr>
          <a:xfrm>
            <a:off x="4895728" y="4632013"/>
            <a:ext cx="1940799" cy="1353320"/>
          </a:xfrm>
          <a:prstGeom prst="borderCallout1">
            <a:avLst>
              <a:gd name="adj1" fmla="val 46220"/>
              <a:gd name="adj2" fmla="val -2016"/>
              <a:gd name="adj3" fmla="val 54515"/>
              <a:gd name="adj4" fmla="val -1845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ight Arrow 45"/>
          <p:cNvSpPr/>
          <p:nvPr/>
        </p:nvSpPr>
        <p:spPr>
          <a:xfrm>
            <a:off x="5831553" y="3462746"/>
            <a:ext cx="721895" cy="469293"/>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lowchart: Connector 47"/>
          <p:cNvSpPr/>
          <p:nvPr/>
        </p:nvSpPr>
        <p:spPr>
          <a:xfrm>
            <a:off x="2434011" y="3031959"/>
            <a:ext cx="1308464" cy="1311443"/>
          </a:xfrm>
          <a:prstGeom prst="flowChartConnecto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lowchart: Connector 48"/>
          <p:cNvSpPr/>
          <p:nvPr/>
        </p:nvSpPr>
        <p:spPr>
          <a:xfrm>
            <a:off x="8616930" y="3023092"/>
            <a:ext cx="1369283" cy="1320311"/>
          </a:xfrm>
          <a:prstGeom prst="flowChartConnecto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Line Callout 1 19"/>
          <p:cNvSpPr/>
          <p:nvPr/>
        </p:nvSpPr>
        <p:spPr>
          <a:xfrm rot="10800000">
            <a:off x="91402" y="4993849"/>
            <a:ext cx="1842492" cy="1532991"/>
          </a:xfrm>
          <a:prstGeom prst="borderCallout1">
            <a:avLst>
              <a:gd name="adj1" fmla="val 18750"/>
              <a:gd name="adj2" fmla="val -8333"/>
              <a:gd name="adj3" fmla="val 48195"/>
              <a:gd name="adj4" fmla="val -2587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600075" y="3703031"/>
            <a:ext cx="152400" cy="1203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Missing x</a:t>
            </a:r>
          </a:p>
        </p:txBody>
      </p:sp>
    </p:spTree>
    <p:extLst>
      <p:ext uri="{BB962C8B-B14F-4D97-AF65-F5344CB8AC3E}">
        <p14:creationId xmlns:p14="http://schemas.microsoft.com/office/powerpoint/2010/main" val="224655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ALCOHOL AND TOBACCO TAX AND TRADE BUREAU (TTB)</a:t>
            </a:r>
            <a:endParaRPr lang="en-US" dirty="0"/>
          </a:p>
        </p:txBody>
      </p:sp>
      <p:sp>
        <p:nvSpPr>
          <p:cNvPr id="4" name="Title 3"/>
          <p:cNvSpPr>
            <a:spLocks noGrp="1"/>
          </p:cNvSpPr>
          <p:nvPr>
            <p:ph type="title"/>
          </p:nvPr>
        </p:nvSpPr>
        <p:spPr/>
        <p:txBody>
          <a:bodyPr/>
          <a:lstStyle/>
          <a:p>
            <a:r>
              <a:rPr lang="en-US" dirty="0" smtClean="0"/>
              <a:t>Prohibited Labeling Practices</a:t>
            </a:r>
            <a:endParaRPr lang="en-US" dirty="0"/>
          </a:p>
        </p:txBody>
      </p:sp>
      <p:sp>
        <p:nvSpPr>
          <p:cNvPr id="2" name="Slide Number Placeholder 1"/>
          <p:cNvSpPr>
            <a:spLocks noGrp="1"/>
          </p:cNvSpPr>
          <p:nvPr>
            <p:ph type="sldNum" sz="quarter" idx="4294967295"/>
          </p:nvPr>
        </p:nvSpPr>
        <p:spPr>
          <a:xfrm>
            <a:off x="10566400" y="6418263"/>
            <a:ext cx="1625600" cy="365125"/>
          </a:xfrm>
        </p:spPr>
        <p:txBody>
          <a:bodyPr/>
          <a:lstStyle/>
          <a:p>
            <a:fld id="{E42367A3-023C-4870-9A86-52F994C50B51}" type="slidenum">
              <a:rPr lang="en-US" smtClean="0"/>
              <a:pPr/>
              <a:t>65</a:t>
            </a:fld>
            <a:endParaRPr lang="en-US" dirty="0"/>
          </a:p>
        </p:txBody>
      </p:sp>
    </p:spTree>
    <p:extLst>
      <p:ext uri="{BB962C8B-B14F-4D97-AF65-F5344CB8AC3E}">
        <p14:creationId xmlns:p14="http://schemas.microsoft.com/office/powerpoint/2010/main" val="2292235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Examples of Things Prohibited from Appearing on Malt Beverage Labels</a:t>
            </a:r>
            <a:endParaRPr lang="en-US" dirty="0"/>
          </a:p>
        </p:txBody>
      </p:sp>
      <p:sp>
        <p:nvSpPr>
          <p:cNvPr id="27651" name="Rectangle 3"/>
          <p:cNvSpPr>
            <a:spLocks noGrp="1" noChangeArrowheads="1"/>
          </p:cNvSpPr>
          <p:nvPr>
            <p:ph idx="1"/>
          </p:nvPr>
        </p:nvSpPr>
        <p:spPr/>
        <p:txBody>
          <a:bodyPr/>
          <a:lstStyle/>
          <a:p>
            <a:r>
              <a:rPr lang="en-US" dirty="0" smtClean="0"/>
              <a:t>Any statement that is false or untrue</a:t>
            </a:r>
          </a:p>
          <a:p>
            <a:r>
              <a:rPr lang="en-US" dirty="0" smtClean="0"/>
              <a:t>Any statement ... relating to any guarantee</a:t>
            </a:r>
          </a:p>
          <a:p>
            <a:r>
              <a:rPr lang="en-US" dirty="0" smtClean="0"/>
              <a:t>Any misleading information, such as:</a:t>
            </a:r>
          </a:p>
          <a:p>
            <a:pPr lvl="1"/>
            <a:r>
              <a:rPr lang="en-US" dirty="0" smtClean="0"/>
              <a:t>Text that implies that the product is a distilled spirit or contains a distilled spirit</a:t>
            </a:r>
          </a:p>
          <a:p>
            <a:pPr lvl="1"/>
            <a:r>
              <a:rPr lang="en-US" dirty="0" smtClean="0"/>
              <a:t>Misleading health-related claims</a:t>
            </a:r>
          </a:p>
          <a:p>
            <a:pPr lvl="1"/>
            <a:r>
              <a:rPr lang="en-US" dirty="0" smtClean="0"/>
              <a:t>Implied government endorsements</a:t>
            </a:r>
          </a:p>
        </p:txBody>
      </p:sp>
      <p:sp>
        <p:nvSpPr>
          <p:cNvPr id="3" name="Footer Placeholder 2"/>
          <p:cNvSpPr>
            <a:spLocks noGrp="1"/>
          </p:cNvSpPr>
          <p:nvPr>
            <p:ph type="ftr" sz="quarter" idx="10"/>
          </p:nvPr>
        </p:nvSpPr>
        <p:spPr/>
        <p:txBody>
          <a:bodyPr/>
          <a:lstStyle/>
          <a:p>
            <a:pPr lvl="0"/>
            <a:r>
              <a:rPr lang="en-US" noProof="0" smtClean="0"/>
              <a:t>ALCOHOL AND TOBACCO TAX AND TRADE BUREAU (TTB)</a:t>
            </a:r>
            <a:endParaRPr lang="en-US" noProof="0" dirty="0"/>
          </a:p>
        </p:txBody>
      </p:sp>
      <p:sp>
        <p:nvSpPr>
          <p:cNvPr id="6" name="Slide Number Placeholder 5"/>
          <p:cNvSpPr>
            <a:spLocks noGrp="1"/>
          </p:cNvSpPr>
          <p:nvPr>
            <p:ph type="sldNum" sz="quarter" idx="11"/>
          </p:nvPr>
        </p:nvSpPr>
        <p:spPr/>
        <p:txBody>
          <a:bodyPr/>
          <a:lstStyle/>
          <a:p>
            <a:pPr lvl="0"/>
            <a:fld id="{E42367A3-023C-4870-9A86-52F994C50B51}" type="slidenum">
              <a:rPr lang="en-US" noProof="0" smtClean="0"/>
              <a:pPr lvl="0"/>
              <a:t>66</a:t>
            </a:fld>
            <a:endParaRPr lang="en-US" noProof="0" dirty="0"/>
          </a:p>
        </p:txBody>
      </p:sp>
      <p:sp>
        <p:nvSpPr>
          <p:cNvPr id="7" name="TextBox 6"/>
          <p:cNvSpPr txBox="1"/>
          <p:nvPr/>
        </p:nvSpPr>
        <p:spPr>
          <a:xfrm>
            <a:off x="9649300" y="5824575"/>
            <a:ext cx="2368447" cy="40011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defTabSz="914377">
              <a:defRPr/>
            </a:pPr>
            <a:r>
              <a:rPr lang="en-US" sz="2000" dirty="0">
                <a:solidFill>
                  <a:srgbClr val="4F81BD">
                    <a:lumMod val="50000"/>
                  </a:srgbClr>
                </a:solidFill>
                <a:latin typeface="Calibri" panose="020F0502020204030204"/>
              </a:rPr>
              <a:t>27 CFR 7.29</a:t>
            </a:r>
          </a:p>
        </p:txBody>
      </p:sp>
    </p:spTree>
    <p:extLst>
      <p:ext uri="{BB962C8B-B14F-4D97-AF65-F5344CB8AC3E}">
        <p14:creationId xmlns:p14="http://schemas.microsoft.com/office/powerpoint/2010/main" val="322414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Optional Information </a:t>
            </a:r>
            <a:endParaRPr lang="en-US" dirty="0"/>
          </a:p>
        </p:txBody>
      </p:sp>
      <p:sp>
        <p:nvSpPr>
          <p:cNvPr id="8" name="Content Placeholder 7"/>
          <p:cNvSpPr>
            <a:spLocks noGrp="1"/>
          </p:cNvSpPr>
          <p:nvPr>
            <p:ph idx="1"/>
          </p:nvPr>
        </p:nvSpPr>
        <p:spPr/>
        <p:txBody>
          <a:bodyPr>
            <a:normAutofit fontScale="70000" lnSpcReduction="20000"/>
          </a:bodyPr>
          <a:lstStyle/>
          <a:p>
            <a:pPr marL="0" indent="0">
              <a:buNone/>
            </a:pPr>
            <a:r>
              <a:rPr lang="en-US" sz="4000" b="1" dirty="0">
                <a:solidFill>
                  <a:srgbClr val="002060"/>
                </a:solidFill>
              </a:rPr>
              <a:t>Rulings of Interest:</a:t>
            </a:r>
          </a:p>
          <a:p>
            <a:pPr marL="285744" indent="-285744">
              <a:buFont typeface="Arial" panose="020B0604020202020204" pitchFamily="34" charset="0"/>
              <a:buChar char="•"/>
            </a:pPr>
            <a:r>
              <a:rPr lang="en-US" dirty="0">
                <a:solidFill>
                  <a:srgbClr val="002060"/>
                </a:solidFill>
                <a:hlinkClick r:id="rId3" action="ppaction://hlinkfile"/>
              </a:rPr>
              <a:t>2004-1</a:t>
            </a:r>
            <a:r>
              <a:rPr lang="en-US" dirty="0">
                <a:solidFill>
                  <a:srgbClr val="002060"/>
                </a:solidFill>
              </a:rPr>
              <a:t> Caloric and Carbohydrate Representations </a:t>
            </a:r>
            <a:endParaRPr lang="en-US" strike="sngStrike" dirty="0">
              <a:solidFill>
                <a:srgbClr val="002060"/>
              </a:solidFill>
            </a:endParaRPr>
          </a:p>
          <a:p>
            <a:pPr marL="285744" indent="-285744">
              <a:buFont typeface="Arial" panose="020B0604020202020204" pitchFamily="34" charset="0"/>
              <a:buChar char="•"/>
            </a:pPr>
            <a:r>
              <a:rPr lang="en-US" dirty="0" smtClean="0">
                <a:hlinkClick r:id="rId4"/>
              </a:rPr>
              <a:t>2020-2</a:t>
            </a:r>
            <a:r>
              <a:rPr lang="en-US" dirty="0" smtClean="0">
                <a:solidFill>
                  <a:srgbClr val="002060"/>
                </a:solidFill>
              </a:rPr>
              <a:t> Gluten </a:t>
            </a:r>
            <a:r>
              <a:rPr lang="en-US" dirty="0">
                <a:solidFill>
                  <a:srgbClr val="002060"/>
                </a:solidFill>
              </a:rPr>
              <a:t>Content Statements</a:t>
            </a:r>
            <a:r>
              <a:rPr lang="en-US" strike="sngStrike" dirty="0">
                <a:solidFill>
                  <a:srgbClr val="002060"/>
                </a:solidFill>
              </a:rPr>
              <a:t> </a:t>
            </a:r>
          </a:p>
          <a:p>
            <a:pPr marL="285744" indent="-285744">
              <a:buFont typeface="Arial" panose="020B0604020202020204" pitchFamily="34" charset="0"/>
              <a:buChar char="•"/>
            </a:pPr>
            <a:r>
              <a:rPr lang="en-US" dirty="0">
                <a:solidFill>
                  <a:srgbClr val="002060"/>
                </a:solidFill>
                <a:hlinkClick r:id="rId5" action="ppaction://hlinkfile"/>
              </a:rPr>
              <a:t>2013-2</a:t>
            </a:r>
            <a:r>
              <a:rPr lang="en-US" dirty="0">
                <a:solidFill>
                  <a:srgbClr val="002060"/>
                </a:solidFill>
              </a:rPr>
              <a:t> Voluntary Nutrient Content Statements</a:t>
            </a:r>
          </a:p>
          <a:p>
            <a:endParaRPr lang="en-US" b="1" dirty="0">
              <a:solidFill>
                <a:srgbClr val="002060"/>
              </a:solidFill>
            </a:endParaRPr>
          </a:p>
          <a:p>
            <a:pPr marL="0" indent="0">
              <a:buNone/>
            </a:pPr>
            <a:r>
              <a:rPr lang="en-US" sz="4000" b="1" dirty="0">
                <a:solidFill>
                  <a:srgbClr val="002060"/>
                </a:solidFill>
              </a:rPr>
              <a:t>Frequently Asked Questions (FAQs) of Interest:</a:t>
            </a:r>
          </a:p>
          <a:p>
            <a:pPr marL="285744" indent="-285744">
              <a:buFont typeface="Arial" panose="020B0604020202020204" pitchFamily="34" charset="0"/>
              <a:buChar char="•"/>
            </a:pPr>
            <a:r>
              <a:rPr lang="en-US" dirty="0" smtClean="0">
                <a:solidFill>
                  <a:srgbClr val="002060"/>
                </a:solidFill>
                <a:hlinkClick r:id="rId6"/>
              </a:rPr>
              <a:t>FAQs </a:t>
            </a:r>
            <a:r>
              <a:rPr lang="en-US" dirty="0">
                <a:solidFill>
                  <a:srgbClr val="002060"/>
                </a:solidFill>
                <a:hlinkClick r:id="rId6"/>
              </a:rPr>
              <a:t>on TTB Ruling 2013-2 (Serving Facts Statements)  </a:t>
            </a:r>
            <a:endParaRPr lang="en-US" dirty="0">
              <a:solidFill>
                <a:srgbClr val="002060"/>
              </a:solidFill>
            </a:endParaRPr>
          </a:p>
          <a:p>
            <a:pPr marL="285744" indent="-285744">
              <a:buFont typeface="Arial" panose="020B0604020202020204" pitchFamily="34" charset="0"/>
              <a:buChar char="•"/>
            </a:pPr>
            <a:r>
              <a:rPr lang="en-US" dirty="0" smtClean="0">
                <a:solidFill>
                  <a:srgbClr val="002060"/>
                </a:solidFill>
                <a:hlinkClick r:id="rId7"/>
              </a:rPr>
              <a:t>FAQs </a:t>
            </a:r>
            <a:r>
              <a:rPr lang="en-US" dirty="0">
                <a:solidFill>
                  <a:srgbClr val="002060"/>
                </a:solidFill>
                <a:hlinkClick r:id="rId7"/>
              </a:rPr>
              <a:t>on Sugar Content Statements </a:t>
            </a:r>
            <a:endParaRPr lang="en-US" dirty="0">
              <a:solidFill>
                <a:srgbClr val="002060"/>
              </a:solidFill>
            </a:endParaRPr>
          </a:p>
          <a:p>
            <a:pPr marL="285744" indent="-285744">
              <a:buFont typeface="Arial" panose="020B0604020202020204" pitchFamily="34" charset="0"/>
              <a:buChar char="•"/>
            </a:pPr>
            <a:r>
              <a:rPr lang="en-US" dirty="0" smtClean="0">
                <a:solidFill>
                  <a:srgbClr val="002060"/>
                </a:solidFill>
                <a:hlinkClick r:id="rId8"/>
              </a:rPr>
              <a:t>FAQs </a:t>
            </a:r>
            <a:r>
              <a:rPr lang="en-US" dirty="0">
                <a:solidFill>
                  <a:srgbClr val="002060"/>
                </a:solidFill>
                <a:hlinkClick r:id="rId8"/>
              </a:rPr>
              <a:t>on Major Food Allergen Labeling</a:t>
            </a:r>
            <a:endParaRPr lang="en-US" dirty="0">
              <a:solidFill>
                <a:srgbClr val="002060"/>
              </a:solidFill>
            </a:endParaRPr>
          </a:p>
          <a:p>
            <a:pPr marL="285744" indent="-285744">
              <a:buFont typeface="Arial" panose="020B0604020202020204" pitchFamily="34" charset="0"/>
              <a:buChar char="•"/>
            </a:pPr>
            <a:r>
              <a:rPr lang="en-US" dirty="0" smtClean="0">
                <a:solidFill>
                  <a:srgbClr val="002060"/>
                </a:solidFill>
                <a:hlinkClick r:id="rId9"/>
              </a:rPr>
              <a:t>FAQs </a:t>
            </a:r>
            <a:r>
              <a:rPr lang="en-US" dirty="0">
                <a:solidFill>
                  <a:srgbClr val="002060"/>
                </a:solidFill>
                <a:hlinkClick r:id="rId9"/>
              </a:rPr>
              <a:t>on Organic Labeling</a:t>
            </a:r>
            <a:endParaRPr lang="en-US" dirty="0">
              <a:solidFill>
                <a:srgbClr val="002060"/>
              </a:solidFill>
            </a:endParaRPr>
          </a:p>
          <a:p>
            <a:pPr marL="285744" indent="-285744">
              <a:buFont typeface="Arial" panose="020B0604020202020204" pitchFamily="34" charset="0"/>
              <a:buChar char="•"/>
            </a:pPr>
            <a:r>
              <a:rPr lang="en-US" dirty="0" smtClean="0">
                <a:solidFill>
                  <a:srgbClr val="002060"/>
                </a:solidFill>
                <a:hlinkClick r:id="rId10"/>
              </a:rPr>
              <a:t>FAQs </a:t>
            </a:r>
            <a:r>
              <a:rPr lang="en-US" dirty="0">
                <a:solidFill>
                  <a:srgbClr val="002060"/>
                </a:solidFill>
                <a:hlinkClick r:id="rId10"/>
              </a:rPr>
              <a:t>on Alcohol</a:t>
            </a:r>
            <a:endParaRPr lang="en-US" dirty="0">
              <a:solidFill>
                <a:srgbClr val="002060"/>
              </a:solidFill>
            </a:endParaRPr>
          </a:p>
          <a:p>
            <a:pPr marL="285744" indent="-285744">
              <a:buFont typeface="Arial" panose="020B0604020202020204" pitchFamily="34" charset="0"/>
              <a:buChar char="•"/>
            </a:pPr>
            <a:r>
              <a:rPr lang="en-US" dirty="0">
                <a:solidFill>
                  <a:srgbClr val="002060"/>
                </a:solidFill>
                <a:hlinkClick r:id="rId11"/>
              </a:rPr>
              <a:t>FAQ [AF3]: </a:t>
            </a:r>
            <a:r>
              <a:rPr lang="en-US" dirty="0">
                <a:solidFill>
                  <a:srgbClr val="002060"/>
                </a:solidFill>
              </a:rPr>
              <a:t>How do I calculate the number of servings per container</a:t>
            </a:r>
            <a:r>
              <a:rPr lang="en-US" dirty="0" smtClean="0">
                <a:solidFill>
                  <a:srgbClr val="002060"/>
                </a:solidFill>
              </a:rPr>
              <a:t>?</a:t>
            </a:r>
            <a:endParaRPr lang="en-US" sz="2800" dirty="0"/>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67</a:t>
            </a:fld>
            <a:endParaRPr lang="en-US" dirty="0"/>
          </a:p>
        </p:txBody>
      </p:sp>
    </p:spTree>
    <p:extLst>
      <p:ext uri="{BB962C8B-B14F-4D97-AF65-F5344CB8AC3E}">
        <p14:creationId xmlns:p14="http://schemas.microsoft.com/office/powerpoint/2010/main" val="32094653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Resources</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68</a:t>
            </a:fld>
            <a:endParaRPr lang="en-US" dirty="0"/>
          </a:p>
        </p:txBody>
      </p:sp>
      <p:sp>
        <p:nvSpPr>
          <p:cNvPr id="4" name="Footer Placeholder 3"/>
          <p:cNvSpPr>
            <a:spLocks noGrp="1"/>
          </p:cNvSpPr>
          <p:nvPr>
            <p:ph type="ftr" sz="quarter" idx="3"/>
          </p:nvPr>
        </p:nvSpPr>
        <p:spPr/>
        <p:txBody>
          <a:bodyPr/>
          <a:lstStyle/>
          <a:p>
            <a:r>
              <a:rPr lang="en-US" dirty="0" smtClean="0"/>
              <a:t>ALCOHOL AND TOBACCO TAX AND TRADE BUREAU (TTB)</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65131111"/>
              </p:ext>
            </p:extLst>
          </p:nvPr>
        </p:nvGraphicFramePr>
        <p:xfrm>
          <a:off x="605591" y="1733095"/>
          <a:ext cx="10980822" cy="4166941"/>
        </p:xfrm>
        <a:graphic>
          <a:graphicData uri="http://schemas.openxmlformats.org/drawingml/2006/table">
            <a:tbl>
              <a:tblPr firstRow="1" bandRow="1">
                <a:tableStyleId>{5C22544A-7EE6-4342-B048-85BDC9FD1C3A}</a:tableStyleId>
              </a:tblPr>
              <a:tblGrid>
                <a:gridCol w="5490411">
                  <a:extLst>
                    <a:ext uri="{9D8B030D-6E8A-4147-A177-3AD203B41FA5}">
                      <a16:colId xmlns:a16="http://schemas.microsoft.com/office/drawing/2014/main" val="854065696"/>
                    </a:ext>
                  </a:extLst>
                </a:gridCol>
                <a:gridCol w="5490411">
                  <a:extLst>
                    <a:ext uri="{9D8B030D-6E8A-4147-A177-3AD203B41FA5}">
                      <a16:colId xmlns:a16="http://schemas.microsoft.com/office/drawing/2014/main" val="2470257451"/>
                    </a:ext>
                  </a:extLst>
                </a:gridCol>
              </a:tblGrid>
              <a:tr h="72857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t>Beer  Resources</a:t>
                      </a:r>
                      <a:endParaRPr lang="en-US" sz="1800" b="0" i="0" dirty="0" smtClean="0"/>
                    </a:p>
                  </a:txBody>
                  <a:tcPr anchor="ctr">
                    <a:solidFill>
                      <a:srgbClr val="00206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extLst>
                  <a:ext uri="{0D108BD9-81ED-4DB2-BD59-A6C34878D82A}">
                    <a16:rowId xmlns:a16="http://schemas.microsoft.com/office/drawing/2014/main" val="1135529080"/>
                  </a:ext>
                </a:extLst>
              </a:tr>
              <a:tr h="780615">
                <a:tc>
                  <a:txBody>
                    <a:bodyPr/>
                    <a:lstStyle/>
                    <a:p>
                      <a:pPr algn="ctr"/>
                      <a:r>
                        <a:rPr lang="en-US" sz="1800" b="1" dirty="0" smtClean="0"/>
                        <a:t>TTB Beer Rulings </a:t>
                      </a:r>
                    </a:p>
                    <a:p>
                      <a:pPr algn="ctr"/>
                      <a:r>
                        <a:rPr lang="en-US" sz="1800" dirty="0" smtClean="0">
                          <a:hlinkClick r:id="rId3"/>
                        </a:rPr>
                        <a:t>www.ttb.gov/beer/rulings</a:t>
                      </a:r>
                      <a:r>
                        <a:rPr lang="en-US" sz="1800" dirty="0" smtClean="0"/>
                        <a:t> </a:t>
                      </a:r>
                    </a:p>
                  </a:txBody>
                  <a:tcPr anchor="ctr">
                    <a:solidFill>
                      <a:schemeClr val="bg1"/>
                    </a:solidFill>
                  </a:tcPr>
                </a:tc>
                <a:tc>
                  <a:txBody>
                    <a:bodyPr/>
                    <a:lstStyle/>
                    <a:p>
                      <a:pPr algn="ctr"/>
                      <a:r>
                        <a:rPr lang="en-US" sz="1800" b="1" dirty="0" smtClean="0"/>
                        <a:t>Beer-Beverage Alcohol Manual (BAM) </a:t>
                      </a:r>
                    </a:p>
                    <a:p>
                      <a:pPr algn="ctr"/>
                      <a:r>
                        <a:rPr lang="en-US" sz="1800" dirty="0" smtClean="0">
                          <a:hlinkClick r:id="rId4"/>
                        </a:rPr>
                        <a:t>www.ttb.gov/beer/beverage-alcohol-manual</a:t>
                      </a:r>
                      <a:r>
                        <a:rPr lang="en-US" sz="1800" dirty="0" smtClean="0"/>
                        <a:t> </a:t>
                      </a:r>
                    </a:p>
                  </a:txBody>
                  <a:tcPr anchor="ctr">
                    <a:solidFill>
                      <a:schemeClr val="bg1"/>
                    </a:solidFill>
                  </a:tcPr>
                </a:tc>
                <a:extLst>
                  <a:ext uri="{0D108BD9-81ED-4DB2-BD59-A6C34878D82A}">
                    <a16:rowId xmlns:a16="http://schemas.microsoft.com/office/drawing/2014/main" val="3879154005"/>
                  </a:ext>
                </a:extLst>
              </a:tr>
              <a:tr h="780615">
                <a:tc>
                  <a:txBody>
                    <a:bodyPr/>
                    <a:lstStyle/>
                    <a:p>
                      <a:pPr algn="ctr"/>
                      <a:r>
                        <a:rPr lang="en-US" sz="1800" b="1" dirty="0" smtClean="0"/>
                        <a:t>TTB Beer Industry Circulars </a:t>
                      </a:r>
                    </a:p>
                    <a:p>
                      <a:pPr algn="ctr"/>
                      <a:r>
                        <a:rPr lang="en-US" sz="1800" dirty="0" smtClean="0">
                          <a:hlinkClick r:id="rId5"/>
                        </a:rPr>
                        <a:t>www.ttb.gov/beer/industry-circulars</a:t>
                      </a:r>
                      <a:r>
                        <a:rPr lang="en-US" sz="1800" dirty="0" smtClean="0"/>
                        <a:t>  </a:t>
                      </a:r>
                    </a:p>
                  </a:txBody>
                  <a:tcPr anchor="ctr">
                    <a:solidFill>
                      <a:srgbClr val="F9E87F"/>
                    </a:solidFill>
                  </a:tcPr>
                </a:tc>
                <a:tc>
                  <a:txBody>
                    <a:bodyPr/>
                    <a:lstStyle/>
                    <a:p>
                      <a:pPr algn="ctr"/>
                      <a:r>
                        <a:rPr lang="en-US" sz="1800" b="1" dirty="0" smtClean="0"/>
                        <a:t>Do I Need a Formula? Tool </a:t>
                      </a:r>
                    </a:p>
                    <a:p>
                      <a:pPr algn="ctr"/>
                      <a:r>
                        <a:rPr lang="en-US" sz="1800" dirty="0" smtClean="0">
                          <a:hlinkClick r:id="rId6"/>
                        </a:rPr>
                        <a:t>www.ttb.gov/formulation/mbev</a:t>
                      </a:r>
                      <a:r>
                        <a:rPr lang="en-US" sz="1800" dirty="0" smtClean="0"/>
                        <a:t> </a:t>
                      </a:r>
                    </a:p>
                  </a:txBody>
                  <a:tcPr anchor="ctr">
                    <a:solidFill>
                      <a:srgbClr val="F9E87F"/>
                    </a:solidFill>
                  </a:tcPr>
                </a:tc>
                <a:extLst>
                  <a:ext uri="{0D108BD9-81ED-4DB2-BD59-A6C34878D82A}">
                    <a16:rowId xmlns:a16="http://schemas.microsoft.com/office/drawing/2014/main" val="530905421"/>
                  </a:ext>
                </a:extLst>
              </a:tr>
              <a:tr h="1096523">
                <a:tc>
                  <a:txBody>
                    <a:bodyPr/>
                    <a:lstStyle/>
                    <a:p>
                      <a:pPr algn="ctr"/>
                      <a:r>
                        <a:rPr lang="en-US" sz="1800" b="1" dirty="0" smtClean="0"/>
                        <a:t>TTB Beer Frequently Asked Questions (FAQs) </a:t>
                      </a:r>
                    </a:p>
                    <a:p>
                      <a:pPr algn="ctr"/>
                      <a:r>
                        <a:rPr lang="en-US" sz="1800" dirty="0" smtClean="0">
                          <a:hlinkClick r:id="rId7"/>
                        </a:rPr>
                        <a:t>www.ttb.gov/beer/beer-faqs</a:t>
                      </a:r>
                      <a:r>
                        <a:rPr lang="en-US" sz="1800" dirty="0" smtClean="0"/>
                        <a:t> </a:t>
                      </a:r>
                      <a:endParaRPr lang="en-US" sz="1800" dirty="0"/>
                    </a:p>
                  </a:txBody>
                  <a:tcPr anchor="ctr">
                    <a:solidFill>
                      <a:schemeClr val="bg1"/>
                    </a:solidFill>
                  </a:tcPr>
                </a:tc>
                <a:tc>
                  <a:txBody>
                    <a:bodyPr/>
                    <a:lstStyle/>
                    <a:p>
                      <a:pPr algn="ctr"/>
                      <a:r>
                        <a:rPr lang="en-US" sz="1800" b="1" dirty="0" smtClean="0"/>
                        <a:t>TTB G 2016-1A –Beer/Malt Beverages Requiring Formula Approval or Laboratory Sample Analysis Chart</a:t>
                      </a:r>
                    </a:p>
                    <a:p>
                      <a:pPr algn="ctr"/>
                      <a:r>
                        <a:rPr lang="en-US" sz="1800" dirty="0" smtClean="0">
                          <a:hlinkClick r:id="rId8"/>
                        </a:rPr>
                        <a:t>www.ttb.gov/public-guidance/ttb-g-2016-1a</a:t>
                      </a:r>
                      <a:r>
                        <a:rPr lang="en-US" sz="1800" dirty="0" smtClean="0"/>
                        <a:t> </a:t>
                      </a:r>
                    </a:p>
                  </a:txBody>
                  <a:tcPr anchor="ctr">
                    <a:solidFill>
                      <a:schemeClr val="bg1"/>
                    </a:solidFill>
                  </a:tcPr>
                </a:tc>
                <a:extLst>
                  <a:ext uri="{0D108BD9-81ED-4DB2-BD59-A6C34878D82A}">
                    <a16:rowId xmlns:a16="http://schemas.microsoft.com/office/drawing/2014/main" val="3574907066"/>
                  </a:ext>
                </a:extLst>
              </a:tr>
              <a:tr h="780615">
                <a:tc>
                  <a:txBody>
                    <a:bodyPr/>
                    <a:lstStyle/>
                    <a:p>
                      <a:pPr algn="ctr"/>
                      <a:r>
                        <a:rPr lang="en-US" sz="1800" b="1" dirty="0" smtClean="0"/>
                        <a:t>Allowable Revisions to Approved Labels</a:t>
                      </a:r>
                    </a:p>
                    <a:p>
                      <a:pPr algn="ctr"/>
                      <a:r>
                        <a:rPr lang="en-US" sz="1800" dirty="0" smtClean="0">
                          <a:hlinkClick r:id="rId9"/>
                        </a:rPr>
                        <a:t>www.ttb.gov/labeling/allowable-revisions</a:t>
                      </a:r>
                      <a:r>
                        <a:rPr lang="en-US" sz="1800" dirty="0" smtClean="0"/>
                        <a:t> </a:t>
                      </a:r>
                    </a:p>
                  </a:txBody>
                  <a:tcPr anchor="ctr">
                    <a:solidFill>
                      <a:srgbClr val="F9E87F"/>
                    </a:solidFill>
                  </a:tcPr>
                </a:tc>
                <a:tc>
                  <a:txBody>
                    <a:bodyPr/>
                    <a:lstStyle/>
                    <a:p>
                      <a:pPr algn="ctr"/>
                      <a:r>
                        <a:rPr lang="en-US" sz="1800" b="1" dirty="0" smtClean="0"/>
                        <a:t>Labeling Laws and</a:t>
                      </a:r>
                      <a:r>
                        <a:rPr lang="en-US" sz="1800" b="1" baseline="0" dirty="0" smtClean="0"/>
                        <a:t> Regulations</a:t>
                      </a:r>
                      <a:endParaRPr lang="en-US" sz="1800" b="1" dirty="0" smtClean="0"/>
                    </a:p>
                    <a:p>
                      <a:pPr algn="ctr"/>
                      <a:r>
                        <a:rPr lang="en-US" sz="1800" dirty="0" smtClean="0">
                          <a:hlinkClick r:id="rId10"/>
                        </a:rPr>
                        <a:t>www.ttb.gov/labeling/laws-and-regulations</a:t>
                      </a:r>
                      <a:r>
                        <a:rPr lang="en-US" sz="1800" dirty="0" smtClean="0"/>
                        <a:t> </a:t>
                      </a:r>
                    </a:p>
                  </a:txBody>
                  <a:tcPr anchor="ctr">
                    <a:solidFill>
                      <a:srgbClr val="F9E87F"/>
                    </a:solidFill>
                  </a:tcPr>
                </a:tc>
                <a:extLst>
                  <a:ext uri="{0D108BD9-81ED-4DB2-BD59-A6C34878D82A}">
                    <a16:rowId xmlns:a16="http://schemas.microsoft.com/office/drawing/2014/main" val="4264940484"/>
                  </a:ext>
                </a:extLst>
              </a:tr>
            </a:tbl>
          </a:graphicData>
        </a:graphic>
      </p:graphicFrame>
    </p:spTree>
    <p:extLst>
      <p:ext uri="{BB962C8B-B14F-4D97-AF65-F5344CB8AC3E}">
        <p14:creationId xmlns:p14="http://schemas.microsoft.com/office/powerpoint/2010/main" val="39904564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4" name="Footer Placeholder 3"/>
          <p:cNvSpPr>
            <a:spLocks noGrp="1"/>
          </p:cNvSpPr>
          <p:nvPr>
            <p:ph type="ftr" sz="quarter" idx="10"/>
          </p:nvPr>
        </p:nvSpPr>
        <p:spPr/>
        <p:txBody>
          <a:bodyPr/>
          <a:lstStyle/>
          <a:p>
            <a:r>
              <a:rPr lang="en-US" dirty="0" smtClean="0"/>
              <a:t>ALCOHOL AND TOBACCO TAX AND TRADE BUREAU (TTB)</a:t>
            </a:r>
            <a:endParaRPr lang="en-US" dirty="0"/>
          </a:p>
        </p:txBody>
      </p:sp>
      <p:sp>
        <p:nvSpPr>
          <p:cNvPr id="5" name="Slide Number Placeholder 4"/>
          <p:cNvSpPr>
            <a:spLocks noGrp="1"/>
          </p:cNvSpPr>
          <p:nvPr>
            <p:ph type="sldNum" sz="quarter" idx="11"/>
          </p:nvPr>
        </p:nvSpPr>
        <p:spPr/>
        <p:txBody>
          <a:bodyPr/>
          <a:lstStyle/>
          <a:p>
            <a:fld id="{BA9696C3-F121-41AC-8403-DB61221B02C3}" type="slidenum">
              <a:rPr lang="en-US" smtClean="0"/>
              <a:pPr/>
              <a:t>69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29405508"/>
              </p:ext>
            </p:extLst>
          </p:nvPr>
        </p:nvGraphicFramePr>
        <p:xfrm>
          <a:off x="1203159" y="1588171"/>
          <a:ext cx="9914021" cy="4395799"/>
        </p:xfrm>
        <a:graphic>
          <a:graphicData uri="http://schemas.openxmlformats.org/drawingml/2006/table">
            <a:tbl>
              <a:tblPr firstRow="1" bandRow="1">
                <a:tableStyleId>{69012ECD-51FC-41F1-AA8D-1B2483CD663E}</a:tableStyleId>
              </a:tblPr>
              <a:tblGrid>
                <a:gridCol w="9914021">
                  <a:extLst>
                    <a:ext uri="{9D8B030D-6E8A-4147-A177-3AD203B41FA5}">
                      <a16:colId xmlns:a16="http://schemas.microsoft.com/office/drawing/2014/main" val="4088788855"/>
                    </a:ext>
                  </a:extLst>
                </a:gridCol>
              </a:tblGrid>
              <a:tr h="644400">
                <a:tc>
                  <a:txBody>
                    <a:bodyPr/>
                    <a:lstStyle/>
                    <a:p>
                      <a:pPr algn="ctr"/>
                      <a:r>
                        <a:rPr lang="en-US" sz="3200" dirty="0" smtClean="0">
                          <a:solidFill>
                            <a:srgbClr val="002060"/>
                          </a:solidFill>
                        </a:rPr>
                        <a:t>Questions? </a:t>
                      </a:r>
                      <a:endParaRPr lang="en-US" sz="3200" dirty="0">
                        <a:solidFill>
                          <a:srgbClr val="002060"/>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3CE19"/>
                    </a:solidFill>
                  </a:tcPr>
                </a:tc>
                <a:extLst>
                  <a:ext uri="{0D108BD9-81ED-4DB2-BD59-A6C34878D82A}">
                    <a16:rowId xmlns:a16="http://schemas.microsoft.com/office/drawing/2014/main" val="60199058"/>
                  </a:ext>
                </a:extLst>
              </a:tr>
              <a:tr h="2123440">
                <a:tc>
                  <a:txBody>
                    <a:bodyPr/>
                    <a:lstStyle/>
                    <a:p>
                      <a:pPr algn="l"/>
                      <a:r>
                        <a:rPr lang="en-US" sz="2400" b="1" dirty="0" smtClean="0">
                          <a:solidFill>
                            <a:schemeClr val="tx2">
                              <a:lumMod val="75000"/>
                            </a:schemeClr>
                          </a:solidFill>
                        </a:rPr>
                        <a:t>Contact the Alcohol Labeling and Formulation Division at</a:t>
                      </a:r>
                      <a:r>
                        <a:rPr lang="en-US" sz="2400" dirty="0" smtClean="0">
                          <a:solidFill>
                            <a:schemeClr val="tx2">
                              <a:lumMod val="75000"/>
                            </a:schemeClr>
                          </a:solidFill>
                        </a:rPr>
                        <a:t>:</a:t>
                      </a:r>
                    </a:p>
                    <a:p>
                      <a:pPr algn="l"/>
                      <a:endParaRPr lang="en-US" sz="2400" dirty="0" smtClean="0">
                        <a:solidFill>
                          <a:schemeClr val="tx2">
                            <a:lumMod val="75000"/>
                          </a:schemeClr>
                        </a:solidFill>
                      </a:endParaRPr>
                    </a:p>
                    <a:p>
                      <a:pPr marL="742950" lvl="1" indent="-285750" algn="l">
                        <a:buFont typeface="Arial" panose="020B0604020202020204" pitchFamily="34" charset="0"/>
                        <a:buChar char="•"/>
                      </a:pPr>
                      <a:r>
                        <a:rPr lang="en-US" sz="2400" dirty="0" smtClean="0">
                          <a:solidFill>
                            <a:schemeClr val="tx2">
                              <a:lumMod val="75000"/>
                            </a:schemeClr>
                          </a:solidFill>
                        </a:rPr>
                        <a:t>Toll Free at 866-927-ALFD (2533), OR</a:t>
                      </a:r>
                    </a:p>
                    <a:p>
                      <a:pPr marL="742950" lvl="1" indent="-285750" algn="l">
                        <a:buFont typeface="Arial" panose="020B0604020202020204" pitchFamily="34" charset="0"/>
                        <a:buChar char="•"/>
                      </a:pPr>
                      <a:r>
                        <a:rPr lang="en-US" sz="2400" dirty="0" smtClean="0">
                          <a:solidFill>
                            <a:schemeClr val="tx2">
                              <a:lumMod val="75000"/>
                            </a:schemeClr>
                          </a:solidFill>
                        </a:rPr>
                        <a:t>Use our </a:t>
                      </a:r>
                      <a:r>
                        <a:rPr lang="en-US" sz="2400" dirty="0" smtClean="0">
                          <a:effectLst/>
                          <a:hlinkClick r:id="rId3"/>
                        </a:rPr>
                        <a:t>Alcohol Labeling and Formulation Division (ALFD) Contact Form</a:t>
                      </a:r>
                      <a:endParaRPr lang="en-US" sz="2400" dirty="0" smtClean="0">
                        <a:solidFill>
                          <a:schemeClr val="tx2">
                            <a:lumMod val="75000"/>
                          </a:schemeClr>
                        </a:solidFill>
                      </a:endParaRPr>
                    </a:p>
                    <a:p>
                      <a:endParaRPr lang="en-US" sz="1300" dirty="0">
                        <a:solidFill>
                          <a:schemeClr val="tx2">
                            <a:lumMod val="75000"/>
                          </a:schemeClr>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01764727"/>
                  </a:ext>
                </a:extLst>
              </a:tr>
              <a:tr h="1627959">
                <a:tc>
                  <a:txBody>
                    <a:bodyPr/>
                    <a:lstStyle/>
                    <a:p>
                      <a:pPr algn="ctr"/>
                      <a:r>
                        <a:rPr lang="en-US" sz="2400" b="1" dirty="0" smtClean="0">
                          <a:solidFill>
                            <a:schemeClr val="tx2">
                              <a:lumMod val="75000"/>
                            </a:schemeClr>
                          </a:solidFill>
                        </a:rPr>
                        <a:t>Representatives are Available:</a:t>
                      </a:r>
                    </a:p>
                    <a:p>
                      <a:pPr algn="ctr"/>
                      <a:r>
                        <a:rPr lang="en-US" sz="2400" dirty="0" smtClean="0">
                          <a:solidFill>
                            <a:schemeClr val="tx2">
                              <a:lumMod val="75000"/>
                            </a:schemeClr>
                          </a:solidFill>
                        </a:rPr>
                        <a:t> 8 a.m. to 4:30 p.m. ET Monday - Friday (except on federal holidays) </a:t>
                      </a:r>
                    </a:p>
                    <a:p>
                      <a:endParaRPr lang="en-US" sz="1300" dirty="0" smtClean="0">
                        <a:solidFill>
                          <a:schemeClr val="tx2">
                            <a:lumMod val="75000"/>
                          </a:schemeClr>
                        </a:solidFill>
                      </a:endParaRPr>
                    </a:p>
                  </a:txBody>
                  <a:tcP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4067223"/>
                  </a:ext>
                </a:extLst>
              </a:tr>
            </a:tbl>
          </a:graphicData>
        </a:graphic>
      </p:graphicFrame>
    </p:spTree>
    <p:extLst>
      <p:ext uri="{BB962C8B-B14F-4D97-AF65-F5344CB8AC3E}">
        <p14:creationId xmlns:p14="http://schemas.microsoft.com/office/powerpoint/2010/main" val="114209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Formula Requirement?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TTB regulations contain the requirement that formula approval must be obtained for certain products</a:t>
            </a:r>
          </a:p>
          <a:p>
            <a:pPr lvl="1"/>
            <a:r>
              <a:rPr lang="en-US" dirty="0" smtClean="0"/>
              <a:t>Domestic (27 CFR 25.55)</a:t>
            </a:r>
          </a:p>
          <a:p>
            <a:pPr lvl="1"/>
            <a:r>
              <a:rPr lang="en-US" dirty="0" smtClean="0"/>
              <a:t>Imported (27 CFR 7.31(d))</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6" name="Slide Number Placeholder 5"/>
          <p:cNvSpPr>
            <a:spLocks noGrp="1"/>
          </p:cNvSpPr>
          <p:nvPr>
            <p:ph type="sldNum" sz="quarter" idx="11"/>
          </p:nvPr>
        </p:nvSpPr>
        <p:spPr/>
        <p:txBody>
          <a:bodyPr/>
          <a:lstStyle/>
          <a:p>
            <a:pPr lvl="0"/>
            <a:fld id="{BA9696C3-F121-41AC-8403-DB61221B02C3}" type="slidenum">
              <a:rPr lang="en-US" noProof="0" smtClean="0"/>
              <a:pPr lvl="0"/>
              <a:t>7</a:t>
            </a:fld>
            <a:endParaRPr lang="en-US" noProof="0" dirty="0"/>
          </a:p>
        </p:txBody>
      </p:sp>
      <p:sp>
        <p:nvSpPr>
          <p:cNvPr id="5" name="Title 3"/>
          <p:cNvSpPr txBox="1">
            <a:spLocks/>
          </p:cNvSpPr>
          <p:nvPr/>
        </p:nvSpPr>
        <p:spPr>
          <a:xfrm>
            <a:off x="3124200" y="1177529"/>
            <a:ext cx="6172200" cy="857250"/>
          </a:xfrm>
          <a:prstGeom prst="rect">
            <a:avLst/>
          </a:prstGeom>
        </p:spPr>
        <p:txBody>
          <a:bodyPr vert="horz" lIns="68580" tIns="34290" rIns="68580" bIns="34290" rtlCol="0" anchor="ctr">
            <a:normAutofit fontScale="82500" lnSpcReduction="20000"/>
          </a:bodyPr>
          <a:lstStyle>
            <a:lvl1pPr algn="ctr" defTabSz="914386" rtl="0" eaLnBrk="1" latinLnBrk="0" hangingPunct="1">
              <a:spcBef>
                <a:spcPct val="0"/>
              </a:spcBef>
              <a:buNone/>
              <a:defRPr lang="en-US" sz="3200" b="1" kern="1200">
                <a:solidFill>
                  <a:schemeClr val="tx1"/>
                </a:solidFill>
                <a:latin typeface="+mj-lt"/>
                <a:ea typeface="+mj-ea"/>
                <a:cs typeface="+mj-cs"/>
              </a:defRPr>
            </a:lvl1pPr>
          </a:lstStyle>
          <a:p>
            <a:pPr marL="0" marR="0" lvl="0" indent="0" algn="ctr" defTabSz="914386" rtl="0" eaLnBrk="1" fontAlgn="auto" latinLnBrk="0" hangingPunct="1">
              <a:lnSpc>
                <a:spcPct val="100000"/>
              </a:lnSpc>
              <a:spcBef>
                <a:spcPct val="0"/>
              </a:spcBef>
              <a:spcAft>
                <a:spcPts val="0"/>
              </a:spcAft>
              <a:buClrTx/>
              <a:buSzTx/>
              <a:buFontTx/>
              <a:buNone/>
              <a:tabLst/>
              <a:defRPr/>
            </a:pPr>
            <a: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a:r>
            <a:b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br>
            <a:endParaRPr kumimoji="0" lang="en-US" sz="2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19586018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7" name="Slide Number Placeholder 6"/>
          <p:cNvSpPr>
            <a:spLocks noGrp="1"/>
          </p:cNvSpPr>
          <p:nvPr>
            <p:ph type="sldNum" sz="quarter" idx="11"/>
          </p:nvPr>
        </p:nvSpPr>
        <p:spPr/>
        <p:txBody>
          <a:bodyPr/>
          <a:lstStyle/>
          <a:p>
            <a:pPr lvl="0"/>
            <a:fld id="{3118BD3A-9A49-4256-A9ED-C8BA52E3A5D2}" type="slidenum">
              <a:rPr lang="en-US" noProof="0" smtClean="0"/>
              <a:pPr lvl="0"/>
              <a:t>70</a:t>
            </a:fld>
            <a:endParaRPr lang="en-US" noProof="0" dirty="0"/>
          </a:p>
        </p:txBody>
      </p:sp>
    </p:spTree>
    <p:extLst>
      <p:ext uri="{BB962C8B-B14F-4D97-AF65-F5344CB8AC3E}">
        <p14:creationId xmlns:p14="http://schemas.microsoft.com/office/powerpoint/2010/main" val="334477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Formula Required?</a:t>
            </a:r>
            <a:endParaRPr lang="en-US" dirty="0"/>
          </a:p>
        </p:txBody>
      </p:sp>
      <p:sp>
        <p:nvSpPr>
          <p:cNvPr id="3" name="Content Placeholder 2"/>
          <p:cNvSpPr>
            <a:spLocks noGrp="1"/>
          </p:cNvSpPr>
          <p:nvPr>
            <p:ph idx="1"/>
          </p:nvPr>
        </p:nvSpPr>
        <p:spPr/>
        <p:txBody>
          <a:bodyPr>
            <a:normAutofit/>
          </a:bodyPr>
          <a:lstStyle/>
          <a:p>
            <a:r>
              <a:rPr lang="en-US" dirty="0" smtClean="0"/>
              <a:t>We use the information found in the formula to: </a:t>
            </a:r>
          </a:p>
          <a:p>
            <a:pPr lvl="1"/>
            <a:r>
              <a:rPr lang="en-US" dirty="0" smtClean="0"/>
              <a:t>Classify the product for tax and labeling purposes</a:t>
            </a:r>
          </a:p>
          <a:p>
            <a:pPr lvl="1"/>
            <a:r>
              <a:rPr lang="en-US" dirty="0" smtClean="0"/>
              <a:t>Ensure that the product does not contain any prohibited ingredients</a:t>
            </a:r>
          </a:p>
          <a:p>
            <a:pPr lvl="1"/>
            <a:r>
              <a:rPr lang="en-US" dirty="0" smtClean="0"/>
              <a:t>Determine if limited ingredients are used within prescribed limitations or if they will impact labeling</a:t>
            </a:r>
          </a:p>
          <a:p>
            <a:pPr lvl="1"/>
            <a:r>
              <a:rPr lang="en-US" dirty="0" smtClean="0"/>
              <a:t>Provide a suggested statement of composition for labeling purposes </a:t>
            </a:r>
          </a:p>
          <a:p>
            <a:endParaRPr lang="en-US" dirty="0"/>
          </a:p>
        </p:txBody>
      </p:sp>
      <p:sp>
        <p:nvSpPr>
          <p:cNvPr id="4" name="Footer Placeholder 3"/>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6" name="Slide Number Placeholder 5"/>
          <p:cNvSpPr>
            <a:spLocks noGrp="1"/>
          </p:cNvSpPr>
          <p:nvPr>
            <p:ph type="sldNum" sz="quarter" idx="11"/>
          </p:nvPr>
        </p:nvSpPr>
        <p:spPr/>
        <p:txBody>
          <a:bodyPr/>
          <a:lstStyle/>
          <a:p>
            <a:pPr lvl="0"/>
            <a:fld id="{BA9696C3-F121-41AC-8403-DB61221B02C3}" type="slidenum">
              <a:rPr lang="en-US" noProof="0" smtClean="0"/>
              <a:pPr lvl="0"/>
              <a:t>8</a:t>
            </a:fld>
            <a:endParaRPr lang="en-US" noProof="0" dirty="0"/>
          </a:p>
        </p:txBody>
      </p:sp>
      <p:sp>
        <p:nvSpPr>
          <p:cNvPr id="5" name="Title 3"/>
          <p:cNvSpPr txBox="1">
            <a:spLocks/>
          </p:cNvSpPr>
          <p:nvPr/>
        </p:nvSpPr>
        <p:spPr>
          <a:xfrm>
            <a:off x="3124200" y="1177529"/>
            <a:ext cx="6172200" cy="857250"/>
          </a:xfrm>
          <a:prstGeom prst="rect">
            <a:avLst/>
          </a:prstGeom>
        </p:spPr>
        <p:txBody>
          <a:bodyPr vert="horz" lIns="68580" tIns="34290" rIns="68580" bIns="34290" rtlCol="0" anchor="ctr">
            <a:normAutofit fontScale="82500" lnSpcReduction="20000"/>
          </a:bodyPr>
          <a:lstStyle>
            <a:lvl1pPr algn="ctr" defTabSz="914386" rtl="0" eaLnBrk="1" latinLnBrk="0" hangingPunct="1">
              <a:spcBef>
                <a:spcPct val="0"/>
              </a:spcBef>
              <a:buNone/>
              <a:defRPr lang="en-US" sz="3200" b="1" kern="1200">
                <a:solidFill>
                  <a:schemeClr val="tx1"/>
                </a:solidFill>
                <a:latin typeface="+mj-lt"/>
                <a:ea typeface="+mj-ea"/>
                <a:cs typeface="+mj-cs"/>
              </a:defRPr>
            </a:lvl1pPr>
          </a:lstStyle>
          <a:p>
            <a:pPr marL="0" marR="0" lvl="0" indent="0" algn="ctr" defTabSz="914386" rtl="0" eaLnBrk="1" fontAlgn="auto" latinLnBrk="0" hangingPunct="1">
              <a:lnSpc>
                <a:spcPct val="100000"/>
              </a:lnSpc>
              <a:spcBef>
                <a:spcPct val="0"/>
              </a:spcBef>
              <a:spcAft>
                <a:spcPts val="0"/>
              </a:spcAft>
              <a:buClrTx/>
              <a:buSzTx/>
              <a:buFontTx/>
              <a:buNone/>
              <a:tabLst/>
              <a:defRPr/>
            </a:pPr>
            <a: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a:r>
            <a:b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br>
            <a:endParaRPr kumimoji="0" lang="en-US" sz="2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55728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What Stage do I Apply for Formula Approval?</a:t>
            </a:r>
            <a:endParaRPr lang="en-US" dirty="0"/>
          </a:p>
        </p:txBody>
      </p:sp>
      <p:sp>
        <p:nvSpPr>
          <p:cNvPr id="6" name="Content Placeholder 5"/>
          <p:cNvSpPr>
            <a:spLocks noGrp="1"/>
          </p:cNvSpPr>
          <p:nvPr>
            <p:ph idx="1"/>
          </p:nvPr>
        </p:nvSpPr>
        <p:spPr/>
        <p:txBody>
          <a:bodyPr/>
          <a:lstStyle/>
          <a:p>
            <a:endParaRPr lang="en-US" dirty="0" smtClean="0"/>
          </a:p>
          <a:p>
            <a:r>
              <a:rPr lang="en-US" b="1" dirty="0" smtClean="0"/>
              <a:t>Domestic</a:t>
            </a:r>
            <a:r>
              <a:rPr lang="en-US" dirty="0" smtClean="0"/>
              <a:t> - Formula approval (if required) must be obtained prior to producing the beer</a:t>
            </a:r>
          </a:p>
          <a:p>
            <a:endParaRPr lang="en-US" dirty="0" smtClean="0"/>
          </a:p>
          <a:p>
            <a:r>
              <a:rPr lang="en-US" b="1" dirty="0" smtClean="0"/>
              <a:t>Imported</a:t>
            </a:r>
            <a:r>
              <a:rPr lang="en-US" dirty="0" smtClean="0"/>
              <a:t> – Formula approval (if required) must be obtained prior to applying for a certificate of label approval</a:t>
            </a:r>
          </a:p>
        </p:txBody>
      </p:sp>
      <p:sp>
        <p:nvSpPr>
          <p:cNvPr id="3" name="Footer Placeholder 2"/>
          <p:cNvSpPr>
            <a:spLocks noGrp="1"/>
          </p:cNvSpPr>
          <p:nvPr>
            <p:ph type="ftr" sz="quarter" idx="10"/>
          </p:nvPr>
        </p:nvSpPr>
        <p:spPr/>
        <p:txBody>
          <a:bodyPr/>
          <a:lstStyle/>
          <a:p>
            <a:pPr lvl="0"/>
            <a:r>
              <a:rPr lang="en-US" noProof="0" dirty="0" smtClean="0"/>
              <a:t>ALCOHOL AND TOBACCO TAX AND TRADE BUREAU (TTB)</a:t>
            </a:r>
            <a:endParaRPr lang="en-US" noProof="0" dirty="0"/>
          </a:p>
        </p:txBody>
      </p:sp>
      <p:sp>
        <p:nvSpPr>
          <p:cNvPr id="7" name="Slide Number Placeholder 6"/>
          <p:cNvSpPr>
            <a:spLocks noGrp="1"/>
          </p:cNvSpPr>
          <p:nvPr>
            <p:ph type="sldNum" sz="quarter" idx="11"/>
          </p:nvPr>
        </p:nvSpPr>
        <p:spPr/>
        <p:txBody>
          <a:bodyPr/>
          <a:lstStyle/>
          <a:p>
            <a:pPr lvl="0"/>
            <a:fld id="{E42367A3-023C-4870-9A86-52F994C50B51}" type="slidenum">
              <a:rPr lang="en-US" noProof="0" smtClean="0"/>
              <a:pPr lvl="0"/>
              <a:t>9</a:t>
            </a:fld>
            <a:endParaRPr lang="en-US" noProof="0" dirty="0"/>
          </a:p>
        </p:txBody>
      </p:sp>
    </p:spTree>
    <p:extLst>
      <p:ext uri="{BB962C8B-B14F-4D97-AF65-F5344CB8AC3E}">
        <p14:creationId xmlns:p14="http://schemas.microsoft.com/office/powerpoint/2010/main" val="347991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08DBD1-5A67-4A2B-BFF2-D41E351FC41D}"/>
</file>

<file path=customXml/itemProps2.xml><?xml version="1.0" encoding="utf-8"?>
<ds:datastoreItem xmlns:ds="http://schemas.openxmlformats.org/officeDocument/2006/customXml" ds:itemID="{68B3D35D-358E-480E-97EE-3560E801E28E}"/>
</file>

<file path=customXml/itemProps3.xml><?xml version="1.0" encoding="utf-8"?>
<ds:datastoreItem xmlns:ds="http://schemas.openxmlformats.org/officeDocument/2006/customXml" ds:itemID="{B86EFCD0-5370-4EB2-9B94-82346CF0C3FE}"/>
</file>

<file path=docProps/app.xml><?xml version="1.0" encoding="utf-8"?>
<Properties xmlns="http://schemas.openxmlformats.org/officeDocument/2006/extended-properties" xmlns:vt="http://schemas.openxmlformats.org/officeDocument/2006/docPropsVTypes">
  <TotalTime>3939</TotalTime>
  <Words>4590</Words>
  <Application>Microsoft Office PowerPoint</Application>
  <PresentationFormat>Widescreen</PresentationFormat>
  <Paragraphs>680</Paragraphs>
  <Slides>70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Calibri Light</vt:lpstr>
      <vt:lpstr>Calisto MT</vt:lpstr>
      <vt:lpstr>Impact</vt:lpstr>
      <vt:lpstr>Symbol</vt:lpstr>
      <vt:lpstr>Wingdings</vt:lpstr>
      <vt:lpstr>power-point-template</vt:lpstr>
      <vt:lpstr>Formulas and Labels for Beer/Malt Beverages</vt:lpstr>
      <vt:lpstr>Agenda</vt:lpstr>
      <vt:lpstr>TTB Disclaimer</vt:lpstr>
      <vt:lpstr>Formulas for  Beer/Malt Beverages</vt:lpstr>
      <vt:lpstr>Common Formula Questions</vt:lpstr>
      <vt:lpstr>What is a Formula?</vt:lpstr>
      <vt:lpstr>Where is the Formula Requirement?</vt:lpstr>
      <vt:lpstr>Why is a Formula Required?</vt:lpstr>
      <vt:lpstr>At What Stage do I Apply for Formula Approval?</vt:lpstr>
      <vt:lpstr>When is a Formula Required?</vt:lpstr>
      <vt:lpstr>Ingredients and Processes that are Exempt from Formula Requirements</vt:lpstr>
      <vt:lpstr>Ingredients and Processes that are Exempt from Formula Requirements</vt:lpstr>
      <vt:lpstr>TTB Ruling 2015-1 | Attachment 1</vt:lpstr>
      <vt:lpstr>Combinations of Exempt and Non -Exempt Ingredients</vt:lpstr>
      <vt:lpstr>Which Beers Require Formula Approval?</vt:lpstr>
      <vt:lpstr>What TTB Looks For When Reviewing Formulas</vt:lpstr>
      <vt:lpstr>What TTB Looks For When Reviewing Formulas (Cont.)</vt:lpstr>
      <vt:lpstr>Flavor Ingredient Data Sheet  (FID Sheet or FIDS)</vt:lpstr>
      <vt:lpstr>Flavor Ingredient Data Sheet (Cont.) (FID Sheet or FIDS)</vt:lpstr>
      <vt:lpstr>Flavor Ingredient Data Sheet (Cont.) (FID Sheet or FIDS)</vt:lpstr>
      <vt:lpstr>TTB Limited Ingredients</vt:lpstr>
      <vt:lpstr>Limited Ingredient Calculation Worksheets</vt:lpstr>
      <vt:lpstr>Limited Ingredient Calculation Worksheets (Cont.)</vt:lpstr>
      <vt:lpstr>Beer/Malt Beverages with Flavors that Contain Alcohol</vt:lpstr>
      <vt:lpstr>Beer/Malt Beverages with Flavors that Contain Alcohol (Cont.)</vt:lpstr>
      <vt:lpstr>Ingredient Specification Sheet  (Spec Sheet or Technical Data Sheet)</vt:lpstr>
      <vt:lpstr>Ingredient Specification Sheet (Cont.)  (Spec Sheet or Technical Data Sheet)</vt:lpstr>
      <vt:lpstr>FDA Requirements</vt:lpstr>
      <vt:lpstr>GRAS Ingredients</vt:lpstr>
      <vt:lpstr>Prohibited and Limited Ingredients</vt:lpstr>
      <vt:lpstr>How Do I Apply for Formula Approval?</vt:lpstr>
      <vt:lpstr>Formulas Online Helpful Hints</vt:lpstr>
      <vt:lpstr>Formulas Online Helpful Hints</vt:lpstr>
      <vt:lpstr>Formula Resources</vt:lpstr>
      <vt:lpstr>Labels for  Malt Beverages</vt:lpstr>
      <vt:lpstr>Agenda</vt:lpstr>
      <vt:lpstr>Mandatory Label Information</vt:lpstr>
      <vt:lpstr>Mandatory Label Information</vt:lpstr>
      <vt:lpstr>Mandatory Label Information  General Requirements</vt:lpstr>
      <vt:lpstr>PowerPoint Presentation</vt:lpstr>
      <vt:lpstr>Mandatory Label Information  Brand Name </vt:lpstr>
      <vt:lpstr>Mandatory Label Information  Name and Address</vt:lpstr>
      <vt:lpstr>Name and Address | Common Mistakes</vt:lpstr>
      <vt:lpstr>Mandatory Label Information Net Contents</vt:lpstr>
      <vt:lpstr>Net Contents| Common Mistakes</vt:lpstr>
      <vt:lpstr>Mandatory Label Information  Alcohol Content</vt:lpstr>
      <vt:lpstr>Alcohol Content | Common Mistakes</vt:lpstr>
      <vt:lpstr>Mandatory Label Information Health Warning Statement</vt:lpstr>
      <vt:lpstr>Mandatory Label Information  Class and Type - General</vt:lpstr>
      <vt:lpstr>Class/Type | Common Mistakes</vt:lpstr>
      <vt:lpstr>Mandatory Label Information  Class and Type – Malt Beverage Specialty Products</vt:lpstr>
      <vt:lpstr>Mandatory Label Information  Class and Type – Formulated Specialty Products</vt:lpstr>
      <vt:lpstr>MB Specialties that Require Formulas | Common Mistakes</vt:lpstr>
      <vt:lpstr>Class and Type | Formulated MB Specialty Product</vt:lpstr>
      <vt:lpstr>Mandatory Information Class and Type – Formula Exempt MB Specialties</vt:lpstr>
      <vt:lpstr>2015-1 Examples of Designations –  Attachment 2</vt:lpstr>
      <vt:lpstr>PowerPoint Presentation</vt:lpstr>
      <vt:lpstr>MB Specialties Exempt from Formulas | Common Mistakes</vt:lpstr>
      <vt:lpstr>Geographical Names Class and Type</vt:lpstr>
      <vt:lpstr>Geographical Names of Distinctive Types Class and Type</vt:lpstr>
      <vt:lpstr>Geographic Significance | Example</vt:lpstr>
      <vt:lpstr>Keg Collars</vt:lpstr>
      <vt:lpstr>Kegs</vt:lpstr>
      <vt:lpstr>PowerPoint Presentation</vt:lpstr>
      <vt:lpstr>Prohibited Labeling Practices</vt:lpstr>
      <vt:lpstr>Examples of Things Prohibited from Appearing on Malt Beverage Labels</vt:lpstr>
      <vt:lpstr>Commonly Used Optional Information </vt:lpstr>
      <vt:lpstr>Labeling Resources</vt:lpstr>
      <vt:lpstr>Contact Us</vt:lpstr>
      <vt:lpstr>PowerPoint Presentation</vt:lpstr>
    </vt:vector>
  </TitlesOfParts>
  <Company>TTB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TTB Bootcamp for Brewers</dc:title>
  <dc:creator>Evans, Susan B.</dc:creator>
  <cp:lastModifiedBy>Christian, Janelle</cp:lastModifiedBy>
  <cp:revision>182</cp:revision>
  <cp:lastPrinted>2020-05-20T11:55:20Z</cp:lastPrinted>
  <dcterms:created xsi:type="dcterms:W3CDTF">2020-04-22T20:33:53Z</dcterms:created>
  <dcterms:modified xsi:type="dcterms:W3CDTF">2021-11-02T16:51:04Z</dcterms:modified>
</cp:coreProperties>
</file>