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5" r:id="rId1"/>
  </p:sldMasterIdLst>
  <p:notesMasterIdLst>
    <p:notesMasterId r:id="rId98"/>
  </p:notesMasterIdLst>
  <p:sldIdLst>
    <p:sldId id="397" r:id="rId2"/>
    <p:sldId id="364" r:id="rId3"/>
    <p:sldId id="507" r:id="rId4"/>
    <p:sldId id="401" r:id="rId5"/>
    <p:sldId id="468" r:id="rId6"/>
    <p:sldId id="432" r:id="rId7"/>
    <p:sldId id="409" r:id="rId8"/>
    <p:sldId id="399" r:id="rId9"/>
    <p:sldId id="382" r:id="rId10"/>
    <p:sldId id="493" r:id="rId11"/>
    <p:sldId id="494" r:id="rId12"/>
    <p:sldId id="383" r:id="rId13"/>
    <p:sldId id="384" r:id="rId14"/>
    <p:sldId id="411" r:id="rId15"/>
    <p:sldId id="413" r:id="rId16"/>
    <p:sldId id="412" r:id="rId17"/>
    <p:sldId id="456" r:id="rId18"/>
    <p:sldId id="414" r:id="rId19"/>
    <p:sldId id="410" r:id="rId20"/>
    <p:sldId id="457" r:id="rId21"/>
    <p:sldId id="458" r:id="rId22"/>
    <p:sldId id="415" r:id="rId23"/>
    <p:sldId id="416" r:id="rId24"/>
    <p:sldId id="418" r:id="rId25"/>
    <p:sldId id="417" r:id="rId26"/>
    <p:sldId id="419" r:id="rId27"/>
    <p:sldId id="420" r:id="rId28"/>
    <p:sldId id="421" r:id="rId29"/>
    <p:sldId id="422" r:id="rId30"/>
    <p:sldId id="424" r:id="rId31"/>
    <p:sldId id="508" r:id="rId32"/>
    <p:sldId id="425" r:id="rId33"/>
    <p:sldId id="427" r:id="rId34"/>
    <p:sldId id="506" r:id="rId35"/>
    <p:sldId id="467" r:id="rId36"/>
    <p:sldId id="426" r:id="rId37"/>
    <p:sldId id="428" r:id="rId38"/>
    <p:sldId id="433" r:id="rId39"/>
    <p:sldId id="429" r:id="rId40"/>
    <p:sldId id="430" r:id="rId41"/>
    <p:sldId id="434" r:id="rId42"/>
    <p:sldId id="482" r:id="rId43"/>
    <p:sldId id="483" r:id="rId44"/>
    <p:sldId id="484" r:id="rId45"/>
    <p:sldId id="485" r:id="rId46"/>
    <p:sldId id="486" r:id="rId47"/>
    <p:sldId id="487" r:id="rId48"/>
    <p:sldId id="488" r:id="rId49"/>
    <p:sldId id="489" r:id="rId50"/>
    <p:sldId id="490" r:id="rId51"/>
    <p:sldId id="435" r:id="rId52"/>
    <p:sldId id="436" r:id="rId53"/>
    <p:sldId id="437" r:id="rId54"/>
    <p:sldId id="438" r:id="rId55"/>
    <p:sldId id="439" r:id="rId56"/>
    <p:sldId id="496" r:id="rId57"/>
    <p:sldId id="497" r:id="rId58"/>
    <p:sldId id="498" r:id="rId59"/>
    <p:sldId id="440" r:id="rId60"/>
    <p:sldId id="499" r:id="rId61"/>
    <p:sldId id="500" r:id="rId62"/>
    <p:sldId id="501" r:id="rId63"/>
    <p:sldId id="441" r:id="rId64"/>
    <p:sldId id="442" r:id="rId65"/>
    <p:sldId id="445" r:id="rId66"/>
    <p:sldId id="446" r:id="rId67"/>
    <p:sldId id="447" r:id="rId68"/>
    <p:sldId id="502" r:id="rId69"/>
    <p:sldId id="504" r:id="rId70"/>
    <p:sldId id="505" r:id="rId71"/>
    <p:sldId id="448" r:id="rId72"/>
    <p:sldId id="449" r:id="rId73"/>
    <p:sldId id="450" r:id="rId74"/>
    <p:sldId id="451" r:id="rId75"/>
    <p:sldId id="453" r:id="rId76"/>
    <p:sldId id="454" r:id="rId77"/>
    <p:sldId id="455" r:id="rId78"/>
    <p:sldId id="459" r:id="rId79"/>
    <p:sldId id="460" r:id="rId80"/>
    <p:sldId id="461" r:id="rId81"/>
    <p:sldId id="472" r:id="rId82"/>
    <p:sldId id="492" r:id="rId83"/>
    <p:sldId id="462" r:id="rId84"/>
    <p:sldId id="470" r:id="rId85"/>
    <p:sldId id="473" r:id="rId86"/>
    <p:sldId id="475" r:id="rId87"/>
    <p:sldId id="476" r:id="rId88"/>
    <p:sldId id="465" r:id="rId89"/>
    <p:sldId id="478" r:id="rId90"/>
    <p:sldId id="479" r:id="rId91"/>
    <p:sldId id="480" r:id="rId92"/>
    <p:sldId id="469" r:id="rId93"/>
    <p:sldId id="481" r:id="rId94"/>
    <p:sldId id="466" r:id="rId95"/>
    <p:sldId id="477" r:id="rId96"/>
    <p:sldId id="491" r:id="rId9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2" autoAdjust="0"/>
    <p:restoredTop sz="95501" autoAdjust="0"/>
  </p:normalViewPr>
  <p:slideViewPr>
    <p:cSldViewPr snapToGrid="0">
      <p:cViewPr varScale="1">
        <p:scale>
          <a:sx n="139" d="100"/>
          <a:sy n="139" d="100"/>
        </p:scale>
        <p:origin x="13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7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CD6B9FCF-A070-4AC6-A7E2-085684377ACD}" type="datetimeFigureOut">
              <a:rPr lang="en-US" smtClean="0"/>
              <a:t>1/29/2020</a:t>
            </a:fld>
            <a:endParaRPr lang="en-US" dirty="0"/>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5B0D33C2-E5CE-488A-A4B0-3B6DDB445166}" type="slidenum">
              <a:rPr lang="en-US" smtClean="0"/>
              <a:t>‹#›</a:t>
            </a:fld>
            <a:endParaRPr lang="en-US" dirty="0"/>
          </a:p>
        </p:txBody>
      </p:sp>
    </p:spTree>
    <p:extLst>
      <p:ext uri="{BB962C8B-B14F-4D97-AF65-F5344CB8AC3E}">
        <p14:creationId xmlns:p14="http://schemas.microsoft.com/office/powerpoint/2010/main" val="117296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0D33C2-E5CE-488A-A4B0-3B6DDB445166}" type="slidenum">
              <a:rPr lang="en-US" smtClean="0"/>
              <a:t>36</a:t>
            </a:fld>
            <a:endParaRPr lang="en-US" dirty="0"/>
          </a:p>
        </p:txBody>
      </p:sp>
    </p:spTree>
    <p:extLst>
      <p:ext uri="{BB962C8B-B14F-4D97-AF65-F5344CB8AC3E}">
        <p14:creationId xmlns:p14="http://schemas.microsoft.com/office/powerpoint/2010/main" val="1534656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33C2-E5CE-488A-A4B0-3B6DDB445166}" type="slidenum">
              <a:rPr lang="en-US" smtClean="0"/>
              <a:t>49</a:t>
            </a:fld>
            <a:endParaRPr lang="en-US" dirty="0"/>
          </a:p>
        </p:txBody>
      </p:sp>
    </p:spTree>
    <p:extLst>
      <p:ext uri="{BB962C8B-B14F-4D97-AF65-F5344CB8AC3E}">
        <p14:creationId xmlns:p14="http://schemas.microsoft.com/office/powerpoint/2010/main" val="4190592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33C2-E5CE-488A-A4B0-3B6DDB445166}" type="slidenum">
              <a:rPr lang="en-US" smtClean="0"/>
              <a:t>50</a:t>
            </a:fld>
            <a:endParaRPr lang="en-US" dirty="0"/>
          </a:p>
        </p:txBody>
      </p:sp>
    </p:spTree>
    <p:extLst>
      <p:ext uri="{BB962C8B-B14F-4D97-AF65-F5344CB8AC3E}">
        <p14:creationId xmlns:p14="http://schemas.microsoft.com/office/powerpoint/2010/main" val="3279100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33C2-E5CE-488A-A4B0-3B6DDB445166}" type="slidenum">
              <a:rPr lang="en-US" smtClean="0"/>
              <a:t>58</a:t>
            </a:fld>
            <a:endParaRPr lang="en-US" dirty="0"/>
          </a:p>
        </p:txBody>
      </p:sp>
    </p:spTree>
    <p:extLst>
      <p:ext uri="{BB962C8B-B14F-4D97-AF65-F5344CB8AC3E}">
        <p14:creationId xmlns:p14="http://schemas.microsoft.com/office/powerpoint/2010/main" val="425288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33C2-E5CE-488A-A4B0-3B6DDB445166}" type="slidenum">
              <a:rPr lang="en-US" smtClean="0"/>
              <a:t>62</a:t>
            </a:fld>
            <a:endParaRPr lang="en-US" dirty="0"/>
          </a:p>
        </p:txBody>
      </p:sp>
    </p:spTree>
    <p:extLst>
      <p:ext uri="{BB962C8B-B14F-4D97-AF65-F5344CB8AC3E}">
        <p14:creationId xmlns:p14="http://schemas.microsoft.com/office/powerpoint/2010/main" val="3979686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33C2-E5CE-488A-A4B0-3B6DDB445166}" type="slidenum">
              <a:rPr lang="en-US" smtClean="0"/>
              <a:t>71</a:t>
            </a:fld>
            <a:endParaRPr lang="en-US" dirty="0"/>
          </a:p>
        </p:txBody>
      </p:sp>
    </p:spTree>
    <p:extLst>
      <p:ext uri="{BB962C8B-B14F-4D97-AF65-F5344CB8AC3E}">
        <p14:creationId xmlns:p14="http://schemas.microsoft.com/office/powerpoint/2010/main" val="162306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33C2-E5CE-488A-A4B0-3B6DDB445166}" type="slidenum">
              <a:rPr lang="en-US" smtClean="0"/>
              <a:t>41</a:t>
            </a:fld>
            <a:endParaRPr lang="en-US" dirty="0"/>
          </a:p>
        </p:txBody>
      </p:sp>
    </p:spTree>
    <p:extLst>
      <p:ext uri="{BB962C8B-B14F-4D97-AF65-F5344CB8AC3E}">
        <p14:creationId xmlns:p14="http://schemas.microsoft.com/office/powerpoint/2010/main" val="88246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33C2-E5CE-488A-A4B0-3B6DDB445166}" type="slidenum">
              <a:rPr lang="en-US" smtClean="0"/>
              <a:t>42</a:t>
            </a:fld>
            <a:endParaRPr lang="en-US" dirty="0"/>
          </a:p>
        </p:txBody>
      </p:sp>
    </p:spTree>
    <p:extLst>
      <p:ext uri="{BB962C8B-B14F-4D97-AF65-F5344CB8AC3E}">
        <p14:creationId xmlns:p14="http://schemas.microsoft.com/office/powerpoint/2010/main" val="278872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33C2-E5CE-488A-A4B0-3B6DDB445166}" type="slidenum">
              <a:rPr lang="en-US" smtClean="0"/>
              <a:t>43</a:t>
            </a:fld>
            <a:endParaRPr lang="en-US" dirty="0"/>
          </a:p>
        </p:txBody>
      </p:sp>
    </p:spTree>
    <p:extLst>
      <p:ext uri="{BB962C8B-B14F-4D97-AF65-F5344CB8AC3E}">
        <p14:creationId xmlns:p14="http://schemas.microsoft.com/office/powerpoint/2010/main" val="233814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33C2-E5CE-488A-A4B0-3B6DDB445166}" type="slidenum">
              <a:rPr lang="en-US" smtClean="0"/>
              <a:t>44</a:t>
            </a:fld>
            <a:endParaRPr lang="en-US" dirty="0"/>
          </a:p>
        </p:txBody>
      </p:sp>
    </p:spTree>
    <p:extLst>
      <p:ext uri="{BB962C8B-B14F-4D97-AF65-F5344CB8AC3E}">
        <p14:creationId xmlns:p14="http://schemas.microsoft.com/office/powerpoint/2010/main" val="289303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33C2-E5CE-488A-A4B0-3B6DDB445166}" type="slidenum">
              <a:rPr lang="en-US" smtClean="0"/>
              <a:t>45</a:t>
            </a:fld>
            <a:endParaRPr lang="en-US" dirty="0"/>
          </a:p>
        </p:txBody>
      </p:sp>
    </p:spTree>
    <p:extLst>
      <p:ext uri="{BB962C8B-B14F-4D97-AF65-F5344CB8AC3E}">
        <p14:creationId xmlns:p14="http://schemas.microsoft.com/office/powerpoint/2010/main" val="274412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33C2-E5CE-488A-A4B0-3B6DDB445166}" type="slidenum">
              <a:rPr lang="en-US" smtClean="0"/>
              <a:t>46</a:t>
            </a:fld>
            <a:endParaRPr lang="en-US" dirty="0"/>
          </a:p>
        </p:txBody>
      </p:sp>
    </p:spTree>
    <p:extLst>
      <p:ext uri="{BB962C8B-B14F-4D97-AF65-F5344CB8AC3E}">
        <p14:creationId xmlns:p14="http://schemas.microsoft.com/office/powerpoint/2010/main" val="317359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33C2-E5CE-488A-A4B0-3B6DDB445166}" type="slidenum">
              <a:rPr lang="en-US" smtClean="0"/>
              <a:t>47</a:t>
            </a:fld>
            <a:endParaRPr lang="en-US" dirty="0"/>
          </a:p>
        </p:txBody>
      </p:sp>
    </p:spTree>
    <p:extLst>
      <p:ext uri="{BB962C8B-B14F-4D97-AF65-F5344CB8AC3E}">
        <p14:creationId xmlns:p14="http://schemas.microsoft.com/office/powerpoint/2010/main" val="673852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D33C2-E5CE-488A-A4B0-3B6DDB445166}" type="slidenum">
              <a:rPr lang="en-US" smtClean="0"/>
              <a:t>48</a:t>
            </a:fld>
            <a:endParaRPr lang="en-US" dirty="0"/>
          </a:p>
        </p:txBody>
      </p:sp>
    </p:spTree>
    <p:extLst>
      <p:ext uri="{BB962C8B-B14F-4D97-AF65-F5344CB8AC3E}">
        <p14:creationId xmlns:p14="http://schemas.microsoft.com/office/powerpoint/2010/main" val="212965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45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Alcohol and Tobacco Tax and Trade Bureau</a:t>
            </a:r>
            <a:endParaRPr lang="en-US" dirty="0"/>
          </a:p>
        </p:txBody>
      </p:sp>
      <p:sp>
        <p:nvSpPr>
          <p:cNvPr id="6" name="Slide Number Placeholder 5"/>
          <p:cNvSpPr>
            <a:spLocks noGrp="1"/>
          </p:cNvSpPr>
          <p:nvPr>
            <p:ph type="sldNum" sz="quarter" idx="12"/>
          </p:nvPr>
        </p:nvSpPr>
        <p:spPr/>
        <p:txBody>
          <a:bodyPr/>
          <a:lstStyle/>
          <a:p>
            <a:fld id="{E42367A3-023C-4870-9A86-52F994C50B51}" type="slidenum">
              <a:rPr lang="en-US" smtClean="0"/>
              <a:pPr/>
              <a:t>‹#›</a:t>
            </a:fld>
            <a:endParaRPr lang="en-US" dirty="0"/>
          </a:p>
        </p:txBody>
      </p:sp>
    </p:spTree>
    <p:extLst>
      <p:ext uri="{BB962C8B-B14F-4D97-AF65-F5344CB8AC3E}">
        <p14:creationId xmlns:p14="http://schemas.microsoft.com/office/powerpoint/2010/main" val="4170650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Alcohol and Tobacco Tax and Trade Bureau</a:t>
            </a:r>
            <a:endParaRPr lang="en-US" dirty="0"/>
          </a:p>
        </p:txBody>
      </p:sp>
      <p:sp>
        <p:nvSpPr>
          <p:cNvPr id="6" name="Slide Number Placeholder 5"/>
          <p:cNvSpPr>
            <a:spLocks noGrp="1"/>
          </p:cNvSpPr>
          <p:nvPr>
            <p:ph type="sldNum" sz="quarter" idx="12"/>
          </p:nvPr>
        </p:nvSpPr>
        <p:spPr/>
        <p:txBody>
          <a:bodyPr/>
          <a:lstStyle/>
          <a:p>
            <a:fld id="{E42367A3-023C-4870-9A86-52F994C50B51}" type="slidenum">
              <a:rPr lang="en-US" smtClean="0"/>
              <a:pPr/>
              <a:t>‹#›</a:t>
            </a:fld>
            <a:endParaRPr lang="en-US" dirty="0"/>
          </a:p>
        </p:txBody>
      </p:sp>
    </p:spTree>
    <p:extLst>
      <p:ext uri="{BB962C8B-B14F-4D97-AF65-F5344CB8AC3E}">
        <p14:creationId xmlns:p14="http://schemas.microsoft.com/office/powerpoint/2010/main" val="3700146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a:t>
            </a:fld>
            <a:endParaRPr lang="en-US" dirty="0"/>
          </a:p>
        </p:txBody>
      </p:sp>
    </p:spTree>
    <p:extLst>
      <p:ext uri="{BB962C8B-B14F-4D97-AF65-F5344CB8AC3E}">
        <p14:creationId xmlns:p14="http://schemas.microsoft.com/office/powerpoint/2010/main" val="2845703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54102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Slide Number Placeholder 3"/>
          <p:cNvSpPr>
            <a:spLocks noGrp="1"/>
          </p:cNvSpPr>
          <p:nvPr>
            <p:ph type="sldNum" sz="quarter" idx="10"/>
          </p:nvPr>
        </p:nvSpPr>
        <p:spPr>
          <a:xfrm>
            <a:off x="6553200" y="6245225"/>
            <a:ext cx="2133600" cy="476250"/>
          </a:xfrm>
        </p:spPr>
        <p:txBody>
          <a:bodyPr/>
          <a:lstStyle>
            <a:lvl1pPr>
              <a:defRPr/>
            </a:lvl1pPr>
          </a:lstStyle>
          <a:p>
            <a:fld id="{1977BA13-5DBF-4D90-8A38-1EFB37C75D05}" type="slidenum">
              <a:rPr lang="en-US" altLang="en-US"/>
              <a:pPr/>
              <a:t>‹#›</a:t>
            </a:fld>
            <a:endParaRPr lang="en-US" altLang="en-US" dirty="0"/>
          </a:p>
        </p:txBody>
      </p:sp>
    </p:spTree>
    <p:extLst>
      <p:ext uri="{BB962C8B-B14F-4D97-AF65-F5344CB8AC3E}">
        <p14:creationId xmlns:p14="http://schemas.microsoft.com/office/powerpoint/2010/main" val="309061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17396"/>
          </a:xfrm>
        </p:spPr>
        <p:txBody>
          <a:bodyPr/>
          <a:lstStyle>
            <a:lvl1pPr>
              <a:defRPr>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3" name="Content Placeholder 2"/>
          <p:cNvSpPr>
            <a:spLocks noGrp="1"/>
          </p:cNvSpPr>
          <p:nvPr>
            <p:ph idx="1"/>
          </p:nvPr>
        </p:nvSpPr>
        <p:spPr>
          <a:xfrm>
            <a:off x="865562" y="1830269"/>
            <a:ext cx="7543801" cy="4023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Alcohol and Tobacco Tax and Trade Bureau</a:t>
            </a:r>
            <a:endParaRPr lang="en-US" dirty="0"/>
          </a:p>
        </p:txBody>
      </p:sp>
      <p:sp>
        <p:nvSpPr>
          <p:cNvPr id="6" name="Slide Number Placeholder 5"/>
          <p:cNvSpPr>
            <a:spLocks noGrp="1"/>
          </p:cNvSpPr>
          <p:nvPr>
            <p:ph type="sldNum" sz="quarter" idx="12"/>
          </p:nvPr>
        </p:nvSpPr>
        <p:spPr/>
        <p:txBody>
          <a:bodyPr/>
          <a:lstStyle/>
          <a:p>
            <a:fld id="{E42367A3-023C-4870-9A86-52F994C50B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8284" y="289755"/>
            <a:ext cx="822158" cy="840422"/>
          </a:xfrm>
          <a:prstGeom prst="rect">
            <a:avLst/>
          </a:prstGeom>
        </p:spPr>
      </p:pic>
    </p:spTree>
    <p:extLst>
      <p:ext uri="{BB962C8B-B14F-4D97-AF65-F5344CB8AC3E}">
        <p14:creationId xmlns:p14="http://schemas.microsoft.com/office/powerpoint/2010/main" val="35400931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Alcohol and Tobacco Tax and Trade Bureau</a:t>
            </a:r>
            <a:endParaRPr lang="en-US" dirty="0"/>
          </a:p>
        </p:txBody>
      </p:sp>
      <p:sp>
        <p:nvSpPr>
          <p:cNvPr id="6" name="Slide Number Placeholder 5"/>
          <p:cNvSpPr>
            <a:spLocks noGrp="1"/>
          </p:cNvSpPr>
          <p:nvPr>
            <p:ph type="sldNum" sz="quarter" idx="12"/>
          </p:nvPr>
        </p:nvSpPr>
        <p:spPr/>
        <p:txBody>
          <a:bodyPr/>
          <a:lstStyle/>
          <a:p>
            <a:fld id="{E42367A3-023C-4870-9A86-52F994C50B5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 y="4249961"/>
            <a:ext cx="9144000" cy="2051266"/>
          </a:xfrm>
          <a:prstGeom prst="rect">
            <a:avLst/>
          </a:prstGeom>
        </p:spPr>
      </p:pic>
    </p:spTree>
    <p:extLst>
      <p:ext uri="{BB962C8B-B14F-4D97-AF65-F5344CB8AC3E}">
        <p14:creationId xmlns:p14="http://schemas.microsoft.com/office/powerpoint/2010/main" val="326979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Alcohol and Tobacco Tax and Trade Bureau</a:t>
            </a:r>
            <a:endParaRPr lang="en-US" dirty="0"/>
          </a:p>
        </p:txBody>
      </p:sp>
      <p:sp>
        <p:nvSpPr>
          <p:cNvPr id="7" name="Slide Number Placeholder 6"/>
          <p:cNvSpPr>
            <a:spLocks noGrp="1"/>
          </p:cNvSpPr>
          <p:nvPr>
            <p:ph type="sldNum" sz="quarter" idx="12"/>
          </p:nvPr>
        </p:nvSpPr>
        <p:spPr/>
        <p:txBody>
          <a:bodyPr/>
          <a:lstStyle/>
          <a:p>
            <a:fld id="{E42367A3-023C-4870-9A86-52F994C50B51}"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8284" y="289755"/>
            <a:ext cx="822158" cy="840422"/>
          </a:xfrm>
          <a:prstGeom prst="rect">
            <a:avLst/>
          </a:prstGeom>
        </p:spPr>
      </p:pic>
    </p:spTree>
    <p:extLst>
      <p:ext uri="{BB962C8B-B14F-4D97-AF65-F5344CB8AC3E}">
        <p14:creationId xmlns:p14="http://schemas.microsoft.com/office/powerpoint/2010/main" val="4363391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Alcohol and Tobacco Tax and Trade Bureau</a:t>
            </a:r>
            <a:endParaRPr lang="en-US" dirty="0"/>
          </a:p>
        </p:txBody>
      </p:sp>
      <p:sp>
        <p:nvSpPr>
          <p:cNvPr id="9" name="Slide Number Placeholder 8"/>
          <p:cNvSpPr>
            <a:spLocks noGrp="1"/>
          </p:cNvSpPr>
          <p:nvPr>
            <p:ph type="sldNum" sz="quarter" idx="12"/>
          </p:nvPr>
        </p:nvSpPr>
        <p:spPr/>
        <p:txBody>
          <a:bodyPr/>
          <a:lstStyle/>
          <a:p>
            <a:fld id="{E42367A3-023C-4870-9A86-52F994C50B51}" type="slidenum">
              <a:rPr lang="en-US" smtClean="0"/>
              <a:pPr/>
              <a:t>‹#›</a:t>
            </a:fld>
            <a:endParaRPr lang="en-US" dirty="0"/>
          </a:p>
        </p:txBody>
      </p:sp>
    </p:spTree>
    <p:extLst>
      <p:ext uri="{BB962C8B-B14F-4D97-AF65-F5344CB8AC3E}">
        <p14:creationId xmlns:p14="http://schemas.microsoft.com/office/powerpoint/2010/main" val="18734432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a:t>
            </a:fld>
            <a:endParaRPr lang="en-US" dirty="0"/>
          </a:p>
        </p:txBody>
      </p:sp>
    </p:spTree>
    <p:extLst>
      <p:ext uri="{BB962C8B-B14F-4D97-AF65-F5344CB8AC3E}">
        <p14:creationId xmlns:p14="http://schemas.microsoft.com/office/powerpoint/2010/main" val="21992483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smtClean="0"/>
              <a:t>Alcohol and Tobacco Tax and Trade Bureau</a:t>
            </a:r>
            <a:endParaRPr lang="en-US" dirty="0"/>
          </a:p>
        </p:txBody>
      </p:sp>
      <p:sp>
        <p:nvSpPr>
          <p:cNvPr id="9" name="Slide Number Placeholder 8"/>
          <p:cNvSpPr>
            <a:spLocks noGrp="1"/>
          </p:cNvSpPr>
          <p:nvPr>
            <p:ph type="sldNum" sz="quarter" idx="12"/>
          </p:nvPr>
        </p:nvSpPr>
        <p:spPr/>
        <p:txBody>
          <a:bodyPr/>
          <a:lstStyle/>
          <a:p>
            <a:fld id="{E42367A3-023C-4870-9A86-52F994C50B51}" type="slidenum">
              <a:rPr lang="en-US" smtClean="0"/>
              <a:pPr/>
              <a:t>‹#›</a:t>
            </a:fld>
            <a:endParaRPr lang="en-US" dirty="0"/>
          </a:p>
        </p:txBody>
      </p:sp>
    </p:spTree>
    <p:extLst>
      <p:ext uri="{BB962C8B-B14F-4D97-AF65-F5344CB8AC3E}">
        <p14:creationId xmlns:p14="http://schemas.microsoft.com/office/powerpoint/2010/main" val="411155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dirty="0" smtClean="0">
                <a:solidFill>
                  <a:srgbClr val="637052"/>
                </a:solidFill>
              </a:rPr>
              <a:t>Alcohol and Tobacco Tax and Trade Bureau</a:t>
            </a:r>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2367A3-023C-4870-9A86-52F994C50B51}"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284250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Alcohol and Tobacco Tax and Trade Bureau</a:t>
            </a:r>
            <a:endParaRPr lang="en-US" dirty="0"/>
          </a:p>
        </p:txBody>
      </p:sp>
      <p:sp>
        <p:nvSpPr>
          <p:cNvPr id="7" name="Slide Number Placeholder 6"/>
          <p:cNvSpPr>
            <a:spLocks noGrp="1"/>
          </p:cNvSpPr>
          <p:nvPr>
            <p:ph type="sldNum" sz="quarter" idx="12"/>
          </p:nvPr>
        </p:nvSpPr>
        <p:spPr/>
        <p:txBody>
          <a:bodyPr/>
          <a:lstStyle/>
          <a:p>
            <a:fld id="{E42367A3-023C-4870-9A86-52F994C50B51}" type="slidenum">
              <a:rPr lang="en-US" smtClean="0"/>
              <a:pPr/>
              <a:t>‹#›</a:t>
            </a:fld>
            <a:endParaRPr lang="en-US" dirty="0"/>
          </a:p>
        </p:txBody>
      </p:sp>
    </p:spTree>
    <p:extLst>
      <p:ext uri="{BB962C8B-B14F-4D97-AF65-F5344CB8AC3E}">
        <p14:creationId xmlns:p14="http://schemas.microsoft.com/office/powerpoint/2010/main" val="186535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smtClean="0"/>
              <a:t>Alcohol and Tobacco Tax and Trade Bureau</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42367A3-023C-4870-9A86-52F994C50B51}" type="slidenum">
              <a:rPr lang="en-US" smtClean="0"/>
              <a:pPr/>
              <a:t>‹#›</a:t>
            </a:fld>
            <a:endParaRPr lang="en-US" dirty="0"/>
          </a:p>
        </p:txBody>
      </p:sp>
      <p:cxnSp>
        <p:nvCxnSpPr>
          <p:cNvPr id="10" name="Straight Connector 9"/>
          <p:cNvCxnSpPr/>
          <p:nvPr/>
        </p:nvCxnSpPr>
        <p:spPr>
          <a:xfrm>
            <a:off x="895149" y="137825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7120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65" r:id="rId12"/>
    <p:sldLayoutId id="2147483697" r:id="rId13"/>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txBox="1">
            <a:spLocks noGrp="1"/>
          </p:cNvSpPr>
          <p:nvPr>
            <p:ph type="title"/>
          </p:nvPr>
        </p:nvSpPr>
        <p:spPr>
          <a:xfrm>
            <a:off x="822960" y="407561"/>
            <a:ext cx="7543800" cy="720197"/>
          </a:xfrm>
          <a:prstGeom prst="rect">
            <a:avLst/>
          </a:prstGeom>
          <a:noFill/>
        </p:spPr>
        <p:txBody>
          <a:bodyPr wrap="square" rtlCol="0">
            <a:spAutoFit/>
          </a:bodyPr>
          <a:lstStyle/>
          <a:p>
            <a:r>
              <a:rPr lang="en-US" altLang="en-US" dirty="0" smtClean="0">
                <a:effectLst>
                  <a:outerShdw blurRad="50800" dist="38100" dir="2700000" algn="tl" rotWithShape="0">
                    <a:prstClr val="black">
                      <a:alpha val="40000"/>
                    </a:prstClr>
                  </a:outerShdw>
                </a:effectLst>
              </a:rPr>
              <a:t>FAET Return Walkthrough</a:t>
            </a:r>
            <a:endParaRPr lang="en-US" altLang="en-US" dirty="0">
              <a:effectLst>
                <a:outerShdw blurRad="50800" dist="38100" dir="2700000" algn="tl" rotWithShape="0">
                  <a:prstClr val="black">
                    <a:alpha val="40000"/>
                  </a:prstClr>
                </a:outerShdw>
              </a:effectLst>
            </a:endParaRPr>
          </a:p>
        </p:txBody>
      </p:sp>
      <p:sp>
        <p:nvSpPr>
          <p:cNvPr id="3" name="Slide Number Placeholder 2"/>
          <p:cNvSpPr>
            <a:spLocks noGrp="1"/>
          </p:cNvSpPr>
          <p:nvPr>
            <p:ph type="sldNum" sz="quarter" idx="12"/>
          </p:nvPr>
        </p:nvSpPr>
        <p:spPr/>
        <p:txBody>
          <a:bodyPr/>
          <a:lstStyle/>
          <a:p>
            <a:fld id="{E42367A3-023C-4870-9A86-52F994C50B51}" type="slidenum">
              <a:rPr lang="en-US" smtClean="0"/>
              <a:t>1</a:t>
            </a:fld>
            <a:endParaRPr lang="en-US" dirty="0"/>
          </a:p>
        </p:txBody>
      </p:sp>
      <p:sp>
        <p:nvSpPr>
          <p:cNvPr id="7" name="Rectangle 6"/>
          <p:cNvSpPr/>
          <p:nvPr/>
        </p:nvSpPr>
        <p:spPr>
          <a:xfrm>
            <a:off x="404949" y="1405184"/>
            <a:ext cx="8516982" cy="4413516"/>
          </a:xfrm>
          <a:prstGeom prst="rect">
            <a:avLst/>
          </a:prstGeom>
        </p:spPr>
        <p:txBody>
          <a:bodyPr wrap="square">
            <a:spAutoFit/>
          </a:bodyPr>
          <a:lstStyle/>
          <a:p>
            <a:pPr algn="ctr">
              <a:lnSpc>
                <a:spcPct val="90000"/>
              </a:lnSpc>
            </a:pPr>
            <a:r>
              <a:rPr lang="en-US" altLang="en-US" sz="3200" u="sng" dirty="0">
                <a:solidFill>
                  <a:schemeClr val="tx1">
                    <a:lumMod val="75000"/>
                    <a:lumOff val="25000"/>
                  </a:schemeClr>
                </a:solidFill>
              </a:rPr>
              <a:t>Presented by:</a:t>
            </a:r>
          </a:p>
          <a:p>
            <a:pPr algn="ctr"/>
            <a:endParaRPr lang="en-US" sz="1200" dirty="0" smtClean="0">
              <a:solidFill>
                <a:schemeClr val="tx1">
                  <a:lumMod val="75000"/>
                  <a:lumOff val="25000"/>
                </a:schemeClr>
              </a:solidFill>
            </a:endParaRPr>
          </a:p>
          <a:p>
            <a:pPr marL="457200" indent="-457200">
              <a:buFont typeface="Arial" panose="020B0604020202020204" pitchFamily="34" charset="0"/>
              <a:buChar char="•"/>
            </a:pPr>
            <a:r>
              <a:rPr lang="en-US" sz="2400" b="1" dirty="0" smtClean="0">
                <a:solidFill>
                  <a:schemeClr val="tx1">
                    <a:lumMod val="75000"/>
                    <a:lumOff val="25000"/>
                  </a:schemeClr>
                </a:solidFill>
              </a:rPr>
              <a:t>Ronnie King -</a:t>
            </a:r>
            <a:r>
              <a:rPr lang="en-US" sz="3000" b="1" dirty="0" smtClean="0">
                <a:solidFill>
                  <a:schemeClr val="tx1">
                    <a:lumMod val="75000"/>
                    <a:lumOff val="25000"/>
                  </a:schemeClr>
                </a:solidFill>
              </a:rPr>
              <a:t> </a:t>
            </a:r>
            <a:r>
              <a:rPr lang="en-US" dirty="0" smtClean="0">
                <a:solidFill>
                  <a:schemeClr val="tx1">
                    <a:lumMod val="75000"/>
                    <a:lumOff val="25000"/>
                  </a:schemeClr>
                </a:solidFill>
              </a:rPr>
              <a:t>Chief, Tax – B, National Revenue Center (NRC)</a:t>
            </a:r>
            <a:endParaRPr lang="en-US" sz="1000" dirty="0" smtClean="0">
              <a:solidFill>
                <a:schemeClr val="tx1">
                  <a:lumMod val="75000"/>
                  <a:lumOff val="25000"/>
                </a:schemeClr>
              </a:solidFill>
            </a:endParaRPr>
          </a:p>
          <a:p>
            <a:pPr marL="457200" indent="-457200">
              <a:buFont typeface="Arial" panose="020B0604020202020204" pitchFamily="34" charset="0"/>
              <a:buChar char="•"/>
            </a:pPr>
            <a:r>
              <a:rPr lang="en-US" sz="2400" b="1" dirty="0" smtClean="0">
                <a:solidFill>
                  <a:schemeClr val="tx1">
                    <a:lumMod val="75000"/>
                    <a:lumOff val="25000"/>
                  </a:schemeClr>
                </a:solidFill>
              </a:rPr>
              <a:t>Daniel Peralta</a:t>
            </a:r>
            <a:r>
              <a:rPr lang="en-US" sz="2400" b="1" dirty="0">
                <a:solidFill>
                  <a:schemeClr val="tx1">
                    <a:lumMod val="75000"/>
                    <a:lumOff val="25000"/>
                  </a:schemeClr>
                </a:solidFill>
              </a:rPr>
              <a:t> </a:t>
            </a:r>
            <a:r>
              <a:rPr lang="en-US" sz="2400" b="1" dirty="0" smtClean="0">
                <a:solidFill>
                  <a:schemeClr val="tx1">
                    <a:lumMod val="75000"/>
                    <a:lumOff val="25000"/>
                  </a:schemeClr>
                </a:solidFill>
              </a:rPr>
              <a:t>-</a:t>
            </a:r>
            <a:r>
              <a:rPr lang="en-US" sz="3000" b="1" dirty="0" smtClean="0">
                <a:solidFill>
                  <a:schemeClr val="tx1">
                    <a:lumMod val="75000"/>
                    <a:lumOff val="25000"/>
                  </a:schemeClr>
                </a:solidFill>
              </a:rPr>
              <a:t> </a:t>
            </a:r>
            <a:r>
              <a:rPr lang="en-US" dirty="0" smtClean="0">
                <a:solidFill>
                  <a:schemeClr val="tx1">
                    <a:lumMod val="75000"/>
                    <a:lumOff val="25000"/>
                  </a:schemeClr>
                </a:solidFill>
              </a:rPr>
              <a:t>Counsel (Field Operations)</a:t>
            </a:r>
            <a:endParaRPr lang="en-US" sz="1000" dirty="0" smtClean="0">
              <a:solidFill>
                <a:schemeClr val="tx1">
                  <a:lumMod val="75000"/>
                  <a:lumOff val="25000"/>
                </a:schemeClr>
              </a:solidFill>
            </a:endParaRPr>
          </a:p>
          <a:p>
            <a:pPr marL="457200" indent="-457200">
              <a:buFont typeface="Arial" panose="020B0604020202020204" pitchFamily="34" charset="0"/>
              <a:buChar char="•"/>
            </a:pPr>
            <a:r>
              <a:rPr lang="en-US" sz="2400" b="1" dirty="0" smtClean="0">
                <a:solidFill>
                  <a:schemeClr val="tx1">
                    <a:lumMod val="75000"/>
                    <a:lumOff val="25000"/>
                  </a:schemeClr>
                </a:solidFill>
              </a:rPr>
              <a:t>Jesse Longbrake –</a:t>
            </a:r>
            <a:r>
              <a:rPr lang="en-US" sz="3000" b="1" dirty="0" smtClean="0">
                <a:solidFill>
                  <a:schemeClr val="tx1">
                    <a:lumMod val="75000"/>
                    <a:lumOff val="25000"/>
                  </a:schemeClr>
                </a:solidFill>
              </a:rPr>
              <a:t> </a:t>
            </a:r>
            <a:r>
              <a:rPr lang="en-US" dirty="0" smtClean="0">
                <a:solidFill>
                  <a:schemeClr val="tx1">
                    <a:lumMod val="75000"/>
                    <a:lumOff val="25000"/>
                  </a:schemeClr>
                </a:solidFill>
              </a:rPr>
              <a:t>FAET Program Manager, Regulations and Rulings Division</a:t>
            </a:r>
          </a:p>
          <a:p>
            <a:pPr marL="457200" indent="-457200">
              <a:buFont typeface="Arial" panose="020B0604020202020204" pitchFamily="34" charset="0"/>
              <a:buChar char="•"/>
            </a:pPr>
            <a:r>
              <a:rPr lang="en-US" sz="2400" b="1" dirty="0" smtClean="0">
                <a:solidFill>
                  <a:schemeClr val="tx1">
                    <a:lumMod val="75000"/>
                    <a:lumOff val="25000"/>
                  </a:schemeClr>
                </a:solidFill>
              </a:rPr>
              <a:t>Robert Fielding –</a:t>
            </a:r>
            <a:r>
              <a:rPr lang="en-US" sz="3000" b="1" dirty="0" smtClean="0">
                <a:solidFill>
                  <a:schemeClr val="tx1">
                    <a:lumMod val="75000"/>
                    <a:lumOff val="25000"/>
                  </a:schemeClr>
                </a:solidFill>
              </a:rPr>
              <a:t> </a:t>
            </a:r>
            <a:r>
              <a:rPr lang="en-US" dirty="0" smtClean="0">
                <a:solidFill>
                  <a:schemeClr val="tx1">
                    <a:lumMod val="75000"/>
                    <a:lumOff val="25000"/>
                  </a:schemeClr>
                </a:solidFill>
              </a:rPr>
              <a:t>Excise Tax Auditor, Tax Audit Division, Eastern I</a:t>
            </a:r>
            <a:endParaRPr lang="en-US" b="1" dirty="0" smtClean="0">
              <a:solidFill>
                <a:schemeClr val="tx1">
                  <a:lumMod val="75000"/>
                  <a:lumOff val="25000"/>
                </a:schemeClr>
              </a:solidFill>
            </a:endParaRPr>
          </a:p>
          <a:p>
            <a:pPr marL="457200" indent="-457200">
              <a:buFont typeface="Arial" panose="020B0604020202020204" pitchFamily="34" charset="0"/>
              <a:buChar char="•"/>
            </a:pPr>
            <a:r>
              <a:rPr lang="en-US" sz="2400" b="1" dirty="0" smtClean="0">
                <a:solidFill>
                  <a:schemeClr val="tx1">
                    <a:lumMod val="75000"/>
                    <a:lumOff val="25000"/>
                  </a:schemeClr>
                </a:solidFill>
              </a:rPr>
              <a:t>Ryan Coombs –</a:t>
            </a:r>
            <a:r>
              <a:rPr lang="en-US" sz="3000" b="1" dirty="0" smtClean="0">
                <a:solidFill>
                  <a:schemeClr val="tx1">
                    <a:lumMod val="75000"/>
                    <a:lumOff val="25000"/>
                  </a:schemeClr>
                </a:solidFill>
              </a:rPr>
              <a:t> </a:t>
            </a:r>
            <a:r>
              <a:rPr lang="en-US" dirty="0" smtClean="0">
                <a:solidFill>
                  <a:schemeClr val="tx1">
                    <a:lumMod val="75000"/>
                    <a:lumOff val="25000"/>
                  </a:schemeClr>
                </a:solidFill>
              </a:rPr>
              <a:t>Excise Tax Auditor, Tax Audit Division, Eastern I</a:t>
            </a:r>
          </a:p>
          <a:p>
            <a:pPr marL="457200" indent="-457200">
              <a:buFont typeface="Arial" panose="020B0604020202020204" pitchFamily="34" charset="0"/>
              <a:buChar char="•"/>
            </a:pPr>
            <a:r>
              <a:rPr lang="en-US" sz="2400" b="1" dirty="0" smtClean="0">
                <a:solidFill>
                  <a:schemeClr val="tx1">
                    <a:lumMod val="75000"/>
                    <a:lumOff val="25000"/>
                  </a:schemeClr>
                </a:solidFill>
              </a:rPr>
              <a:t>Janelle Christian</a:t>
            </a:r>
            <a:r>
              <a:rPr lang="en-US" sz="3000" b="1" dirty="0" smtClean="0">
                <a:solidFill>
                  <a:schemeClr val="tx1">
                    <a:lumMod val="75000"/>
                    <a:lumOff val="25000"/>
                  </a:schemeClr>
                </a:solidFill>
              </a:rPr>
              <a:t> </a:t>
            </a:r>
            <a:r>
              <a:rPr lang="en-US" sz="2400" b="1" dirty="0" smtClean="0">
                <a:solidFill>
                  <a:schemeClr val="tx1">
                    <a:lumMod val="75000"/>
                    <a:lumOff val="25000"/>
                  </a:schemeClr>
                </a:solidFill>
              </a:rPr>
              <a:t>–</a:t>
            </a:r>
            <a:r>
              <a:rPr lang="en-US" sz="3000" b="1" dirty="0" smtClean="0">
                <a:solidFill>
                  <a:schemeClr val="tx1">
                    <a:lumMod val="75000"/>
                    <a:lumOff val="25000"/>
                  </a:schemeClr>
                </a:solidFill>
              </a:rPr>
              <a:t> </a:t>
            </a:r>
            <a:r>
              <a:rPr lang="en-US" dirty="0" smtClean="0">
                <a:solidFill>
                  <a:schemeClr val="tx1">
                    <a:lumMod val="75000"/>
                    <a:lumOff val="25000"/>
                  </a:schemeClr>
                </a:solidFill>
              </a:rPr>
              <a:t>Industry Outreach Program Manager</a:t>
            </a:r>
            <a:endParaRPr lang="en-US" b="1" dirty="0" smtClean="0">
              <a:solidFill>
                <a:srgbClr val="FF0000"/>
              </a:solidFill>
            </a:endParaRPr>
          </a:p>
          <a:p>
            <a:pPr algn="ctr"/>
            <a:endParaRPr lang="en-US" sz="1600" b="1" dirty="0" smtClean="0">
              <a:solidFill>
                <a:srgbClr val="FF0000"/>
              </a:solidFill>
            </a:endParaRPr>
          </a:p>
          <a:p>
            <a:pPr algn="ctr"/>
            <a:r>
              <a:rPr lang="en-US" sz="1600" b="1" dirty="0" smtClean="0">
                <a:solidFill>
                  <a:srgbClr val="FF0000"/>
                </a:solidFill>
              </a:rPr>
              <a:t>NOTICE:</a:t>
            </a:r>
            <a:r>
              <a:rPr lang="en-US" sz="1600" dirty="0" smtClean="0">
                <a:solidFill>
                  <a:srgbClr val="FF0000"/>
                </a:solidFill>
              </a:rPr>
              <a:t> </a:t>
            </a:r>
            <a:r>
              <a:rPr lang="en-US" sz="1600" b="1" i="1" dirty="0" smtClean="0">
                <a:solidFill>
                  <a:schemeClr val="tx1">
                    <a:lumMod val="75000"/>
                    <a:lumOff val="25000"/>
                  </a:schemeClr>
                </a:solidFill>
              </a:rPr>
              <a:t>Videotaping </a:t>
            </a:r>
            <a:r>
              <a:rPr lang="en-US" sz="1600" b="1" i="1" dirty="0">
                <a:solidFill>
                  <a:schemeClr val="tx1">
                    <a:lumMod val="75000"/>
                    <a:lumOff val="25000"/>
                  </a:schemeClr>
                </a:solidFill>
              </a:rPr>
              <a:t>and re-broadcasting </a:t>
            </a:r>
            <a:r>
              <a:rPr lang="en-US" sz="1600" b="1" i="1" dirty="0" smtClean="0">
                <a:solidFill>
                  <a:schemeClr val="tx1">
                    <a:lumMod val="75000"/>
                    <a:lumOff val="25000"/>
                  </a:schemeClr>
                </a:solidFill>
              </a:rPr>
              <a:t>this </a:t>
            </a:r>
            <a:r>
              <a:rPr lang="en-US" sz="1600" b="1" i="1" dirty="0">
                <a:solidFill>
                  <a:schemeClr val="tx1">
                    <a:lumMod val="75000"/>
                    <a:lumOff val="25000"/>
                  </a:schemeClr>
                </a:solidFill>
              </a:rPr>
              <a:t>presentation is strictly prohibited and may be a violation of Federal law</a:t>
            </a:r>
            <a:r>
              <a:rPr lang="en-US" sz="1600" dirty="0" smtClean="0">
                <a:solidFill>
                  <a:schemeClr val="tx1">
                    <a:lumMod val="75000"/>
                    <a:lumOff val="25000"/>
                  </a:schemeClr>
                </a:solidFill>
              </a:rPr>
              <a:t>.</a:t>
            </a:r>
            <a:endParaRPr lang="en-US" sz="1200" dirty="0">
              <a:solidFill>
                <a:schemeClr val="tx1">
                  <a:lumMod val="75000"/>
                  <a:lumOff val="25000"/>
                </a:schemeClr>
              </a:solidFill>
            </a:endParaRPr>
          </a:p>
          <a:p>
            <a:pPr algn="ctr"/>
            <a:endParaRPr lang="en-US" sz="1200" dirty="0"/>
          </a:p>
        </p:txBody>
      </p:sp>
      <p:sp>
        <p:nvSpPr>
          <p:cNvPr id="12" name="Footer Placeholder 1"/>
          <p:cNvSpPr>
            <a:spLocks noGrp="1"/>
          </p:cNvSpPr>
          <p:nvPr>
            <p:ph type="ftr" sz="quarter" idx="11"/>
          </p:nvPr>
        </p:nvSpPr>
        <p:spPr>
          <a:xfrm>
            <a:off x="2764639" y="6459786"/>
            <a:ext cx="3617103" cy="365125"/>
          </a:xfrm>
        </p:spPr>
        <p:txBody>
          <a:bodyPr/>
          <a:lstStyle/>
          <a:p>
            <a:r>
              <a:rPr lang="en-US" dirty="0" smtClean="0"/>
              <a:t>Alcohol and Tobacco Tax and Trade Bureau</a:t>
            </a:r>
            <a:endParaRPr lang="en-US" dirty="0"/>
          </a:p>
        </p:txBody>
      </p:sp>
    </p:spTree>
    <p:extLst>
      <p:ext uri="{BB962C8B-B14F-4D97-AF65-F5344CB8AC3E}">
        <p14:creationId xmlns:p14="http://schemas.microsoft.com/office/powerpoint/2010/main" val="4165980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22960" y="320040"/>
            <a:ext cx="7543800" cy="722376"/>
          </a:xfrm>
        </p:spPr>
        <p:txBody>
          <a:bodyPr>
            <a:normAutofit/>
          </a:bodyPr>
          <a:lstStyle/>
          <a:p>
            <a:r>
              <a:rPr lang="en-US" altLang="en-US" sz="3800" dirty="0" smtClean="0">
                <a:effectLst>
                  <a:outerShdw blurRad="38100" dist="38100" dir="2700000" algn="tl">
                    <a:srgbClr val="000000">
                      <a:alpha val="43137"/>
                    </a:srgbClr>
                  </a:outerShdw>
                </a:effectLst>
              </a:rPr>
              <a:t>Definition of a Firearm</a:t>
            </a:r>
            <a:endParaRPr lang="en-US" sz="3800" dirty="0">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dirty="0" smtClean="0"/>
              <a:t>Alcohol and Tobacco Tax and Trade Bureau</a:t>
            </a:r>
            <a:endParaRPr lang="en-US" dirty="0"/>
          </a:p>
        </p:txBody>
      </p:sp>
      <p:sp>
        <p:nvSpPr>
          <p:cNvPr id="3" name="Slide Number Placeholder 2"/>
          <p:cNvSpPr>
            <a:spLocks noGrp="1"/>
          </p:cNvSpPr>
          <p:nvPr>
            <p:ph type="sldNum" sz="quarter" idx="12"/>
          </p:nvPr>
        </p:nvSpPr>
        <p:spPr/>
        <p:txBody>
          <a:bodyPr/>
          <a:lstStyle/>
          <a:p>
            <a:fld id="{E42367A3-023C-4870-9A86-52F994C50B51}" type="slidenum">
              <a:rPr lang="en-US" smtClean="0"/>
              <a:t>10</a:t>
            </a:fld>
            <a:endParaRPr lang="en-US" dirty="0"/>
          </a:p>
        </p:txBody>
      </p:sp>
      <p:sp>
        <p:nvSpPr>
          <p:cNvPr id="6" name="Text Placeholder 2"/>
          <p:cNvSpPr>
            <a:spLocks noGrp="1"/>
          </p:cNvSpPr>
          <p:nvPr>
            <p:ph sz="quarter" idx="1"/>
          </p:nvPr>
        </p:nvSpPr>
        <p:spPr>
          <a:xfrm>
            <a:off x="528810" y="1747764"/>
            <a:ext cx="8259265" cy="4157278"/>
          </a:xfrm>
        </p:spPr>
        <p:txBody>
          <a:bodyPr>
            <a:normAutofit/>
          </a:bodyPr>
          <a:lstStyle/>
          <a:p>
            <a:pPr marL="0" indent="0">
              <a:buNone/>
            </a:pPr>
            <a:r>
              <a:rPr lang="en-US" sz="2800" dirty="0" smtClean="0"/>
              <a:t>Firearms are, “Any portable weapons…from which a shot, bullet, or other projectile may be discharged by an explosive.”  </a:t>
            </a:r>
            <a:r>
              <a:rPr lang="en-US" dirty="0" smtClean="0"/>
              <a:t>See 27 CFR 53.11</a:t>
            </a:r>
          </a:p>
          <a:p>
            <a:pPr marL="0" indent="0">
              <a:buNone/>
            </a:pPr>
            <a:endParaRPr lang="en-US" sz="1050" dirty="0" smtClean="0"/>
          </a:p>
          <a:p>
            <a:pPr marL="0" indent="0">
              <a:buNone/>
            </a:pPr>
            <a:r>
              <a:rPr lang="en-US" sz="2800" dirty="0" smtClean="0"/>
              <a:t>Non-firearms under this definition include:</a:t>
            </a:r>
          </a:p>
          <a:p>
            <a:pPr>
              <a:buClrTx/>
              <a:buFont typeface="Arial" panose="020B0604020202020204" pitchFamily="34" charset="0"/>
              <a:buChar char="•"/>
            </a:pPr>
            <a:r>
              <a:rPr lang="en-US" sz="2800" dirty="0"/>
              <a:t> </a:t>
            </a:r>
            <a:r>
              <a:rPr lang="en-US" sz="2800" dirty="0" smtClean="0"/>
              <a:t>  Starter Pistols</a:t>
            </a:r>
          </a:p>
          <a:p>
            <a:pPr>
              <a:buClrTx/>
              <a:buFont typeface="Arial" panose="020B0604020202020204" pitchFamily="34" charset="0"/>
              <a:buChar char="•"/>
            </a:pPr>
            <a:r>
              <a:rPr lang="en-US" sz="2800" dirty="0"/>
              <a:t> </a:t>
            </a:r>
            <a:r>
              <a:rPr lang="en-US" sz="2800" dirty="0" smtClean="0"/>
              <a:t>  BB Guns</a:t>
            </a:r>
          </a:p>
          <a:p>
            <a:pPr>
              <a:buClrTx/>
              <a:buFont typeface="Arial" panose="020B0604020202020204" pitchFamily="34" charset="0"/>
              <a:buChar char="•"/>
            </a:pPr>
            <a:r>
              <a:rPr lang="en-US" sz="2800" dirty="0" smtClean="0"/>
              <a:t>   Trade Show Guns</a:t>
            </a:r>
            <a:r>
              <a:rPr lang="en-US" sz="2800" dirty="0"/>
              <a:t> </a:t>
            </a:r>
            <a:r>
              <a:rPr lang="en-US" sz="2800" dirty="0" smtClean="0"/>
              <a:t>(if firing mechanism is disabled)</a:t>
            </a:r>
            <a:endParaRPr lang="en-US" sz="2800" dirty="0"/>
          </a:p>
        </p:txBody>
      </p:sp>
    </p:spTree>
    <p:extLst>
      <p:ext uri="{BB962C8B-B14F-4D97-AF65-F5344CB8AC3E}">
        <p14:creationId xmlns:p14="http://schemas.microsoft.com/office/powerpoint/2010/main" val="483661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22960" y="320040"/>
            <a:ext cx="7543800" cy="722376"/>
          </a:xfrm>
        </p:spPr>
        <p:txBody>
          <a:bodyPr>
            <a:normAutofit/>
          </a:bodyPr>
          <a:lstStyle/>
          <a:p>
            <a:r>
              <a:rPr lang="en-US" altLang="en-US" sz="3800" dirty="0" smtClean="0">
                <a:effectLst>
                  <a:outerShdw blurRad="38100" dist="38100" dir="2700000" algn="tl">
                    <a:srgbClr val="000000">
                      <a:alpha val="43137"/>
                    </a:srgbClr>
                  </a:outerShdw>
                </a:effectLst>
              </a:rPr>
              <a:t>Definition of a Firearm</a:t>
            </a:r>
            <a:endParaRPr lang="en-US" sz="3800" dirty="0">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dirty="0" smtClean="0"/>
              <a:t>Alcohol and Tobacco Tax and Trade Bureau</a:t>
            </a:r>
            <a:endParaRPr lang="en-US" dirty="0"/>
          </a:p>
        </p:txBody>
      </p:sp>
      <p:sp>
        <p:nvSpPr>
          <p:cNvPr id="3" name="Slide Number Placeholder 2"/>
          <p:cNvSpPr>
            <a:spLocks noGrp="1"/>
          </p:cNvSpPr>
          <p:nvPr>
            <p:ph type="sldNum" sz="quarter" idx="12"/>
          </p:nvPr>
        </p:nvSpPr>
        <p:spPr/>
        <p:txBody>
          <a:bodyPr/>
          <a:lstStyle/>
          <a:p>
            <a:fld id="{E42367A3-023C-4870-9A86-52F994C50B51}" type="slidenum">
              <a:rPr lang="en-US" smtClean="0"/>
              <a:t>11</a:t>
            </a:fld>
            <a:endParaRPr lang="en-US" dirty="0"/>
          </a:p>
        </p:txBody>
      </p:sp>
      <p:sp>
        <p:nvSpPr>
          <p:cNvPr id="6" name="Text Placeholder 2"/>
          <p:cNvSpPr>
            <a:spLocks noGrp="1"/>
          </p:cNvSpPr>
          <p:nvPr>
            <p:ph sz="quarter" idx="1"/>
          </p:nvPr>
        </p:nvSpPr>
        <p:spPr>
          <a:xfrm>
            <a:off x="438150" y="1604542"/>
            <a:ext cx="8543192" cy="4897315"/>
          </a:xfrm>
        </p:spPr>
        <p:txBody>
          <a:bodyPr>
            <a:normAutofit/>
          </a:bodyPr>
          <a:lstStyle/>
          <a:p>
            <a:pPr marL="0" indent="0">
              <a:buNone/>
            </a:pPr>
            <a:r>
              <a:rPr lang="en-US" sz="2600" dirty="0" smtClean="0"/>
              <a:t>TTB’s definition of a firearm is very different than ATF’s definition under the Gun Control Act of 1968.  For instance:   </a:t>
            </a:r>
          </a:p>
          <a:p>
            <a:pPr marL="0" indent="0">
              <a:buNone/>
            </a:pPr>
            <a:endParaRPr lang="en-US" sz="1050" dirty="0" smtClean="0"/>
          </a:p>
          <a:p>
            <a:pPr marL="0" indent="0">
              <a:buNone/>
            </a:pPr>
            <a:r>
              <a:rPr lang="en-US" sz="2800" dirty="0" smtClean="0">
                <a:solidFill>
                  <a:schemeClr val="tx2">
                    <a:lumMod val="50000"/>
                  </a:schemeClr>
                </a:solidFill>
              </a:rPr>
              <a:t>	</a:t>
            </a:r>
            <a:endParaRPr lang="en-US" sz="2800" dirty="0">
              <a:solidFill>
                <a:schemeClr val="tx2">
                  <a:lumMod val="5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279" y="2862573"/>
            <a:ext cx="4226177" cy="2979666"/>
          </a:xfrm>
          <a:prstGeom prst="rect">
            <a:avLst/>
          </a:prstGeom>
        </p:spPr>
      </p:pic>
      <p:sp>
        <p:nvSpPr>
          <p:cNvPr id="4" name="TextBox 3"/>
          <p:cNvSpPr txBox="1"/>
          <p:nvPr/>
        </p:nvSpPr>
        <p:spPr>
          <a:xfrm>
            <a:off x="438150" y="2648793"/>
            <a:ext cx="3737243" cy="3293209"/>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solidFill>
                  <a:schemeClr val="tx1">
                    <a:lumMod val="75000"/>
                    <a:lumOff val="25000"/>
                  </a:schemeClr>
                </a:solidFill>
              </a:rPr>
              <a:t>ATF considers receivers like the one pictured to be a firearm.  TTB doesn’t.</a:t>
            </a:r>
          </a:p>
          <a:p>
            <a:pPr marL="285750" indent="-285750">
              <a:buFont typeface="Arial" panose="020B0604020202020204" pitchFamily="34" charset="0"/>
              <a:buChar char="•"/>
            </a:pPr>
            <a:r>
              <a:rPr lang="en-US" sz="2600" dirty="0" smtClean="0">
                <a:solidFill>
                  <a:schemeClr val="tx1">
                    <a:lumMod val="75000"/>
                    <a:lumOff val="25000"/>
                  </a:schemeClr>
                </a:solidFill>
              </a:rPr>
              <a:t>ATF does not consider many muzzle loading guns to be firearms.  TTB does.</a:t>
            </a:r>
            <a:endParaRPr lang="en-US" sz="2600" dirty="0">
              <a:solidFill>
                <a:schemeClr val="tx1">
                  <a:lumMod val="75000"/>
                  <a:lumOff val="25000"/>
                </a:schemeClr>
              </a:solidFill>
            </a:endParaRPr>
          </a:p>
        </p:txBody>
      </p:sp>
    </p:spTree>
    <p:extLst>
      <p:ext uri="{BB962C8B-B14F-4D97-AF65-F5344CB8AC3E}">
        <p14:creationId xmlns:p14="http://schemas.microsoft.com/office/powerpoint/2010/main" val="1540158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22960" y="320040"/>
            <a:ext cx="7543800" cy="722376"/>
          </a:xfrm>
        </p:spPr>
        <p:txBody>
          <a:bodyPr>
            <a:normAutofit/>
          </a:bodyPr>
          <a:lstStyle/>
          <a:p>
            <a:r>
              <a:rPr lang="en-US" altLang="en-US" sz="3800" dirty="0" smtClean="0">
                <a:effectLst>
                  <a:outerShdw blurRad="38100" dist="38100" dir="2700000" algn="tl">
                    <a:srgbClr val="000000">
                      <a:alpha val="43137"/>
                    </a:srgbClr>
                  </a:outerShdw>
                </a:effectLst>
              </a:rPr>
              <a:t>Definition of Ammunition</a:t>
            </a:r>
            <a:endParaRPr lang="en-US" sz="3800" dirty="0">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dirty="0" smtClean="0"/>
              <a:t>Alcohol and Tobacco Tax and Trade Bureau</a:t>
            </a:r>
            <a:endParaRPr lang="en-US" dirty="0"/>
          </a:p>
        </p:txBody>
      </p:sp>
      <p:sp>
        <p:nvSpPr>
          <p:cNvPr id="3" name="Slide Number Placeholder 2"/>
          <p:cNvSpPr>
            <a:spLocks noGrp="1"/>
          </p:cNvSpPr>
          <p:nvPr>
            <p:ph type="sldNum" sz="quarter" idx="12"/>
          </p:nvPr>
        </p:nvSpPr>
        <p:spPr/>
        <p:txBody>
          <a:bodyPr/>
          <a:lstStyle/>
          <a:p>
            <a:fld id="{E42367A3-023C-4870-9A86-52F994C50B51}" type="slidenum">
              <a:rPr lang="en-US" smtClean="0"/>
              <a:t>12</a:t>
            </a:fld>
            <a:endParaRPr lang="en-US" dirty="0"/>
          </a:p>
        </p:txBody>
      </p:sp>
      <p:sp>
        <p:nvSpPr>
          <p:cNvPr id="6" name="Rectangle 5"/>
          <p:cNvSpPr/>
          <p:nvPr/>
        </p:nvSpPr>
        <p:spPr>
          <a:xfrm>
            <a:off x="348343" y="1573703"/>
            <a:ext cx="8534400" cy="2708434"/>
          </a:xfrm>
          <a:prstGeom prst="rect">
            <a:avLst/>
          </a:prstGeom>
        </p:spPr>
        <p:txBody>
          <a:bodyPr wrap="square">
            <a:spAutoFit/>
          </a:bodyPr>
          <a:lstStyle/>
          <a:p>
            <a:pPr>
              <a:spcBef>
                <a:spcPts val="1200"/>
              </a:spcBef>
              <a:spcAft>
                <a:spcPts val="600"/>
              </a:spcAft>
            </a:pPr>
            <a:r>
              <a:rPr lang="en-US" sz="2600" dirty="0">
                <a:solidFill>
                  <a:schemeClr val="tx1">
                    <a:lumMod val="75000"/>
                    <a:lumOff val="25000"/>
                  </a:schemeClr>
                </a:solidFill>
              </a:rPr>
              <a:t>Shells and cartridges, “Include any article consisting of a projectile, explosive, and container that is designed, assembled, and ready for use without further manufacture in firearms, pistols, or revolvers</a:t>
            </a:r>
            <a:r>
              <a:rPr lang="en-US" sz="2600" dirty="0" smtClean="0">
                <a:solidFill>
                  <a:schemeClr val="tx1">
                    <a:lumMod val="75000"/>
                    <a:lumOff val="25000"/>
                  </a:schemeClr>
                </a:solidFill>
              </a:rPr>
              <a:t>.” </a:t>
            </a:r>
            <a:r>
              <a:rPr lang="en-US" sz="2000" dirty="0">
                <a:solidFill>
                  <a:schemeClr val="tx1">
                    <a:lumMod val="75000"/>
                    <a:lumOff val="25000"/>
                  </a:schemeClr>
                </a:solidFill>
              </a:rPr>
              <a:t>See 27 CFR </a:t>
            </a:r>
            <a:r>
              <a:rPr lang="en-US" sz="2000" dirty="0" smtClean="0">
                <a:solidFill>
                  <a:schemeClr val="tx1">
                    <a:lumMod val="75000"/>
                    <a:lumOff val="25000"/>
                  </a:schemeClr>
                </a:solidFill>
              </a:rPr>
              <a:t>53.11</a:t>
            </a:r>
            <a:endParaRPr lang="en-US" sz="2000" dirty="0">
              <a:solidFill>
                <a:schemeClr val="tx1">
                  <a:lumMod val="75000"/>
                  <a:lumOff val="25000"/>
                </a:schemeClr>
              </a:solidFill>
            </a:endParaRPr>
          </a:p>
          <a:p>
            <a:pPr>
              <a:spcBef>
                <a:spcPts val="1200"/>
              </a:spcBef>
              <a:spcAft>
                <a:spcPts val="600"/>
              </a:spcAft>
            </a:pPr>
            <a:endParaRPr lang="en-US" sz="1000" dirty="0" smtClean="0">
              <a:solidFill>
                <a:schemeClr val="tx2">
                  <a:lumMod val="50000"/>
                </a:schemeClr>
              </a:solidFill>
            </a:endParaRPr>
          </a:p>
          <a:p>
            <a:pPr>
              <a:spcBef>
                <a:spcPts val="1200"/>
              </a:spcBef>
              <a:spcAft>
                <a:spcPts val="600"/>
              </a:spcAft>
            </a:pPr>
            <a:endParaRPr lang="en-US" altLang="en-US" sz="2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615" y="3440563"/>
            <a:ext cx="3845868" cy="2554545"/>
          </a:xfrm>
          <a:prstGeom prst="rect">
            <a:avLst/>
          </a:prstGeom>
        </p:spPr>
      </p:pic>
      <p:sp>
        <p:nvSpPr>
          <p:cNvPr id="5" name="TextBox 4"/>
          <p:cNvSpPr txBox="1"/>
          <p:nvPr/>
        </p:nvSpPr>
        <p:spPr>
          <a:xfrm>
            <a:off x="4560918" y="3407906"/>
            <a:ext cx="3973482" cy="2616101"/>
          </a:xfrm>
          <a:prstGeom prst="rect">
            <a:avLst/>
          </a:prstGeom>
          <a:noFill/>
        </p:spPr>
        <p:txBody>
          <a:bodyPr wrap="square" rtlCol="0">
            <a:spAutoFit/>
          </a:bodyPr>
          <a:lstStyle/>
          <a:p>
            <a:pPr>
              <a:spcBef>
                <a:spcPts val="1200"/>
              </a:spcBef>
              <a:spcAft>
                <a:spcPts val="600"/>
              </a:spcAft>
            </a:pPr>
            <a:r>
              <a:rPr lang="en-US" sz="2600" dirty="0">
                <a:solidFill>
                  <a:schemeClr val="tx1">
                    <a:lumMod val="75000"/>
                    <a:lumOff val="25000"/>
                  </a:schemeClr>
                </a:solidFill>
              </a:rPr>
              <a:t>Most notable example of what doesn’t fall under this definition?</a:t>
            </a:r>
          </a:p>
          <a:p>
            <a:pPr>
              <a:spcBef>
                <a:spcPts val="1200"/>
              </a:spcBef>
              <a:spcAft>
                <a:spcPts val="600"/>
              </a:spcAft>
            </a:pPr>
            <a:r>
              <a:rPr lang="en-US" sz="2600" dirty="0">
                <a:solidFill>
                  <a:schemeClr val="tx1">
                    <a:lumMod val="75000"/>
                    <a:lumOff val="25000"/>
                  </a:schemeClr>
                </a:solidFill>
              </a:rPr>
              <a:t>Blank ammunition </a:t>
            </a:r>
          </a:p>
          <a:p>
            <a:pPr>
              <a:spcAft>
                <a:spcPts val="600"/>
              </a:spcAft>
            </a:pPr>
            <a:r>
              <a:rPr lang="en-US" sz="2000" dirty="0">
                <a:solidFill>
                  <a:schemeClr val="tx1">
                    <a:lumMod val="75000"/>
                    <a:lumOff val="25000"/>
                  </a:schemeClr>
                </a:solidFill>
              </a:rPr>
              <a:t>(explosive and container, but no projectile)</a:t>
            </a:r>
          </a:p>
        </p:txBody>
      </p:sp>
    </p:spTree>
    <p:extLst>
      <p:ext uri="{BB962C8B-B14F-4D97-AF65-F5344CB8AC3E}">
        <p14:creationId xmlns:p14="http://schemas.microsoft.com/office/powerpoint/2010/main" val="275097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22960" y="292608"/>
            <a:ext cx="7543800" cy="1115568"/>
          </a:xfrm>
        </p:spPr>
        <p:txBody>
          <a:bodyPr>
            <a:normAutofit fontScale="90000"/>
          </a:bodyPr>
          <a:lstStyle/>
          <a:p>
            <a:r>
              <a:rPr lang="en-US" dirty="0" smtClean="0">
                <a:effectLst>
                  <a:outerShdw blurRad="38100" dist="38100" dir="2700000" algn="tl">
                    <a:srgbClr val="000000">
                      <a:alpha val="43137"/>
                    </a:srgbClr>
                  </a:outerShdw>
                </a:effectLst>
              </a:rPr>
              <a:t>Return Filing and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Tax Payment</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pPr>
              <a:buClrTx/>
              <a:buFont typeface="Arial" panose="020B0604020202020204" pitchFamily="34" charset="0"/>
              <a:buChar char="•"/>
            </a:pPr>
            <a:r>
              <a:rPr lang="en-US" sz="2800" dirty="0" smtClean="0"/>
              <a:t>     Pay.gov</a:t>
            </a:r>
          </a:p>
          <a:p>
            <a:pPr>
              <a:buClrTx/>
              <a:buFont typeface="Arial" panose="020B0604020202020204" pitchFamily="34" charset="0"/>
              <a:buChar char="•"/>
            </a:pPr>
            <a:r>
              <a:rPr lang="en-US" sz="2800" dirty="0" smtClean="0"/>
              <a:t>     Paper Filing    </a:t>
            </a:r>
          </a:p>
          <a:p>
            <a:pPr>
              <a:buClrTx/>
              <a:buFont typeface="Arial" panose="020B0604020202020204" pitchFamily="34" charset="0"/>
              <a:buChar char="•"/>
            </a:pPr>
            <a:r>
              <a:rPr lang="en-US" sz="2800" dirty="0" smtClean="0"/>
              <a:t>     Return and Payment Due Dates</a:t>
            </a:r>
            <a:endParaRPr lang="en-US" sz="2800" dirty="0"/>
          </a:p>
        </p:txBody>
      </p:sp>
      <p:sp>
        <p:nvSpPr>
          <p:cNvPr id="2" name="Footer Placeholder 1"/>
          <p:cNvSpPr>
            <a:spLocks noGrp="1"/>
          </p:cNvSpPr>
          <p:nvPr>
            <p:ph type="ftr" sz="quarter" idx="11"/>
          </p:nvPr>
        </p:nvSpPr>
        <p:spPr/>
        <p:txBody>
          <a:bodyPr/>
          <a:lstStyle/>
          <a:p>
            <a:r>
              <a:rPr lang="en-US" dirty="0" smtClean="0"/>
              <a:t>Alcohol and Tobacco Tax and Trade Bureau</a:t>
            </a:r>
            <a:endParaRPr lang="en-US" dirty="0"/>
          </a:p>
        </p:txBody>
      </p:sp>
      <p:sp>
        <p:nvSpPr>
          <p:cNvPr id="3" name="Slide Number Placeholder 2"/>
          <p:cNvSpPr>
            <a:spLocks noGrp="1"/>
          </p:cNvSpPr>
          <p:nvPr>
            <p:ph type="sldNum" sz="quarter" idx="12"/>
          </p:nvPr>
        </p:nvSpPr>
        <p:spPr/>
        <p:txBody>
          <a:bodyPr/>
          <a:lstStyle/>
          <a:p>
            <a:fld id="{E42367A3-023C-4870-9A86-52F994C50B51}" type="slidenum">
              <a:rPr lang="en-US" smtClean="0"/>
              <a:t>13</a:t>
            </a:fld>
            <a:endParaRPr lang="en-US" dirty="0"/>
          </a:p>
        </p:txBody>
      </p:sp>
      <p:sp>
        <p:nvSpPr>
          <p:cNvPr id="7" name="Rectangle 6"/>
          <p:cNvSpPr/>
          <p:nvPr/>
        </p:nvSpPr>
        <p:spPr>
          <a:xfrm>
            <a:off x="6381742" y="5082198"/>
            <a:ext cx="2494465" cy="923330"/>
          </a:xfrm>
          <a:prstGeom prst="rect">
            <a:avLst/>
          </a:prstGeom>
          <a:noFill/>
        </p:spPr>
        <p:txBody>
          <a:bodyPr wrap="none" lIns="91440" tIns="45720" rIns="91440" bIns="45720">
            <a:spAutoFit/>
          </a:bodyPr>
          <a:lstStyle/>
          <a:p>
            <a:pPr algn="ctr"/>
            <a:r>
              <a:rPr lang="en-US" sz="5400" b="1" cap="none" spc="0" dirty="0" smtClean="0">
                <a:ln w="6600">
                  <a:solidFill>
                    <a:schemeClr val="accent2">
                      <a:alpha val="95000"/>
                    </a:schemeClr>
                  </a:solidFill>
                  <a:prstDash val="solid"/>
                </a:ln>
                <a:solidFill>
                  <a:srgbClr val="FFFFFF"/>
                </a:solidFill>
                <a:effectLst>
                  <a:outerShdw dist="38100" dir="2700000" algn="tl" rotWithShape="0">
                    <a:schemeClr val="accent2"/>
                  </a:outerShdw>
                </a:effectLst>
              </a:rPr>
              <a:t>Preview</a:t>
            </a:r>
            <a:endParaRPr lang="en-US" sz="54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98322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84048"/>
            <a:ext cx="7543800" cy="722376"/>
          </a:xfrm>
        </p:spPr>
        <p:txBody>
          <a:bodyPr>
            <a:normAutofit/>
          </a:bodyPr>
          <a:lstStyle/>
          <a:p>
            <a:r>
              <a:rPr lang="en-US" sz="3800" dirty="0" smtClean="0"/>
              <a:t>Pay.gov</a:t>
            </a:r>
            <a:endParaRPr lang="en-US" sz="3800" dirty="0"/>
          </a:p>
        </p:txBody>
      </p:sp>
      <p:sp>
        <p:nvSpPr>
          <p:cNvPr id="3" name="Content Placeholder 2"/>
          <p:cNvSpPr>
            <a:spLocks noGrp="1"/>
          </p:cNvSpPr>
          <p:nvPr>
            <p:ph idx="1"/>
          </p:nvPr>
        </p:nvSpPr>
        <p:spPr>
          <a:xfrm>
            <a:off x="854132" y="2545080"/>
            <a:ext cx="7543801" cy="3429000"/>
          </a:xfrm>
        </p:spPr>
        <p:txBody>
          <a:bodyPr>
            <a:normAutofit/>
          </a:bodyPr>
          <a:lstStyle/>
          <a:p>
            <a:pPr>
              <a:buClrTx/>
              <a:buFont typeface="Arial" panose="020B0604020202020204" pitchFamily="34" charset="0"/>
              <a:buChar char="•"/>
            </a:pPr>
            <a:r>
              <a:rPr lang="en-US" sz="2800" dirty="0"/>
              <a:t> </a:t>
            </a:r>
            <a:r>
              <a:rPr lang="en-US" sz="2800" dirty="0" smtClean="0"/>
              <a:t>  TTB recommends using Pay.gov to file returns and pay taxes.  Learn more at</a:t>
            </a:r>
          </a:p>
          <a:p>
            <a:pPr marL="0" indent="0">
              <a:buClrTx/>
              <a:buNone/>
            </a:pPr>
            <a:r>
              <a:rPr lang="en-US" sz="2500" u="sng" dirty="0" smtClean="0">
                <a:solidFill>
                  <a:srgbClr val="0070C0"/>
                </a:solidFill>
              </a:rPr>
              <a:t>https://www.ttb.gov/what-we-do/online-services/pay-gov</a:t>
            </a:r>
          </a:p>
          <a:p>
            <a:pPr>
              <a:buClrTx/>
              <a:buFont typeface="Arial" panose="020B0604020202020204" pitchFamily="34" charset="0"/>
              <a:buChar char="•"/>
            </a:pPr>
            <a:r>
              <a:rPr lang="en-US" sz="2800" dirty="0"/>
              <a:t> </a:t>
            </a:r>
            <a:r>
              <a:rPr lang="en-US" sz="2800" dirty="0" smtClean="0"/>
              <a:t>   Important Point: Pay.gov uses ACH for electronic fund transfers.  The payment must be completed </a:t>
            </a:r>
            <a:r>
              <a:rPr lang="en-US" sz="2800" dirty="0"/>
              <a:t>no later than </a:t>
            </a:r>
            <a:r>
              <a:rPr lang="en-US" sz="2800" b="1" dirty="0"/>
              <a:t>4 p.m. Eastern Time</a:t>
            </a:r>
            <a:r>
              <a:rPr lang="en-US" sz="2800" dirty="0"/>
              <a:t> one business day prior to </a:t>
            </a:r>
            <a:r>
              <a:rPr lang="en-US" sz="2800" dirty="0" smtClean="0"/>
              <a:t>the due date.</a:t>
            </a: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14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100" y="1644247"/>
            <a:ext cx="2908632" cy="646363"/>
          </a:xfrm>
          <a:prstGeom prst="rect">
            <a:avLst/>
          </a:prstGeom>
        </p:spPr>
      </p:pic>
    </p:spTree>
    <p:extLst>
      <p:ext uri="{BB962C8B-B14F-4D97-AF65-F5344CB8AC3E}">
        <p14:creationId xmlns:p14="http://schemas.microsoft.com/office/powerpoint/2010/main" val="3206746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800" dirty="0" smtClean="0"/>
              <a:t>Paper Filing</a:t>
            </a:r>
            <a:endParaRPr lang="en-US" sz="3800" dirty="0"/>
          </a:p>
        </p:txBody>
      </p:sp>
      <p:sp>
        <p:nvSpPr>
          <p:cNvPr id="3" name="Content Placeholder 2"/>
          <p:cNvSpPr>
            <a:spLocks noGrp="1"/>
          </p:cNvSpPr>
          <p:nvPr>
            <p:ph idx="1"/>
          </p:nvPr>
        </p:nvSpPr>
        <p:spPr/>
        <p:txBody>
          <a:bodyPr>
            <a:normAutofit fontScale="92500" lnSpcReduction="10000"/>
          </a:bodyPr>
          <a:lstStyle/>
          <a:p>
            <a:pPr>
              <a:buClrTx/>
              <a:buFont typeface="Arial" panose="020B0604020202020204" pitchFamily="34" charset="0"/>
              <a:buChar char="•"/>
            </a:pPr>
            <a:r>
              <a:rPr lang="en-US" sz="2800" dirty="0" smtClean="0"/>
              <a:t>   The paper version of the tax return, TTB F 5300.26, is available at </a:t>
            </a:r>
            <a:r>
              <a:rPr lang="en-US" sz="2500" u="sng" dirty="0" smtClean="0">
                <a:solidFill>
                  <a:srgbClr val="0070C0"/>
                </a:solidFill>
              </a:rPr>
              <a:t>https://www.ttb.gov/images/pdfs/forms/f530026.pdf</a:t>
            </a:r>
          </a:p>
          <a:p>
            <a:pPr>
              <a:buClrTx/>
              <a:buFont typeface="Arial" panose="020B0604020202020204" pitchFamily="34" charset="0"/>
              <a:buChar char="•"/>
            </a:pPr>
            <a:r>
              <a:rPr lang="en-US" sz="2800" dirty="0" smtClean="0"/>
              <a:t>   The latest version of the tax return </a:t>
            </a:r>
            <a:r>
              <a:rPr lang="en-US" sz="2800" b="1" dirty="0" smtClean="0"/>
              <a:t>must</a:t>
            </a:r>
            <a:r>
              <a:rPr lang="en-US" sz="2800" dirty="0" smtClean="0"/>
              <a:t> be used.  The version dated 06/2017 was released in February 2019. </a:t>
            </a:r>
          </a:p>
          <a:p>
            <a:pPr>
              <a:buClrTx/>
              <a:buFont typeface="Arial" panose="020B0604020202020204" pitchFamily="34" charset="0"/>
              <a:buChar char="•"/>
            </a:pPr>
            <a:r>
              <a:rPr lang="en-US" sz="2800" dirty="0" smtClean="0"/>
              <a:t>   EFT payments to go along with paper filing may be made outside of Pay.gov.  Advance notice is required and there is a minimum four quarter commitment.  See </a:t>
            </a:r>
            <a:r>
              <a:rPr lang="en-US" sz="2800" u="sng" dirty="0" smtClean="0">
                <a:solidFill>
                  <a:srgbClr val="0070C0"/>
                </a:solidFill>
              </a:rPr>
              <a:t>https://www.ttb.gov/tax-audit/tax-payments-by-eft </a:t>
            </a:r>
            <a:r>
              <a:rPr lang="en-US" sz="2800" dirty="0" smtClean="0"/>
              <a:t>for details on how the payments are made.</a:t>
            </a:r>
            <a:endParaRPr lang="en-US" sz="28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15</a:t>
            </a:fld>
            <a:endParaRPr lang="en-US" dirty="0"/>
          </a:p>
        </p:txBody>
      </p:sp>
    </p:spTree>
    <p:extLst>
      <p:ext uri="{BB962C8B-B14F-4D97-AF65-F5344CB8AC3E}">
        <p14:creationId xmlns:p14="http://schemas.microsoft.com/office/powerpoint/2010/main" val="3773742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800" dirty="0" smtClean="0"/>
              <a:t>Return and Payment Due Dates</a:t>
            </a:r>
            <a:endParaRPr lang="en-US" sz="3800" dirty="0"/>
          </a:p>
        </p:txBody>
      </p:sp>
      <p:sp>
        <p:nvSpPr>
          <p:cNvPr id="3" name="Content Placeholder 2"/>
          <p:cNvSpPr>
            <a:spLocks noGrp="1"/>
          </p:cNvSpPr>
          <p:nvPr>
            <p:ph idx="1"/>
          </p:nvPr>
        </p:nvSpPr>
        <p:spPr>
          <a:xfrm>
            <a:off x="707571" y="1759676"/>
            <a:ext cx="7875963" cy="4206783"/>
          </a:xfrm>
        </p:spPr>
        <p:txBody>
          <a:bodyPr>
            <a:normAutofit/>
          </a:bodyPr>
          <a:lstStyle/>
          <a:p>
            <a:pPr>
              <a:buClrTx/>
              <a:buFont typeface="Arial" panose="020B0604020202020204" pitchFamily="34" charset="0"/>
              <a:buChar char="•"/>
            </a:pPr>
            <a:r>
              <a:rPr lang="en-US" sz="2600" dirty="0"/>
              <a:t> </a:t>
            </a:r>
            <a:r>
              <a:rPr lang="en-US" sz="2600" dirty="0" smtClean="0"/>
              <a:t>  </a:t>
            </a:r>
            <a:r>
              <a:rPr lang="en-US" sz="2600" dirty="0"/>
              <a:t>Quarterly returns (the most common type) must be filed by the last day of the month following the end of the quarter.  See 27 CFR 53.153 for details.</a:t>
            </a:r>
          </a:p>
          <a:p>
            <a:pPr>
              <a:buClrTx/>
              <a:buFont typeface="Arial" panose="020B0604020202020204" pitchFamily="34" charset="0"/>
              <a:buChar char="•"/>
            </a:pPr>
            <a:r>
              <a:rPr lang="en-US" sz="2600" dirty="0"/>
              <a:t>   Example: return due </a:t>
            </a:r>
            <a:r>
              <a:rPr lang="en-US" sz="2600" dirty="0" smtClean="0"/>
              <a:t>7/31/2020 </a:t>
            </a:r>
            <a:r>
              <a:rPr lang="en-US" sz="2600" dirty="0"/>
              <a:t>for quarter ending </a:t>
            </a:r>
            <a:r>
              <a:rPr lang="en-US" sz="2600" dirty="0" smtClean="0"/>
              <a:t>6/30/2020</a:t>
            </a:r>
            <a:endParaRPr lang="en-US" sz="2600" dirty="0"/>
          </a:p>
          <a:p>
            <a:pPr>
              <a:buClrTx/>
              <a:buFont typeface="Arial" panose="020B0604020202020204" pitchFamily="34" charset="0"/>
              <a:buChar char="•"/>
            </a:pPr>
            <a:r>
              <a:rPr lang="en-US" sz="2600" dirty="0"/>
              <a:t>  Adjustments are made if the due date falls on a Saturday, Sunday, or legal holiday.  TTB posts a schedule each year that accounts for this (e.g. </a:t>
            </a:r>
            <a:r>
              <a:rPr lang="en-US" sz="2600" u="sng" dirty="0">
                <a:solidFill>
                  <a:srgbClr val="0070C0"/>
                </a:solidFill>
              </a:rPr>
              <a:t>https://</a:t>
            </a:r>
            <a:r>
              <a:rPr lang="en-US" sz="2600" u="sng" dirty="0" smtClean="0">
                <a:solidFill>
                  <a:srgbClr val="0070C0"/>
                </a:solidFill>
              </a:rPr>
              <a:t>www.ttb.gov/tax-audit/2020-firearms-due-dates</a:t>
            </a:r>
            <a:r>
              <a:rPr lang="en-US" sz="2600" dirty="0" smtClean="0"/>
              <a:t>)</a:t>
            </a:r>
            <a:endParaRPr lang="en-US" sz="2600" dirty="0"/>
          </a:p>
          <a:p>
            <a:endParaRPr lang="en-US" sz="2600" dirty="0"/>
          </a:p>
          <a:p>
            <a:endParaRPr lang="en-US" sz="2600" dirty="0"/>
          </a:p>
          <a:p>
            <a:endParaRPr lang="en-US" sz="26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16</a:t>
            </a:fld>
            <a:endParaRPr lang="en-US" dirty="0"/>
          </a:p>
        </p:txBody>
      </p:sp>
    </p:spTree>
    <p:extLst>
      <p:ext uri="{BB962C8B-B14F-4D97-AF65-F5344CB8AC3E}">
        <p14:creationId xmlns:p14="http://schemas.microsoft.com/office/powerpoint/2010/main" val="2968436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800" dirty="0" smtClean="0"/>
              <a:t>Return and Payment Due Dates</a:t>
            </a:r>
            <a:endParaRPr lang="en-US" sz="3800" dirty="0"/>
          </a:p>
        </p:txBody>
      </p:sp>
      <p:sp>
        <p:nvSpPr>
          <p:cNvPr id="3" name="Content Placeholder 2"/>
          <p:cNvSpPr>
            <a:spLocks noGrp="1"/>
          </p:cNvSpPr>
          <p:nvPr>
            <p:ph idx="1"/>
          </p:nvPr>
        </p:nvSpPr>
        <p:spPr>
          <a:xfrm>
            <a:off x="707571" y="1621972"/>
            <a:ext cx="7875963" cy="4318743"/>
          </a:xfrm>
        </p:spPr>
        <p:txBody>
          <a:bodyPr>
            <a:normAutofit/>
          </a:bodyPr>
          <a:lstStyle/>
          <a:p>
            <a:pPr marL="0" indent="0">
              <a:buNone/>
            </a:pPr>
            <a:r>
              <a:rPr lang="en-US" sz="2400" b="1" u="sng" dirty="0" smtClean="0">
                <a:solidFill>
                  <a:srgbClr val="FF0000"/>
                </a:solidFill>
              </a:rPr>
              <a:t>Top Ten NRC - Problem (#1)</a:t>
            </a:r>
          </a:p>
          <a:p>
            <a:pPr marL="0" indent="0">
              <a:buNone/>
            </a:pPr>
            <a:r>
              <a:rPr lang="en-US" sz="2400" dirty="0" smtClean="0"/>
              <a:t>If mailed, the postmark date is the date of filing.  If there is doubt about the postmark, the taxpayer bears the burden of proving that a return was timely filed.  We strongly recommend mailed returns be certified or, at a minimum, stamped at the post office counter.</a:t>
            </a:r>
          </a:p>
          <a:p>
            <a:endParaRPr lang="en-US" dirty="0"/>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17</a:t>
            </a:fld>
            <a:endParaRPr lang="en-US" dirty="0"/>
          </a:p>
        </p:txBody>
      </p:sp>
      <p:sp>
        <p:nvSpPr>
          <p:cNvPr id="7" name="TextBox 6"/>
          <p:cNvSpPr txBox="1"/>
          <p:nvPr/>
        </p:nvSpPr>
        <p:spPr>
          <a:xfrm>
            <a:off x="491490" y="5490289"/>
            <a:ext cx="8172450" cy="646331"/>
          </a:xfrm>
          <a:prstGeom prst="rect">
            <a:avLst/>
          </a:prstGeom>
          <a:noFill/>
        </p:spPr>
        <p:txBody>
          <a:bodyPr wrap="square" rtlCol="0">
            <a:spAutoFit/>
          </a:bodyPr>
          <a:lstStyle/>
          <a:p>
            <a:r>
              <a:rPr lang="en-US" dirty="0" smtClean="0">
                <a:solidFill>
                  <a:schemeClr val="tx1">
                    <a:lumMod val="75000"/>
                    <a:lumOff val="25000"/>
                  </a:schemeClr>
                </a:solidFill>
              </a:rPr>
              <a:t>Third party postage is </a:t>
            </a:r>
            <a:r>
              <a:rPr lang="en-US" b="1" dirty="0" smtClean="0">
                <a:solidFill>
                  <a:srgbClr val="FF0000"/>
                </a:solidFill>
              </a:rPr>
              <a:t>NOT</a:t>
            </a:r>
            <a:r>
              <a:rPr lang="en-US" dirty="0" smtClean="0"/>
              <a:t> </a:t>
            </a:r>
            <a:r>
              <a:rPr lang="en-US" dirty="0" smtClean="0">
                <a:solidFill>
                  <a:schemeClr val="tx1">
                    <a:lumMod val="75000"/>
                    <a:lumOff val="25000"/>
                  </a:schemeClr>
                </a:solidFill>
              </a:rPr>
              <a:t>an official postmark.  The Pitney Bowes stamp on the right may have been dated November 14, but the postmark on the left was November 15.</a:t>
            </a:r>
            <a:endParaRPr lang="en-US" dirty="0">
              <a:solidFill>
                <a:schemeClr val="tx1">
                  <a:lumMod val="75000"/>
                  <a:lumOff val="25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679" y="3827329"/>
            <a:ext cx="5877745" cy="1467055"/>
          </a:xfrm>
          <a:prstGeom prst="rect">
            <a:avLst/>
          </a:prstGeom>
        </p:spPr>
      </p:pic>
    </p:spTree>
    <p:extLst>
      <p:ext uri="{BB962C8B-B14F-4D97-AF65-F5344CB8AC3E}">
        <p14:creationId xmlns:p14="http://schemas.microsoft.com/office/powerpoint/2010/main" val="1677407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84048"/>
            <a:ext cx="7543800" cy="722376"/>
          </a:xfrm>
        </p:spPr>
        <p:txBody>
          <a:bodyPr/>
          <a:lstStyle/>
          <a:p>
            <a:r>
              <a:rPr lang="en-US" dirty="0" smtClean="0"/>
              <a:t>FAET Return Details</a:t>
            </a:r>
            <a:endParaRPr lang="en-US" dirty="0"/>
          </a:p>
        </p:txBody>
      </p:sp>
      <p:sp>
        <p:nvSpPr>
          <p:cNvPr id="3" name="Content Placeholder 2"/>
          <p:cNvSpPr>
            <a:spLocks noGrp="1"/>
          </p:cNvSpPr>
          <p:nvPr>
            <p:ph idx="1"/>
          </p:nvPr>
        </p:nvSpPr>
        <p:spPr/>
        <p:txBody>
          <a:bodyPr>
            <a:normAutofit lnSpcReduction="10000"/>
          </a:bodyPr>
          <a:lstStyle/>
          <a:p>
            <a:pPr marL="342900" indent="-342900">
              <a:buClrTx/>
              <a:buFont typeface="Arial" panose="020B0604020202020204" pitchFamily="34" charset="0"/>
              <a:buChar char="•"/>
              <a:tabLst>
                <a:tab pos="342900" algn="l"/>
              </a:tabLst>
            </a:pPr>
            <a:r>
              <a:rPr lang="en-US" sz="2800" dirty="0" smtClean="0"/>
              <a:t>Part I – General</a:t>
            </a:r>
          </a:p>
          <a:p>
            <a:pPr marL="342900" indent="-342900">
              <a:buClrTx/>
              <a:buFont typeface="Arial" panose="020B0604020202020204" pitchFamily="34" charset="0"/>
              <a:buChar char="•"/>
              <a:tabLst>
                <a:tab pos="342900" algn="l"/>
              </a:tabLst>
            </a:pPr>
            <a:r>
              <a:rPr lang="en-US" sz="2800" dirty="0" smtClean="0"/>
              <a:t>Part II – Calculation of Taxes on Sales or Uses During This Tax Period</a:t>
            </a:r>
          </a:p>
          <a:p>
            <a:pPr marL="342900" indent="-342900">
              <a:buClrTx/>
              <a:buFont typeface="Arial" panose="020B0604020202020204" pitchFamily="34" charset="0"/>
              <a:buChar char="•"/>
              <a:tabLst>
                <a:tab pos="342900" algn="l"/>
              </a:tabLst>
            </a:pPr>
            <a:r>
              <a:rPr lang="en-US" sz="2800" dirty="0" smtClean="0"/>
              <a:t>Part III – Calculation of Tax Liability for this Tax Period</a:t>
            </a:r>
          </a:p>
          <a:p>
            <a:pPr marL="342900" indent="-342900">
              <a:buClrTx/>
              <a:buFont typeface="Arial" panose="020B0604020202020204" pitchFamily="34" charset="0"/>
              <a:buChar char="•"/>
              <a:tabLst>
                <a:tab pos="342900" algn="l"/>
              </a:tabLst>
            </a:pPr>
            <a:r>
              <a:rPr lang="en-US" sz="2800" dirty="0" smtClean="0"/>
              <a:t>Schedule A – Increasing Adjustments</a:t>
            </a:r>
          </a:p>
          <a:p>
            <a:pPr marL="342900" indent="-342900">
              <a:buClrTx/>
              <a:buFont typeface="Arial" panose="020B0604020202020204" pitchFamily="34" charset="0"/>
              <a:buChar char="•"/>
              <a:tabLst>
                <a:tab pos="342900" algn="l"/>
              </a:tabLst>
            </a:pPr>
            <a:r>
              <a:rPr lang="en-US" sz="2800" dirty="0" smtClean="0"/>
              <a:t>Schedule B – Decreasing Adjustments</a:t>
            </a:r>
          </a:p>
          <a:p>
            <a:pPr marL="342900" indent="-342900">
              <a:buClrTx/>
              <a:buFont typeface="Arial" panose="020B0604020202020204" pitchFamily="34" charset="0"/>
              <a:buChar char="•"/>
              <a:tabLst>
                <a:tab pos="342900" algn="l"/>
              </a:tabLst>
            </a:pPr>
            <a:r>
              <a:rPr lang="en-US" sz="2800" dirty="0" smtClean="0"/>
              <a:t>Certification</a:t>
            </a:r>
            <a:endParaRPr lang="en-US" sz="28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18</a:t>
            </a:fld>
            <a:endParaRPr lang="en-US" dirty="0"/>
          </a:p>
        </p:txBody>
      </p:sp>
      <p:sp>
        <p:nvSpPr>
          <p:cNvPr id="6" name="Rectangle 5"/>
          <p:cNvSpPr/>
          <p:nvPr/>
        </p:nvSpPr>
        <p:spPr>
          <a:xfrm>
            <a:off x="6381742" y="5082198"/>
            <a:ext cx="2494465" cy="923330"/>
          </a:xfrm>
          <a:prstGeom prst="rect">
            <a:avLst/>
          </a:prstGeom>
          <a:noFill/>
        </p:spPr>
        <p:txBody>
          <a:bodyPr wrap="none" lIns="91440" tIns="45720" rIns="91440" bIns="45720">
            <a:spAutoFit/>
          </a:bodyPr>
          <a:lstStyle/>
          <a:p>
            <a:pPr algn="ctr"/>
            <a:r>
              <a:rPr lang="en-US" sz="5400" b="1" cap="none" spc="0" dirty="0" smtClean="0">
                <a:ln w="6600">
                  <a:solidFill>
                    <a:schemeClr val="accent2">
                      <a:alpha val="95000"/>
                    </a:schemeClr>
                  </a:solidFill>
                  <a:prstDash val="solid"/>
                </a:ln>
                <a:solidFill>
                  <a:srgbClr val="FFFFFF"/>
                </a:solidFill>
                <a:effectLst>
                  <a:outerShdw dist="38100" dir="2700000" algn="tl" rotWithShape="0">
                    <a:schemeClr val="accent2"/>
                  </a:outerShdw>
                </a:effectLst>
              </a:rPr>
              <a:t>Preview</a:t>
            </a:r>
            <a:endParaRPr lang="en-US" sz="54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681876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84048"/>
            <a:ext cx="7543800" cy="722376"/>
          </a:xfrm>
        </p:spPr>
        <p:txBody>
          <a:bodyPr/>
          <a:lstStyle/>
          <a:p>
            <a:r>
              <a:rPr lang="en-US" dirty="0" smtClean="0"/>
              <a:t>FAET Return Part I - General</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263" y="1616509"/>
            <a:ext cx="8443876" cy="4433386"/>
          </a:xfrm>
        </p:spPr>
      </p:pic>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19</a:t>
            </a:fld>
            <a:endParaRPr lang="en-US" dirty="0"/>
          </a:p>
        </p:txBody>
      </p:sp>
    </p:spTree>
    <p:extLst>
      <p:ext uri="{BB962C8B-B14F-4D97-AF65-F5344CB8AC3E}">
        <p14:creationId xmlns:p14="http://schemas.microsoft.com/office/powerpoint/2010/main" val="3438873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073" y="767863"/>
            <a:ext cx="8615574" cy="3566160"/>
          </a:xfrm>
        </p:spPr>
        <p:txBody>
          <a:bodyPr anchor="b">
            <a:normAutofit/>
          </a:bodyPr>
          <a:lstStyle/>
          <a:p>
            <a:pPr algn="ctr"/>
            <a:r>
              <a:rPr lang="en-US" sz="4500" dirty="0" smtClean="0">
                <a:effectLst>
                  <a:outerShdw blurRad="50800" dist="38100" dir="2700000" algn="tl" rotWithShape="0">
                    <a:prstClr val="black">
                      <a:alpha val="40000"/>
                    </a:prstClr>
                  </a:outerShdw>
                </a:effectLst>
              </a:rPr>
              <a:t>Walkthrough of the Firearms and Ammunition Excise Tax (FAET) Return</a:t>
            </a:r>
            <a:endParaRPr lang="en-US" sz="4500" dirty="0">
              <a:effectLst>
                <a:outerShdw blurRad="50800" dist="38100" dir="2700000" algn="tl" rotWithShape="0">
                  <a:prstClr val="black">
                    <a:alpha val="40000"/>
                  </a:prstClr>
                </a:outerShdw>
              </a:effectLst>
            </a:endParaRPr>
          </a:p>
        </p:txBody>
      </p:sp>
      <p:sp>
        <p:nvSpPr>
          <p:cNvPr id="3" name="Subtitle 2"/>
          <p:cNvSpPr>
            <a:spLocks noGrp="1"/>
          </p:cNvSpPr>
          <p:nvPr>
            <p:ph type="subTitle" idx="1"/>
          </p:nvPr>
        </p:nvSpPr>
        <p:spPr>
          <a:xfrm>
            <a:off x="835924" y="4756960"/>
            <a:ext cx="7543800" cy="1143000"/>
          </a:xfrm>
        </p:spPr>
        <p:txBody>
          <a:bodyPr>
            <a:normAutofit/>
          </a:bodyPr>
          <a:lstStyle/>
          <a:p>
            <a:pPr algn="ctr"/>
            <a:r>
              <a:rPr lang="en-US" sz="2000" b="1" dirty="0" smtClean="0"/>
              <a:t>the national shooting sports foundation</a:t>
            </a:r>
          </a:p>
          <a:p>
            <a:pPr algn="ctr"/>
            <a:r>
              <a:rPr lang="en-US" sz="2000" b="1" dirty="0" smtClean="0"/>
              <a:t>Shot Show 2020</a:t>
            </a:r>
            <a:endParaRPr lang="en-US" sz="2000" b="1" dirty="0"/>
          </a:p>
        </p:txBody>
      </p:sp>
      <p:sp>
        <p:nvSpPr>
          <p:cNvPr id="4" name="Rectangle 3"/>
          <p:cNvSpPr/>
          <p:nvPr/>
        </p:nvSpPr>
        <p:spPr>
          <a:xfrm>
            <a:off x="332483" y="6430219"/>
            <a:ext cx="3392917" cy="338554"/>
          </a:xfrm>
          <a:prstGeom prst="rect">
            <a:avLst/>
          </a:prstGeom>
        </p:spPr>
        <p:txBody>
          <a:bodyPr wrap="none">
            <a:spAutoFit/>
          </a:bodyPr>
          <a:lstStyle/>
          <a:p>
            <a:r>
              <a:rPr lang="en-US" sz="1600" dirty="0" smtClean="0">
                <a:effectLst>
                  <a:outerShdw blurRad="50800" dist="38100" dir="2700000" algn="tl" rotWithShape="0">
                    <a:prstClr val="black">
                      <a:alpha val="40000"/>
                    </a:prstClr>
                  </a:outerShdw>
                </a:effectLst>
              </a:rPr>
              <a:t>January 23, 2020  |  Las Vegas, Nevada</a:t>
            </a:r>
            <a:endParaRPr lang="en-US" sz="1600" dirty="0">
              <a:solidFill>
                <a:schemeClr val="accent3">
                  <a:lumMod val="50000"/>
                </a:schemeClr>
              </a:solidFill>
              <a:effectLst>
                <a:outerShdw blurRad="50800" dist="38100" dir="2700000" algn="tl" rotWithShape="0">
                  <a:prstClr val="black">
                    <a:alpha val="40000"/>
                  </a:prstClr>
                </a:outerShdw>
              </a:effectLst>
            </a:endParaRPr>
          </a:p>
        </p:txBody>
      </p:sp>
      <p:sp>
        <p:nvSpPr>
          <p:cNvPr id="6" name="TextBox 5"/>
          <p:cNvSpPr txBox="1"/>
          <p:nvPr/>
        </p:nvSpPr>
        <p:spPr>
          <a:xfrm>
            <a:off x="5104931" y="6430219"/>
            <a:ext cx="4724400" cy="338554"/>
          </a:xfrm>
          <a:prstGeom prst="rect">
            <a:avLst/>
          </a:prstGeom>
          <a:noFill/>
        </p:spPr>
        <p:txBody>
          <a:bodyPr wrap="square" rtlCol="0">
            <a:spAutoFit/>
          </a:bodyPr>
          <a:lstStyle/>
          <a:p>
            <a:r>
              <a:rPr lang="en-US" sz="1600" dirty="0">
                <a:effectLst>
                  <a:outerShdw blurRad="50800" dist="38100" dir="2700000" algn="tl" rotWithShape="0">
                    <a:prstClr val="black">
                      <a:alpha val="40000"/>
                    </a:prstClr>
                  </a:outerShdw>
                </a:effectLst>
              </a:rPr>
              <a:t>Alcohol and Tobacco Tax and Trade Bureau</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5563" y="327845"/>
            <a:ext cx="2518594" cy="2518594"/>
          </a:xfrm>
          <a:prstGeom prst="rect">
            <a:avLst/>
          </a:prstGeom>
        </p:spPr>
      </p:pic>
    </p:spTree>
    <p:extLst>
      <p:ext uri="{BB962C8B-B14F-4D97-AF65-F5344CB8AC3E}">
        <p14:creationId xmlns:p14="http://schemas.microsoft.com/office/powerpoint/2010/main" val="2242457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800" dirty="0" smtClean="0"/>
              <a:t>FAET Return Part I - General</a:t>
            </a:r>
            <a:endParaRPr lang="en-US" sz="3800" dirty="0"/>
          </a:p>
        </p:txBody>
      </p:sp>
      <p:sp>
        <p:nvSpPr>
          <p:cNvPr id="3" name="Content Placeholder 2"/>
          <p:cNvSpPr>
            <a:spLocks noGrp="1"/>
          </p:cNvSpPr>
          <p:nvPr>
            <p:ph idx="1"/>
          </p:nvPr>
        </p:nvSpPr>
        <p:spPr>
          <a:xfrm>
            <a:off x="865562" y="1830268"/>
            <a:ext cx="7543801" cy="4193341"/>
          </a:xfrm>
        </p:spPr>
        <p:txBody>
          <a:bodyPr>
            <a:normAutofit/>
          </a:bodyPr>
          <a:lstStyle/>
          <a:p>
            <a:pPr marL="0" indent="0">
              <a:buNone/>
            </a:pPr>
            <a:r>
              <a:rPr lang="en-US" sz="2400" b="1" u="sng" dirty="0">
                <a:solidFill>
                  <a:srgbClr val="FF0000"/>
                </a:solidFill>
              </a:rPr>
              <a:t>Top Ten </a:t>
            </a:r>
            <a:r>
              <a:rPr lang="en-US" sz="2400" b="1" u="sng" dirty="0" smtClean="0">
                <a:solidFill>
                  <a:srgbClr val="FF0000"/>
                </a:solidFill>
              </a:rPr>
              <a:t>NRC - Problems (#2, #3)</a:t>
            </a:r>
            <a:endParaRPr lang="en-US" sz="2400" b="1" u="sng" dirty="0">
              <a:solidFill>
                <a:srgbClr val="FF0000"/>
              </a:solidFill>
            </a:endParaRPr>
          </a:p>
          <a:p>
            <a:pPr marL="0" indent="0">
              <a:buNone/>
            </a:pPr>
            <a:r>
              <a:rPr lang="en-US" sz="2400" b="1" dirty="0" smtClean="0"/>
              <a:t>Missing Email Address </a:t>
            </a:r>
            <a:r>
              <a:rPr lang="en-US" sz="2400" dirty="0" smtClean="0"/>
              <a:t>– It may not be required but it greatly facilitates communication if there is a problem.  TTB does not disclose or use your email address for any purpose other than communication with you about your return. </a:t>
            </a:r>
          </a:p>
          <a:p>
            <a:pPr marL="0" indent="0">
              <a:buNone/>
            </a:pPr>
            <a:endParaRPr lang="en-US" sz="2400" b="1" dirty="0"/>
          </a:p>
          <a:p>
            <a:pPr marL="0" indent="0">
              <a:buNone/>
            </a:pPr>
            <a:r>
              <a:rPr lang="en-US" sz="2400" b="1" dirty="0" smtClean="0"/>
              <a:t>Missing Address</a:t>
            </a:r>
            <a:r>
              <a:rPr lang="en-US" sz="2400" dirty="0" smtClean="0"/>
              <a:t> – This is required on the return.  Should the address change, it is helpful if the taxpayer sends a separate letter to the NRC stating that fact.  This will ensure the industry member record in the computer system is updated.</a:t>
            </a:r>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20</a:t>
            </a:fld>
            <a:endParaRPr lang="en-US" dirty="0"/>
          </a:p>
        </p:txBody>
      </p:sp>
    </p:spTree>
    <p:extLst>
      <p:ext uri="{BB962C8B-B14F-4D97-AF65-F5344CB8AC3E}">
        <p14:creationId xmlns:p14="http://schemas.microsoft.com/office/powerpoint/2010/main" val="3277106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800" dirty="0" smtClean="0"/>
              <a:t>FAET Return Part I - General</a:t>
            </a:r>
            <a:endParaRPr lang="en-US" sz="3800" dirty="0"/>
          </a:p>
        </p:txBody>
      </p:sp>
      <p:sp>
        <p:nvSpPr>
          <p:cNvPr id="3" name="Content Placeholder 2"/>
          <p:cNvSpPr>
            <a:spLocks noGrp="1"/>
          </p:cNvSpPr>
          <p:nvPr>
            <p:ph idx="1"/>
          </p:nvPr>
        </p:nvSpPr>
        <p:spPr/>
        <p:txBody>
          <a:bodyPr>
            <a:normAutofit/>
          </a:bodyPr>
          <a:lstStyle/>
          <a:p>
            <a:pPr marL="0" indent="0">
              <a:buNone/>
            </a:pPr>
            <a:r>
              <a:rPr lang="en-US" sz="2400" b="1" u="sng" dirty="0">
                <a:solidFill>
                  <a:srgbClr val="FF0000"/>
                </a:solidFill>
              </a:rPr>
              <a:t>Top Ten </a:t>
            </a:r>
            <a:r>
              <a:rPr lang="en-US" sz="2400" b="1" u="sng" dirty="0" smtClean="0">
                <a:solidFill>
                  <a:srgbClr val="FF0000"/>
                </a:solidFill>
              </a:rPr>
              <a:t>NRC - Problem (#4)</a:t>
            </a:r>
            <a:endParaRPr lang="en-US" sz="2400" b="1" u="sng" dirty="0">
              <a:solidFill>
                <a:srgbClr val="FF0000"/>
              </a:solidFill>
            </a:endParaRPr>
          </a:p>
          <a:p>
            <a:pPr marL="0" indent="0">
              <a:buNone/>
            </a:pPr>
            <a:r>
              <a:rPr lang="en-US" sz="2400" b="1" dirty="0" smtClean="0"/>
              <a:t>Incorrect Tax Period – </a:t>
            </a:r>
            <a:r>
              <a:rPr lang="en-US" sz="2400" dirty="0" smtClean="0"/>
              <a:t>Industry members are urged not to simply copy the last tax return to use as a starting point for the current one.  A common problem is that line 7, Tax period, does not get updated.  Even if TTB notices a possible discrepancy we cannot assume it was a mistake.</a:t>
            </a:r>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21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189" y="4498592"/>
            <a:ext cx="7439342" cy="1010667"/>
          </a:xfrm>
          <a:prstGeom prst="rect">
            <a:avLst/>
          </a:prstGeom>
        </p:spPr>
      </p:pic>
    </p:spTree>
    <p:extLst>
      <p:ext uri="{BB962C8B-B14F-4D97-AF65-F5344CB8AC3E}">
        <p14:creationId xmlns:p14="http://schemas.microsoft.com/office/powerpoint/2010/main" val="223956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92608"/>
            <a:ext cx="7543800" cy="1117396"/>
          </a:xfrm>
        </p:spPr>
        <p:txBody>
          <a:bodyPr>
            <a:normAutofit fontScale="90000"/>
          </a:bodyPr>
          <a:lstStyle/>
          <a:p>
            <a:r>
              <a:rPr lang="en-US" dirty="0" smtClean="0"/>
              <a:t>FAET Return Part II – Calculation of Taxes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771" y="1478350"/>
            <a:ext cx="8360229" cy="4756564"/>
          </a:xfrm>
        </p:spPr>
      </p:pic>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22</a:t>
            </a:fld>
            <a:endParaRPr lang="en-US" dirty="0"/>
          </a:p>
        </p:txBody>
      </p:sp>
    </p:spTree>
    <p:extLst>
      <p:ext uri="{BB962C8B-B14F-4D97-AF65-F5344CB8AC3E}">
        <p14:creationId xmlns:p14="http://schemas.microsoft.com/office/powerpoint/2010/main" val="3452718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92608"/>
            <a:ext cx="7543800" cy="969661"/>
          </a:xfrm>
        </p:spPr>
        <p:txBody>
          <a:bodyPr>
            <a:noAutofit/>
          </a:bodyPr>
          <a:lstStyle/>
          <a:p>
            <a:r>
              <a:rPr lang="en-US" sz="3200" dirty="0" smtClean="0"/>
              <a:t>Line 8 – The sales price of all articles </a:t>
            </a:r>
            <a:br>
              <a:rPr lang="en-US" sz="3200" dirty="0" smtClean="0"/>
            </a:br>
            <a:r>
              <a:rPr lang="en-US" sz="3200" dirty="0"/>
              <a:t>s</a:t>
            </a:r>
            <a:r>
              <a:rPr lang="en-US" sz="3200" dirty="0" smtClean="0"/>
              <a:t>old and/or put to a business use</a:t>
            </a:r>
            <a:endParaRPr lang="en-US" sz="3200" dirty="0"/>
          </a:p>
        </p:txBody>
      </p:sp>
      <p:sp>
        <p:nvSpPr>
          <p:cNvPr id="3" name="Content Placeholder 2"/>
          <p:cNvSpPr>
            <a:spLocks noGrp="1"/>
          </p:cNvSpPr>
          <p:nvPr>
            <p:ph idx="1"/>
          </p:nvPr>
        </p:nvSpPr>
        <p:spPr>
          <a:xfrm>
            <a:off x="545522" y="3213299"/>
            <a:ext cx="7543801" cy="4023360"/>
          </a:xfrm>
        </p:spPr>
        <p:txBody>
          <a:bodyPr>
            <a:normAutofit/>
          </a:bodyPr>
          <a:lstStyle/>
          <a:p>
            <a:pPr marL="0" indent="0">
              <a:buNone/>
            </a:pPr>
            <a:r>
              <a:rPr lang="en-US" sz="2400" dirty="0" smtClean="0"/>
              <a:t>Instruction 1: “Include FAET if it is included in the sales price.”</a:t>
            </a:r>
          </a:p>
          <a:p>
            <a:pPr marL="0" indent="0">
              <a:buNone/>
            </a:pPr>
            <a:endParaRPr lang="en-US" sz="1600" dirty="0"/>
          </a:p>
          <a:p>
            <a:pPr marL="0" indent="0">
              <a:buNone/>
            </a:pPr>
            <a:r>
              <a:rPr lang="en-US" sz="2400" dirty="0" smtClean="0"/>
              <a:t>If there is a separate invoice line for FAET, care must be taken to ensure it is not overstated.  Knowingly telling customers more tax is due than what will be paid to TTB is a misdemeanor under 26 U.S.C. 7211, </a:t>
            </a:r>
            <a:r>
              <a:rPr lang="en-US" sz="2400" i="1" dirty="0"/>
              <a:t>False statements to purchasers or lessees relating to </a:t>
            </a:r>
            <a:r>
              <a:rPr lang="en-US" sz="2400" i="1" dirty="0" smtClean="0"/>
              <a:t>tax</a:t>
            </a:r>
            <a:r>
              <a:rPr lang="en-US" sz="2400" b="1" dirty="0" smtClean="0"/>
              <a:t>.</a:t>
            </a:r>
            <a:endParaRPr lang="en-US" sz="2400" dirty="0"/>
          </a:p>
          <a:p>
            <a:endParaRPr lang="en-US"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23</a:t>
            </a:fld>
            <a:endParaRPr lang="en-US" dirty="0"/>
          </a:p>
        </p:txBody>
      </p:sp>
      <p:sp>
        <p:nvSpPr>
          <p:cNvPr id="6" name="TextBox 5"/>
          <p:cNvSpPr txBox="1"/>
          <p:nvPr/>
        </p:nvSpPr>
        <p:spPr>
          <a:xfrm>
            <a:off x="716972" y="1643470"/>
            <a:ext cx="3512128" cy="1446550"/>
          </a:xfrm>
          <a:prstGeom prst="rect">
            <a:avLst/>
          </a:prstGeom>
          <a:noFill/>
          <a:ln>
            <a:solidFill>
              <a:srgbClr val="000000"/>
            </a:solidFill>
          </a:ln>
        </p:spPr>
        <p:txBody>
          <a:bodyPr wrap="square" rtlCol="0">
            <a:spAutoFit/>
          </a:bodyPr>
          <a:lstStyle/>
          <a:p>
            <a:pPr algn="ctr"/>
            <a:r>
              <a:rPr lang="en-US" sz="2200" dirty="0">
                <a:solidFill>
                  <a:schemeClr val="tx1">
                    <a:lumMod val="75000"/>
                    <a:lumOff val="25000"/>
                  </a:schemeClr>
                </a:solidFill>
              </a:rPr>
              <a:t>Because of the importance of this line, we will go through each instruction one-by-one.</a:t>
            </a:r>
          </a:p>
        </p:txBody>
      </p:sp>
      <p:sp>
        <p:nvSpPr>
          <p:cNvPr id="7" name="TextBox 6"/>
          <p:cNvSpPr txBox="1"/>
          <p:nvPr/>
        </p:nvSpPr>
        <p:spPr>
          <a:xfrm>
            <a:off x="4697730" y="1643470"/>
            <a:ext cx="3669030" cy="1446550"/>
          </a:xfrm>
          <a:prstGeom prst="rect">
            <a:avLst/>
          </a:prstGeom>
          <a:noFill/>
          <a:ln>
            <a:solidFill>
              <a:srgbClr val="000000"/>
            </a:solidFill>
          </a:ln>
        </p:spPr>
        <p:txBody>
          <a:bodyPr wrap="square" rtlCol="0">
            <a:spAutoFit/>
          </a:bodyPr>
          <a:lstStyle/>
          <a:p>
            <a:pPr algn="ctr"/>
            <a:r>
              <a:rPr lang="en-US" sz="2200" dirty="0">
                <a:solidFill>
                  <a:schemeClr val="tx1">
                    <a:lumMod val="75000"/>
                    <a:lumOff val="25000"/>
                  </a:schemeClr>
                </a:solidFill>
              </a:rPr>
              <a:t>Combining sales and business uses on the same line is an important change on the new form version.  </a:t>
            </a:r>
          </a:p>
        </p:txBody>
      </p:sp>
    </p:spTree>
    <p:extLst>
      <p:ext uri="{BB962C8B-B14F-4D97-AF65-F5344CB8AC3E}">
        <p14:creationId xmlns:p14="http://schemas.microsoft.com/office/powerpoint/2010/main" val="1723134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Autofit/>
          </a:bodyPr>
          <a:lstStyle/>
          <a:p>
            <a:r>
              <a:rPr lang="en-US" sz="3200" dirty="0">
                <a:solidFill>
                  <a:srgbClr val="404040"/>
                </a:solidFill>
                <a:latin typeface="Calibri Light" panose="020F0302020204030204" pitchFamily="34" charset="0"/>
              </a:rPr>
              <a:t>Line 8 – The sales price of all </a:t>
            </a:r>
            <a:r>
              <a:rPr lang="en-US" sz="3200" dirty="0" smtClean="0">
                <a:solidFill>
                  <a:srgbClr val="404040"/>
                </a:solidFill>
                <a:latin typeface="Calibri Light" panose="020F0302020204030204" pitchFamily="34" charset="0"/>
              </a:rPr>
              <a:t>articles</a:t>
            </a:r>
            <a:br>
              <a:rPr lang="en-US" sz="3200" dirty="0" smtClean="0">
                <a:solidFill>
                  <a:srgbClr val="404040"/>
                </a:solidFill>
                <a:latin typeface="Calibri Light" panose="020F0302020204030204" pitchFamily="34" charset="0"/>
              </a:rPr>
            </a:br>
            <a:r>
              <a:rPr lang="en-US" sz="3200" dirty="0">
                <a:solidFill>
                  <a:srgbClr val="404040"/>
                </a:solidFill>
                <a:latin typeface="Calibri Light" panose="020F0302020204030204" pitchFamily="34" charset="0"/>
              </a:rPr>
              <a:t>s</a:t>
            </a:r>
            <a:r>
              <a:rPr lang="en-US" sz="3200" dirty="0" smtClean="0">
                <a:solidFill>
                  <a:srgbClr val="404040"/>
                </a:solidFill>
                <a:latin typeface="Calibri Light" panose="020F0302020204030204" pitchFamily="34" charset="0"/>
              </a:rPr>
              <a:t>old </a:t>
            </a:r>
            <a:r>
              <a:rPr lang="en-US" sz="3200" dirty="0">
                <a:solidFill>
                  <a:srgbClr val="404040"/>
                </a:solidFill>
                <a:latin typeface="Calibri Light" panose="020F0302020204030204" pitchFamily="34" charset="0"/>
              </a:rPr>
              <a:t>and/or put to a business use</a:t>
            </a:r>
            <a:endParaRPr lang="en-US" sz="3200" dirty="0"/>
          </a:p>
        </p:txBody>
      </p:sp>
      <p:sp>
        <p:nvSpPr>
          <p:cNvPr id="3" name="Content Placeholder 2"/>
          <p:cNvSpPr>
            <a:spLocks noGrp="1"/>
          </p:cNvSpPr>
          <p:nvPr>
            <p:ph idx="1"/>
          </p:nvPr>
        </p:nvSpPr>
        <p:spPr/>
        <p:txBody>
          <a:bodyPr>
            <a:normAutofit/>
          </a:bodyPr>
          <a:lstStyle/>
          <a:p>
            <a:r>
              <a:rPr lang="en-US" sz="2400" dirty="0"/>
              <a:t>Instruction 2: “Enter the dollar amount of your total sales of taxable articles, including tax-exempt or tax-free sales during the tax period stated in Item 7.”</a:t>
            </a:r>
          </a:p>
          <a:p>
            <a:endParaRPr lang="en-US" sz="2400" dirty="0" smtClean="0"/>
          </a:p>
          <a:p>
            <a:endParaRPr lang="en-US"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24</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448" y="3254078"/>
            <a:ext cx="3858986" cy="2592612"/>
          </a:xfrm>
          <a:prstGeom prst="rect">
            <a:avLst/>
          </a:prstGeom>
        </p:spPr>
      </p:pic>
      <p:sp>
        <p:nvSpPr>
          <p:cNvPr id="7" name="TextBox 6"/>
          <p:cNvSpPr txBox="1"/>
          <p:nvPr/>
        </p:nvSpPr>
        <p:spPr>
          <a:xfrm>
            <a:off x="303315" y="3154804"/>
            <a:ext cx="4604509" cy="2831544"/>
          </a:xfrm>
          <a:prstGeom prst="rect">
            <a:avLst/>
          </a:prstGeom>
          <a:noFill/>
        </p:spPr>
        <p:txBody>
          <a:bodyPr wrap="square" rtlCol="0">
            <a:spAutoFit/>
          </a:bodyPr>
          <a:lstStyle/>
          <a:p>
            <a:r>
              <a:rPr lang="en-US" sz="2000" dirty="0">
                <a:solidFill>
                  <a:schemeClr val="tx1">
                    <a:lumMod val="75000"/>
                    <a:lumOff val="25000"/>
                  </a:schemeClr>
                </a:solidFill>
              </a:rPr>
              <a:t>One thing to think about here: used guns.</a:t>
            </a:r>
          </a:p>
          <a:p>
            <a:r>
              <a:rPr lang="en-US" sz="2000" dirty="0">
                <a:solidFill>
                  <a:schemeClr val="tx1">
                    <a:lumMod val="75000"/>
                    <a:lumOff val="25000"/>
                  </a:schemeClr>
                </a:solidFill>
              </a:rPr>
              <a:t>Domestic </a:t>
            </a:r>
            <a:r>
              <a:rPr lang="en-US" sz="2000" dirty="0" smtClean="0">
                <a:solidFill>
                  <a:schemeClr val="tx1">
                    <a:lumMod val="75000"/>
                    <a:lumOff val="25000"/>
                  </a:schemeClr>
                </a:solidFill>
              </a:rPr>
              <a:t>used firearms are nontaxable articles that should be excluded from line 8.  </a:t>
            </a:r>
            <a:r>
              <a:rPr lang="en-US" sz="2000" dirty="0">
                <a:solidFill>
                  <a:schemeClr val="tx1">
                    <a:lumMod val="75000"/>
                    <a:lumOff val="25000"/>
                  </a:schemeClr>
                </a:solidFill>
              </a:rPr>
              <a:t>Imported used firearms, however, are often taxable.  A good source for more information is </a:t>
            </a:r>
            <a:r>
              <a:rPr lang="en-US" sz="2000" u="sng" dirty="0">
                <a:solidFill>
                  <a:srgbClr val="0070C0"/>
                </a:solidFill>
              </a:rPr>
              <a:t>https://</a:t>
            </a:r>
            <a:r>
              <a:rPr lang="en-US" sz="2000" u="sng" dirty="0" smtClean="0">
                <a:solidFill>
                  <a:srgbClr val="0070C0"/>
                </a:solidFill>
              </a:rPr>
              <a:t>www.ttb.gov/images/pdfs/faet_importation_information.pdf</a:t>
            </a:r>
            <a:endParaRPr lang="en-US" sz="2000" u="sng" dirty="0">
              <a:solidFill>
                <a:srgbClr val="0070C0"/>
              </a:solidFill>
            </a:endParaRPr>
          </a:p>
          <a:p>
            <a:endParaRPr lang="en-US" dirty="0"/>
          </a:p>
        </p:txBody>
      </p:sp>
    </p:spTree>
    <p:extLst>
      <p:ext uri="{BB962C8B-B14F-4D97-AF65-F5344CB8AC3E}">
        <p14:creationId xmlns:p14="http://schemas.microsoft.com/office/powerpoint/2010/main" val="828151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Autofit/>
          </a:bodyPr>
          <a:lstStyle/>
          <a:p>
            <a:r>
              <a:rPr lang="en-US" sz="3200" dirty="0"/>
              <a:t>Line 8 – The sales price of all </a:t>
            </a:r>
            <a:r>
              <a:rPr lang="en-US" sz="3200" dirty="0" smtClean="0"/>
              <a:t>articles</a:t>
            </a:r>
            <a:br>
              <a:rPr lang="en-US" sz="3200" dirty="0" smtClean="0"/>
            </a:br>
            <a:r>
              <a:rPr lang="en-US" sz="3200" dirty="0" smtClean="0"/>
              <a:t>sold </a:t>
            </a:r>
            <a:r>
              <a:rPr lang="en-US" sz="3200" dirty="0"/>
              <a:t>and/or put to a business </a:t>
            </a:r>
            <a:r>
              <a:rPr lang="en-US" sz="3200" dirty="0" smtClean="0"/>
              <a:t>use</a:t>
            </a:r>
            <a:endParaRPr lang="en-US" sz="3200" dirty="0"/>
          </a:p>
        </p:txBody>
      </p:sp>
      <p:sp>
        <p:nvSpPr>
          <p:cNvPr id="3" name="Content Placeholder 2"/>
          <p:cNvSpPr>
            <a:spLocks noGrp="1"/>
          </p:cNvSpPr>
          <p:nvPr>
            <p:ph idx="1"/>
          </p:nvPr>
        </p:nvSpPr>
        <p:spPr/>
        <p:txBody>
          <a:bodyPr>
            <a:normAutofit lnSpcReduction="10000"/>
          </a:bodyPr>
          <a:lstStyle/>
          <a:p>
            <a:r>
              <a:rPr lang="en-US" sz="2400" dirty="0" smtClean="0"/>
              <a:t>Instruction 3: “Do </a:t>
            </a:r>
            <a:r>
              <a:rPr lang="en-US" sz="2400" b="1" dirty="0" smtClean="0"/>
              <a:t>not</a:t>
            </a:r>
            <a:r>
              <a:rPr lang="en-US" sz="2400" dirty="0" smtClean="0"/>
              <a:t> include articles if you are not the manufacturer, producer, or importer for purposes of this tax.” </a:t>
            </a:r>
          </a:p>
          <a:p>
            <a:endParaRPr lang="en-US" sz="2400" dirty="0"/>
          </a:p>
          <a:p>
            <a:r>
              <a:rPr lang="en-US" sz="2400" dirty="0" smtClean="0"/>
              <a:t>One situation this addresses is nominal importers.  If someone else is “driving” the transaction and causing the importation to occur, the importer of record might be just a nominal importer not liable for FAET.  In such a case, the person causing the importation may be viewed as a beneficial owner liable for the tax.  For more details, see 27 CFR 53.11, </a:t>
            </a:r>
            <a:r>
              <a:rPr lang="en-US" sz="2400" dirty="0"/>
              <a:t>Revenue Rulings 69-393 and 72-215, and </a:t>
            </a:r>
            <a:r>
              <a:rPr lang="en-US" sz="2400" u="sng" dirty="0">
                <a:solidFill>
                  <a:srgbClr val="0070C0"/>
                </a:solidFill>
              </a:rPr>
              <a:t>https://</a:t>
            </a:r>
            <a:r>
              <a:rPr lang="en-US" sz="2400" u="sng" dirty="0" smtClean="0">
                <a:solidFill>
                  <a:srgbClr val="0070C0"/>
                </a:solidFill>
              </a:rPr>
              <a:t>www.ttb.gov/firearms/importers</a:t>
            </a:r>
            <a:r>
              <a:rPr lang="en-US" sz="2400" dirty="0" smtClean="0"/>
              <a:t>.  </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25</a:t>
            </a:fld>
            <a:endParaRPr lang="en-US" dirty="0"/>
          </a:p>
        </p:txBody>
      </p:sp>
    </p:spTree>
    <p:extLst>
      <p:ext uri="{BB962C8B-B14F-4D97-AF65-F5344CB8AC3E}">
        <p14:creationId xmlns:p14="http://schemas.microsoft.com/office/powerpoint/2010/main" val="1066308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Autofit/>
          </a:bodyPr>
          <a:lstStyle/>
          <a:p>
            <a:r>
              <a:rPr lang="en-US" sz="3200" dirty="0"/>
              <a:t>Line 8 – The sales price of all </a:t>
            </a:r>
            <a:r>
              <a:rPr lang="en-US" sz="3200" dirty="0" smtClean="0"/>
              <a:t>articles</a:t>
            </a:r>
            <a:br>
              <a:rPr lang="en-US" sz="3200" dirty="0" smtClean="0"/>
            </a:br>
            <a:r>
              <a:rPr lang="en-US" sz="3200" dirty="0"/>
              <a:t>s</a:t>
            </a:r>
            <a:r>
              <a:rPr lang="en-US" sz="3200" dirty="0" smtClean="0"/>
              <a:t>old </a:t>
            </a:r>
            <a:r>
              <a:rPr lang="en-US" sz="3200" dirty="0"/>
              <a:t>and/or put to a business </a:t>
            </a:r>
            <a:r>
              <a:rPr lang="en-US" sz="3200" dirty="0" smtClean="0"/>
              <a:t>use</a:t>
            </a:r>
            <a:endParaRPr lang="en-US" sz="3200" dirty="0"/>
          </a:p>
        </p:txBody>
      </p:sp>
      <p:sp>
        <p:nvSpPr>
          <p:cNvPr id="3" name="Content Placeholder 2"/>
          <p:cNvSpPr>
            <a:spLocks noGrp="1"/>
          </p:cNvSpPr>
          <p:nvPr>
            <p:ph idx="1"/>
          </p:nvPr>
        </p:nvSpPr>
        <p:spPr>
          <a:xfrm>
            <a:off x="865562" y="1841699"/>
            <a:ext cx="7543801" cy="4023360"/>
          </a:xfrm>
        </p:spPr>
        <p:txBody>
          <a:bodyPr>
            <a:normAutofit/>
          </a:bodyPr>
          <a:lstStyle/>
          <a:p>
            <a:r>
              <a:rPr lang="en-US" sz="2400" dirty="0"/>
              <a:t>Instruction </a:t>
            </a:r>
            <a:r>
              <a:rPr lang="en-US" sz="2400" dirty="0" smtClean="0"/>
              <a:t>4: “Except for leases and certain installment sales, you must include all sales regardless of whether your customers paid you.” </a:t>
            </a:r>
          </a:p>
          <a:p>
            <a:endParaRPr lang="en-US" sz="1800" dirty="0" smtClean="0"/>
          </a:p>
          <a:p>
            <a:endParaRPr lang="en-US" sz="1800" dirty="0"/>
          </a:p>
          <a:p>
            <a:r>
              <a:rPr lang="en-US" sz="2400" dirty="0" smtClean="0"/>
              <a:t>Instruction 5: “The sales price is usually stated on the customer’s invoices.  You should also include the dollar value of things other than money given as consideration for the article.  This includes services, personal property, and articles traded in.”</a:t>
            </a: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26</a:t>
            </a:fld>
            <a:endParaRPr lang="en-US" dirty="0"/>
          </a:p>
        </p:txBody>
      </p:sp>
    </p:spTree>
    <p:extLst>
      <p:ext uri="{BB962C8B-B14F-4D97-AF65-F5344CB8AC3E}">
        <p14:creationId xmlns:p14="http://schemas.microsoft.com/office/powerpoint/2010/main" val="3775327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Autofit/>
          </a:bodyPr>
          <a:lstStyle/>
          <a:p>
            <a:r>
              <a:rPr lang="en-US" sz="3200" dirty="0"/>
              <a:t>Line 8 – The sales price of all </a:t>
            </a:r>
            <a:r>
              <a:rPr lang="en-US" sz="3200" dirty="0" smtClean="0"/>
              <a:t>articles</a:t>
            </a:r>
            <a:br>
              <a:rPr lang="en-US" sz="3200" dirty="0" smtClean="0"/>
            </a:br>
            <a:r>
              <a:rPr lang="en-US" sz="3200" dirty="0"/>
              <a:t>s</a:t>
            </a:r>
            <a:r>
              <a:rPr lang="en-US" sz="3200" dirty="0" smtClean="0"/>
              <a:t>old </a:t>
            </a:r>
            <a:r>
              <a:rPr lang="en-US" sz="3200" dirty="0"/>
              <a:t>and/or put to a business </a:t>
            </a:r>
            <a:r>
              <a:rPr lang="en-US" sz="3200" dirty="0" smtClean="0"/>
              <a:t>use</a:t>
            </a:r>
            <a:endParaRPr lang="en-US" sz="3200" dirty="0"/>
          </a:p>
        </p:txBody>
      </p:sp>
      <p:sp>
        <p:nvSpPr>
          <p:cNvPr id="3" name="Content Placeholder 2"/>
          <p:cNvSpPr>
            <a:spLocks noGrp="1"/>
          </p:cNvSpPr>
          <p:nvPr>
            <p:ph idx="1"/>
          </p:nvPr>
        </p:nvSpPr>
        <p:spPr>
          <a:xfrm>
            <a:off x="391886" y="1525633"/>
            <a:ext cx="8654143" cy="4702628"/>
          </a:xfrm>
        </p:spPr>
        <p:txBody>
          <a:bodyPr>
            <a:normAutofit/>
          </a:bodyPr>
          <a:lstStyle/>
          <a:p>
            <a:r>
              <a:rPr lang="en-US" sz="2400" dirty="0"/>
              <a:t>Instruction </a:t>
            </a:r>
            <a:r>
              <a:rPr lang="en-US" sz="2400" dirty="0" smtClean="0"/>
              <a:t>6: “Do not include the sales price of a non-taxable article unless you sold it as a unit with the taxable article.”</a:t>
            </a:r>
            <a:endParaRPr lang="en-US" sz="2400" dirty="0"/>
          </a:p>
          <a:p>
            <a:endParaRPr lang="en-US" sz="1000" dirty="0" smtClean="0"/>
          </a:p>
          <a:p>
            <a:r>
              <a:rPr lang="en-US" sz="2400" dirty="0" smtClean="0"/>
              <a:t>“Sold it as a unit” means for a single, combined price.  If sold separately on the same invoice, exclude the nontaxable article from line 8.  Examples of nontaxable parts and accessories per 27 CFR 53.61 include:</a:t>
            </a:r>
          </a:p>
          <a:p>
            <a:endParaRPr lang="en-US" sz="2400" dirty="0"/>
          </a:p>
          <a:p>
            <a:endParaRPr lang="en-US" sz="2400" dirty="0" smtClean="0"/>
          </a:p>
          <a:p>
            <a:endParaRPr lang="en-US" sz="2400" dirty="0"/>
          </a:p>
          <a:p>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27</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289" y="3920467"/>
            <a:ext cx="1926771" cy="192677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46" y="4184243"/>
            <a:ext cx="2744309" cy="139581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554" y="3954009"/>
            <a:ext cx="1847191" cy="1847191"/>
          </a:xfrm>
          <a:prstGeom prst="rect">
            <a:avLst/>
          </a:prstGeom>
        </p:spPr>
      </p:pic>
      <p:sp>
        <p:nvSpPr>
          <p:cNvPr id="12" name="TextBox 11"/>
          <p:cNvSpPr txBox="1"/>
          <p:nvPr/>
        </p:nvSpPr>
        <p:spPr>
          <a:xfrm>
            <a:off x="4019794" y="5817594"/>
            <a:ext cx="1856266" cy="400110"/>
          </a:xfrm>
          <a:prstGeom prst="rect">
            <a:avLst/>
          </a:prstGeom>
          <a:noFill/>
        </p:spPr>
        <p:txBody>
          <a:bodyPr wrap="square" rtlCol="0">
            <a:spAutoFit/>
          </a:bodyPr>
          <a:lstStyle/>
          <a:p>
            <a:r>
              <a:rPr lang="en-US" sz="2000" dirty="0">
                <a:solidFill>
                  <a:schemeClr val="tx1">
                    <a:lumMod val="75000"/>
                    <a:lumOff val="25000"/>
                  </a:schemeClr>
                </a:solidFill>
              </a:rPr>
              <a:t>Extra </a:t>
            </a:r>
            <a:r>
              <a:rPr lang="en-US" sz="2000" dirty="0" smtClean="0">
                <a:solidFill>
                  <a:schemeClr val="tx1">
                    <a:lumMod val="75000"/>
                    <a:lumOff val="25000"/>
                  </a:schemeClr>
                </a:solidFill>
              </a:rPr>
              <a:t>magazines</a:t>
            </a:r>
            <a:endParaRPr lang="en-US" sz="2000" dirty="0">
              <a:solidFill>
                <a:schemeClr val="tx1">
                  <a:lumMod val="75000"/>
                  <a:lumOff val="25000"/>
                </a:schemeClr>
              </a:solidFill>
            </a:endParaRPr>
          </a:p>
        </p:txBody>
      </p:sp>
      <p:sp>
        <p:nvSpPr>
          <p:cNvPr id="13" name="TextBox 12"/>
          <p:cNvSpPr txBox="1"/>
          <p:nvPr/>
        </p:nvSpPr>
        <p:spPr>
          <a:xfrm>
            <a:off x="893454" y="5771695"/>
            <a:ext cx="2309401" cy="400110"/>
          </a:xfrm>
          <a:prstGeom prst="rect">
            <a:avLst/>
          </a:prstGeom>
          <a:noFill/>
        </p:spPr>
        <p:txBody>
          <a:bodyPr wrap="square" rtlCol="0">
            <a:spAutoFit/>
          </a:bodyPr>
          <a:lstStyle/>
          <a:p>
            <a:r>
              <a:rPr lang="en-US" sz="2000" dirty="0">
                <a:solidFill>
                  <a:schemeClr val="tx1">
                    <a:lumMod val="75000"/>
                    <a:lumOff val="25000"/>
                  </a:schemeClr>
                </a:solidFill>
              </a:rPr>
              <a:t>Cleaning Equipment</a:t>
            </a:r>
          </a:p>
        </p:txBody>
      </p:sp>
      <p:sp>
        <p:nvSpPr>
          <p:cNvPr id="14" name="TextBox 13"/>
          <p:cNvSpPr txBox="1"/>
          <p:nvPr/>
        </p:nvSpPr>
        <p:spPr>
          <a:xfrm>
            <a:off x="7103935" y="5841326"/>
            <a:ext cx="1284943" cy="400110"/>
          </a:xfrm>
          <a:prstGeom prst="rect">
            <a:avLst/>
          </a:prstGeom>
          <a:noFill/>
        </p:spPr>
        <p:txBody>
          <a:bodyPr wrap="square" rtlCol="0">
            <a:spAutoFit/>
          </a:bodyPr>
          <a:lstStyle/>
          <a:p>
            <a:r>
              <a:rPr lang="en-US" sz="2000" dirty="0">
                <a:solidFill>
                  <a:schemeClr val="tx1">
                    <a:lumMod val="75000"/>
                    <a:lumOff val="25000"/>
                  </a:schemeClr>
                </a:solidFill>
              </a:rPr>
              <a:t>Gun Case</a:t>
            </a:r>
          </a:p>
        </p:txBody>
      </p:sp>
    </p:spTree>
    <p:extLst>
      <p:ext uri="{BB962C8B-B14F-4D97-AF65-F5344CB8AC3E}">
        <p14:creationId xmlns:p14="http://schemas.microsoft.com/office/powerpoint/2010/main" val="2819476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8 – The sales price of all articles sold and/or put to a business </a:t>
            </a:r>
            <a:r>
              <a:rPr lang="en-US" sz="3200" dirty="0" smtClean="0"/>
              <a:t>use</a:t>
            </a:r>
            <a:endParaRPr lang="en-US" sz="3200" dirty="0"/>
          </a:p>
        </p:txBody>
      </p:sp>
      <p:sp>
        <p:nvSpPr>
          <p:cNvPr id="3" name="Content Placeholder 2"/>
          <p:cNvSpPr>
            <a:spLocks noGrp="1"/>
          </p:cNvSpPr>
          <p:nvPr>
            <p:ph idx="1"/>
          </p:nvPr>
        </p:nvSpPr>
        <p:spPr>
          <a:xfrm>
            <a:off x="4960442" y="1909343"/>
            <a:ext cx="3799115" cy="3992994"/>
          </a:xfrm>
        </p:spPr>
        <p:txBody>
          <a:bodyPr>
            <a:normAutofit/>
          </a:bodyPr>
          <a:lstStyle/>
          <a:p>
            <a:r>
              <a:rPr lang="en-US" sz="2400" dirty="0"/>
              <a:t>Instruction 7</a:t>
            </a:r>
            <a:r>
              <a:rPr lang="en-US" sz="2400" dirty="0" smtClean="0"/>
              <a:t>: “When a taxable article is sold as a unit with a non-taxable article (for example, a pistol and holster) or with extra parts or accessories, you should enter the sale price of the unit.  If a taxable sale, you must adjust the unit’s sales price in Item 13 to exclude the non-taxable article, part, or accessory.”</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28</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07" y="2205749"/>
            <a:ext cx="4201994" cy="2805054"/>
          </a:xfrm>
          <a:prstGeom prst="rect">
            <a:avLst/>
          </a:prstGeom>
        </p:spPr>
      </p:pic>
    </p:spTree>
    <p:extLst>
      <p:ext uri="{BB962C8B-B14F-4D97-AF65-F5344CB8AC3E}">
        <p14:creationId xmlns:p14="http://schemas.microsoft.com/office/powerpoint/2010/main" val="1391384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8 – The sales price of all articles sold and/or put to a business </a:t>
            </a:r>
            <a:r>
              <a:rPr lang="en-US" sz="3200" dirty="0" smtClean="0"/>
              <a:t>use</a:t>
            </a:r>
            <a:endParaRPr lang="en-US" sz="3200" dirty="0"/>
          </a:p>
        </p:txBody>
      </p:sp>
      <p:sp>
        <p:nvSpPr>
          <p:cNvPr id="3" name="Content Placeholder 2"/>
          <p:cNvSpPr>
            <a:spLocks noGrp="1"/>
          </p:cNvSpPr>
          <p:nvPr>
            <p:ph idx="1"/>
          </p:nvPr>
        </p:nvSpPr>
        <p:spPr>
          <a:xfrm>
            <a:off x="391886" y="1491343"/>
            <a:ext cx="8654143" cy="4702628"/>
          </a:xfrm>
        </p:spPr>
        <p:txBody>
          <a:bodyPr>
            <a:normAutofit/>
          </a:bodyPr>
          <a:lstStyle/>
          <a:p>
            <a:r>
              <a:rPr lang="en-US" sz="2400" dirty="0"/>
              <a:t>Instruction </a:t>
            </a:r>
            <a:r>
              <a:rPr lang="en-US" sz="2400" dirty="0" smtClean="0"/>
              <a:t>8: “You must pay the tax on your business use of taxable articles that you manufactured or imported.  If you regularly sell the articles, you must compute the tax based on the lowest established wholesale price.”</a:t>
            </a:r>
          </a:p>
          <a:p>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29</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0845" y="3265719"/>
            <a:ext cx="3314813" cy="2210075"/>
          </a:xfrm>
          <a:prstGeom prst="rect">
            <a:avLst/>
          </a:prstGeom>
        </p:spPr>
      </p:pic>
      <p:sp>
        <p:nvSpPr>
          <p:cNvPr id="8" name="TextBox 7"/>
          <p:cNvSpPr txBox="1"/>
          <p:nvPr/>
        </p:nvSpPr>
        <p:spPr>
          <a:xfrm>
            <a:off x="391886" y="3039259"/>
            <a:ext cx="4887685" cy="3046988"/>
          </a:xfrm>
          <a:prstGeom prst="rect">
            <a:avLst/>
          </a:prstGeom>
          <a:noFill/>
        </p:spPr>
        <p:txBody>
          <a:bodyPr wrap="square" rtlCol="0">
            <a:spAutoFit/>
          </a:bodyPr>
          <a:lstStyle/>
          <a:p>
            <a:r>
              <a:rPr lang="en-US" sz="2400" dirty="0">
                <a:solidFill>
                  <a:schemeClr val="tx1">
                    <a:lumMod val="75000"/>
                    <a:lumOff val="25000"/>
                  </a:schemeClr>
                </a:solidFill>
              </a:rPr>
              <a:t>Instruction 9: “Include the sum of the prices for articles used.  Uses Include: loans of articles for display, demonstration or familiarization, or further manufacture of an article not subject to any FAET.  (Please refer to 27 CFR 53.111 – 115 for more information.)”</a:t>
            </a:r>
          </a:p>
        </p:txBody>
      </p:sp>
      <p:sp>
        <p:nvSpPr>
          <p:cNvPr id="9" name="TextBox 8"/>
          <p:cNvSpPr txBox="1"/>
          <p:nvPr/>
        </p:nvSpPr>
        <p:spPr>
          <a:xfrm>
            <a:off x="5464628" y="5649686"/>
            <a:ext cx="3341914" cy="369332"/>
          </a:xfrm>
          <a:prstGeom prst="rect">
            <a:avLst/>
          </a:prstGeom>
          <a:noFill/>
        </p:spPr>
        <p:txBody>
          <a:bodyPr wrap="square" rtlCol="0">
            <a:spAutoFit/>
          </a:bodyPr>
          <a:lstStyle/>
          <a:p>
            <a:pPr algn="ctr"/>
            <a:r>
              <a:rPr lang="en-US" dirty="0" smtClean="0">
                <a:solidFill>
                  <a:schemeClr val="tx1">
                    <a:lumMod val="75000"/>
                    <a:lumOff val="25000"/>
                  </a:schemeClr>
                </a:solidFill>
              </a:rPr>
              <a:t>Common Use – Loans to Writers</a:t>
            </a:r>
            <a:endParaRPr lang="en-US" dirty="0">
              <a:solidFill>
                <a:schemeClr val="tx1">
                  <a:lumMod val="75000"/>
                  <a:lumOff val="25000"/>
                </a:schemeClr>
              </a:solidFill>
            </a:endParaRPr>
          </a:p>
        </p:txBody>
      </p:sp>
    </p:spTree>
    <p:extLst>
      <p:ext uri="{BB962C8B-B14F-4D97-AF65-F5344CB8AC3E}">
        <p14:creationId xmlns:p14="http://schemas.microsoft.com/office/powerpoint/2010/main" val="1990841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11480"/>
            <a:ext cx="7543800" cy="722376"/>
          </a:xfrm>
        </p:spPr>
        <p:txBody>
          <a:bodyPr>
            <a:normAutofit/>
          </a:bodyPr>
          <a:lstStyle/>
          <a:p>
            <a:r>
              <a:rPr lang="en-US" dirty="0">
                <a:effectLst>
                  <a:outerShdw blurRad="50800" dist="38100" dir="2700000" algn="tl" rotWithShape="0">
                    <a:prstClr val="black">
                      <a:alpha val="40000"/>
                    </a:prstClr>
                  </a:outerShdw>
                </a:effectLst>
              </a:rPr>
              <a:t>TTB Disclaimer</a:t>
            </a:r>
          </a:p>
        </p:txBody>
      </p:sp>
      <p:sp>
        <p:nvSpPr>
          <p:cNvPr id="3" name="Content Placeholder 2"/>
          <p:cNvSpPr>
            <a:spLocks noGrp="1"/>
          </p:cNvSpPr>
          <p:nvPr>
            <p:ph sz="half" idx="1"/>
          </p:nvPr>
        </p:nvSpPr>
        <p:spPr>
          <a:xfrm>
            <a:off x="822960" y="1548143"/>
            <a:ext cx="7543800" cy="4320951"/>
          </a:xfrm>
        </p:spPr>
        <p:txBody>
          <a:bodyPr>
            <a:normAutofit/>
          </a:bodyPr>
          <a:lstStyle/>
          <a:p>
            <a:r>
              <a:rPr lang="en-US" sz="2400" dirty="0" smtClean="0"/>
              <a:t>This information is being presented to help the public to understand and comply with the laws and regulations that the Alcohol and Tobacco Tax and Trade Bureau (TTB) administers. </a:t>
            </a:r>
          </a:p>
          <a:p>
            <a:r>
              <a:rPr lang="en-US" sz="2400" dirty="0" smtClean="0"/>
              <a:t>It is not intended to establish any new, or change any existing definitions, interpretations, standards, or procedures regarding those laws and regulations.</a:t>
            </a:r>
          </a:p>
          <a:p>
            <a:r>
              <a:rPr lang="en-US" sz="2400" dirty="0" smtClean="0"/>
              <a:t>In addition, this presentation may be made obsolete by changes in laws and regulations. </a:t>
            </a:r>
          </a:p>
          <a:p>
            <a:r>
              <a:rPr lang="en-US" sz="2400" dirty="0" smtClean="0"/>
              <a:t>Please consult the applicable laws and regulations for the most current requirements. </a:t>
            </a:r>
          </a:p>
        </p:txBody>
      </p:sp>
      <p:sp>
        <p:nvSpPr>
          <p:cNvPr id="5" name="Footer Placeholder 4"/>
          <p:cNvSpPr>
            <a:spLocks noGrp="1"/>
          </p:cNvSpPr>
          <p:nvPr>
            <p:ph type="ftr" sz="quarter" idx="11"/>
          </p:nvPr>
        </p:nvSpPr>
        <p:spPr/>
        <p:txBody>
          <a:bodyPr/>
          <a:lstStyle/>
          <a:p>
            <a:r>
              <a:rPr lang="en-US" smtClean="0"/>
              <a:t>Alcohol and Tobacco Tax and Trade Bureau</a:t>
            </a:r>
            <a:endParaRPr lang="en-US" dirty="0"/>
          </a:p>
        </p:txBody>
      </p:sp>
      <p:sp>
        <p:nvSpPr>
          <p:cNvPr id="6" name="Slide Number Placeholder 5"/>
          <p:cNvSpPr>
            <a:spLocks noGrp="1"/>
          </p:cNvSpPr>
          <p:nvPr>
            <p:ph type="sldNum" sz="quarter" idx="12"/>
          </p:nvPr>
        </p:nvSpPr>
        <p:spPr/>
        <p:txBody>
          <a:bodyPr/>
          <a:lstStyle/>
          <a:p>
            <a:fld id="{E42367A3-023C-4870-9A86-52F994C50B51}" type="slidenum">
              <a:rPr lang="en-US" smtClean="0"/>
              <a:pPr/>
              <a:t>3</a:t>
            </a:fld>
            <a:endParaRPr lang="en-US" dirty="0"/>
          </a:p>
        </p:txBody>
      </p:sp>
    </p:spTree>
    <p:extLst>
      <p:ext uri="{BB962C8B-B14F-4D97-AF65-F5344CB8AC3E}">
        <p14:creationId xmlns:p14="http://schemas.microsoft.com/office/powerpoint/2010/main" val="1933933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Autofit/>
          </a:bodyPr>
          <a:lstStyle/>
          <a:p>
            <a:r>
              <a:rPr lang="en-US" sz="3200" dirty="0"/>
              <a:t>Line 9 – The sale price of all </a:t>
            </a:r>
            <a:r>
              <a:rPr lang="en-US" sz="3200" dirty="0" smtClean="0"/>
              <a:t>articles</a:t>
            </a:r>
            <a:br>
              <a:rPr lang="en-US" sz="3200" dirty="0" smtClean="0"/>
            </a:br>
            <a:r>
              <a:rPr lang="en-US" sz="3200" dirty="0" smtClean="0"/>
              <a:t>sold </a:t>
            </a:r>
            <a:r>
              <a:rPr lang="en-US" sz="3200" dirty="0"/>
              <a:t>tax-exempt</a:t>
            </a:r>
          </a:p>
        </p:txBody>
      </p:sp>
      <p:sp>
        <p:nvSpPr>
          <p:cNvPr id="3" name="Content Placeholder 2"/>
          <p:cNvSpPr>
            <a:spLocks noGrp="1"/>
          </p:cNvSpPr>
          <p:nvPr>
            <p:ph idx="1"/>
          </p:nvPr>
        </p:nvSpPr>
        <p:spPr>
          <a:xfrm>
            <a:off x="435429" y="1665515"/>
            <a:ext cx="8371113" cy="4408714"/>
          </a:xfrm>
        </p:spPr>
        <p:txBody>
          <a:bodyPr>
            <a:normAutofit fontScale="92500" lnSpcReduction="10000"/>
          </a:bodyPr>
          <a:lstStyle/>
          <a:p>
            <a:r>
              <a:rPr lang="en-US" sz="2400" b="1" u="sng" dirty="0">
                <a:solidFill>
                  <a:srgbClr val="FF0000"/>
                </a:solidFill>
              </a:rPr>
              <a:t>Top Ten </a:t>
            </a:r>
            <a:r>
              <a:rPr lang="en-US" sz="2400" b="1" u="sng" dirty="0" smtClean="0">
                <a:solidFill>
                  <a:srgbClr val="FF0000"/>
                </a:solidFill>
              </a:rPr>
              <a:t>NRC - Problem (#5)</a:t>
            </a:r>
            <a:endParaRPr lang="en-US" sz="2400" dirty="0" smtClean="0"/>
          </a:p>
          <a:p>
            <a:r>
              <a:rPr lang="en-US" sz="2400" dirty="0" smtClean="0"/>
              <a:t>Confusing tax-exempt (line 9) and tax-free (line 10) sales.  Tax-exempt sales fall into the following categories </a:t>
            </a:r>
            <a:r>
              <a:rPr lang="en-US" dirty="0" smtClean="0"/>
              <a:t>(see, in general, 27 CFR 53.62):</a:t>
            </a:r>
          </a:p>
          <a:p>
            <a:pPr marL="858838" indent="-309563">
              <a:buClrTx/>
              <a:buFont typeface="Arial" panose="020B0604020202020204" pitchFamily="34" charset="0"/>
              <a:buChar char="•"/>
            </a:pPr>
            <a:r>
              <a:rPr lang="en-US" sz="2400" dirty="0" smtClean="0"/>
              <a:t>Firearms on which the National Firearms Act (NFA) transfer tax has been paid (26 U.S.C. 4182(a))</a:t>
            </a:r>
          </a:p>
          <a:p>
            <a:pPr marL="858838" indent="-309563">
              <a:buClrTx/>
              <a:buFont typeface="Arial" panose="020B0604020202020204" pitchFamily="34" charset="0"/>
              <a:buChar char="•"/>
            </a:pPr>
            <a:r>
              <a:rPr lang="en-US" sz="2400" dirty="0" smtClean="0"/>
              <a:t>Sales by small </a:t>
            </a:r>
            <a:r>
              <a:rPr lang="en-US" sz="2400" dirty="0"/>
              <a:t>manufacturers, producers, and </a:t>
            </a:r>
            <a:r>
              <a:rPr lang="en-US" sz="2400" dirty="0" smtClean="0"/>
              <a:t>importers </a:t>
            </a:r>
            <a:r>
              <a:rPr lang="en-US" sz="2400" dirty="0"/>
              <a:t>(26 U.S.C. 4182(c))</a:t>
            </a:r>
            <a:endParaRPr lang="en-US" sz="2400" dirty="0" smtClean="0"/>
          </a:p>
          <a:p>
            <a:pPr marL="858838" indent="-309563">
              <a:buClrTx/>
              <a:buFont typeface="Arial" panose="020B0604020202020204" pitchFamily="34" charset="0"/>
              <a:buChar char="•"/>
            </a:pPr>
            <a:r>
              <a:rPr lang="en-US" sz="2400" dirty="0" smtClean="0"/>
              <a:t>Sales to the Defense Department (26 U.S.C. 4182(b))</a:t>
            </a:r>
          </a:p>
          <a:p>
            <a:pPr marL="858838" indent="-309563">
              <a:buClrTx/>
              <a:buFont typeface="Arial" panose="020B0604020202020204" pitchFamily="34" charset="0"/>
              <a:buChar char="•"/>
            </a:pPr>
            <a:r>
              <a:rPr lang="en-US" sz="2400" dirty="0" smtClean="0"/>
              <a:t>Sales to the Coast Guard (14 U.S.C. 943)</a:t>
            </a:r>
          </a:p>
          <a:p>
            <a:pPr marL="858838" indent="-309563">
              <a:buClrTx/>
              <a:buFont typeface="Arial" panose="020B0604020202020204" pitchFamily="34" charset="0"/>
              <a:buChar char="•"/>
            </a:pPr>
            <a:r>
              <a:rPr lang="en-US" sz="2400" dirty="0" smtClean="0"/>
              <a:t>Sales to the Federal Reserve (12 U.S.C. 531)</a:t>
            </a:r>
          </a:p>
          <a:p>
            <a:r>
              <a:rPr lang="en-US" sz="2400" dirty="0" smtClean="0"/>
              <a:t>Note: tax-exempt sales do not require a tax-free registration.</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30</a:t>
            </a:fld>
            <a:endParaRPr lang="en-US" dirty="0"/>
          </a:p>
        </p:txBody>
      </p:sp>
    </p:spTree>
    <p:extLst>
      <p:ext uri="{BB962C8B-B14F-4D97-AF65-F5344CB8AC3E}">
        <p14:creationId xmlns:p14="http://schemas.microsoft.com/office/powerpoint/2010/main" val="2974937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Autofit/>
          </a:bodyPr>
          <a:lstStyle/>
          <a:p>
            <a:r>
              <a:rPr lang="en-US" sz="3200" dirty="0"/>
              <a:t>Line 9 – The </a:t>
            </a:r>
            <a:r>
              <a:rPr lang="en-US" sz="3200" dirty="0" smtClean="0"/>
              <a:t>sales </a:t>
            </a:r>
            <a:r>
              <a:rPr lang="en-US" sz="3200" dirty="0"/>
              <a:t>price of all articles </a:t>
            </a:r>
            <a:r>
              <a:rPr lang="en-US" sz="3200" dirty="0" smtClean="0"/>
              <a:t/>
            </a:r>
            <a:br>
              <a:rPr lang="en-US" sz="3200" dirty="0" smtClean="0"/>
            </a:br>
            <a:r>
              <a:rPr lang="en-US" sz="3200" dirty="0" smtClean="0"/>
              <a:t>sold </a:t>
            </a:r>
            <a:r>
              <a:rPr lang="en-US" sz="3200" dirty="0"/>
              <a:t>tax-exempt</a:t>
            </a:r>
          </a:p>
        </p:txBody>
      </p:sp>
      <p:sp>
        <p:nvSpPr>
          <p:cNvPr id="3" name="Content Placeholder 2"/>
          <p:cNvSpPr>
            <a:spLocks noGrp="1"/>
          </p:cNvSpPr>
          <p:nvPr>
            <p:ph idx="1"/>
          </p:nvPr>
        </p:nvSpPr>
        <p:spPr>
          <a:xfrm>
            <a:off x="484742" y="1730589"/>
            <a:ext cx="7924621" cy="4408714"/>
          </a:xfrm>
          <a:scene3d>
            <a:camera prst="orthographicFront">
              <a:rot lat="0" lon="0" rev="0"/>
            </a:camera>
            <a:lightRig rig="threePt" dir="t"/>
          </a:scene3d>
        </p:spPr>
        <p:txBody>
          <a:bodyPr>
            <a:normAutofit/>
          </a:bodyPr>
          <a:lstStyle/>
          <a:p>
            <a:pPr algn="ctr">
              <a:spcBef>
                <a:spcPts val="3000"/>
              </a:spcBef>
            </a:pPr>
            <a:r>
              <a:rPr lang="en-US" sz="2400" b="1" u="sng" dirty="0" smtClean="0"/>
              <a:t>Sales to the Federal Government its Agencies and Instrumentalities</a:t>
            </a:r>
          </a:p>
          <a:p>
            <a:pPr marL="682625" indent="-341313">
              <a:spcBef>
                <a:spcPts val="3000"/>
              </a:spcBef>
              <a:buClrTx/>
              <a:buFont typeface="Arial" panose="020B0604020202020204" pitchFamily="34" charset="0"/>
              <a:buChar char="•"/>
            </a:pPr>
            <a:r>
              <a:rPr lang="en-US" sz="2400" dirty="0" smtClean="0"/>
              <a:t>Where the United States or an instrumentality thereof is to be relieved from a tax, the statutes generally so provide.</a:t>
            </a:r>
          </a:p>
          <a:p>
            <a:pPr marL="682625" indent="-341313">
              <a:spcBef>
                <a:spcPts val="2400"/>
              </a:spcBef>
              <a:buClrTx/>
              <a:buFont typeface="Arial" panose="020B0604020202020204" pitchFamily="34" charset="0"/>
              <a:buChar char="•"/>
            </a:pPr>
            <a:r>
              <a:rPr lang="en-US" sz="2400" dirty="0" smtClean="0"/>
              <a:t>Do not assume that a sale to the Federal government, its agencies or instrumentalities will be tax-exempt. </a:t>
            </a:r>
          </a:p>
          <a:p>
            <a:pPr marL="682625" indent="-341313">
              <a:spcBef>
                <a:spcPts val="2400"/>
              </a:spcBef>
              <a:buClrTx/>
              <a:buFont typeface="Arial" panose="020B0604020202020204" pitchFamily="34" charset="0"/>
              <a:buChar char="•"/>
            </a:pPr>
            <a:r>
              <a:rPr lang="en-US" sz="2400" dirty="0" smtClean="0"/>
              <a:t>A specific exemption must exist pertaining to the specific buyer. </a:t>
            </a:r>
          </a:p>
          <a:p>
            <a:pPr marL="1165860" indent="-342900">
              <a:buClrTx/>
              <a:buFont typeface="Arial" panose="020B0604020202020204" pitchFamily="34" charset="0"/>
              <a:buChar char="•"/>
            </a:pPr>
            <a:endParaRPr lang="en-US" sz="2400" dirty="0" smtClean="0"/>
          </a:p>
          <a:p>
            <a:pPr marL="1165860" indent="-342900">
              <a:buClrTx/>
              <a:buFont typeface="Arial" panose="020B0604020202020204" pitchFamily="34" charset="0"/>
              <a:buChar char="•"/>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31</a:t>
            </a:fld>
            <a:endParaRPr lang="en-US" dirty="0"/>
          </a:p>
        </p:txBody>
      </p:sp>
    </p:spTree>
    <p:extLst>
      <p:ext uri="{BB962C8B-B14F-4D97-AF65-F5344CB8AC3E}">
        <p14:creationId xmlns:p14="http://schemas.microsoft.com/office/powerpoint/2010/main" val="1032277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Autofit/>
          </a:bodyPr>
          <a:lstStyle/>
          <a:p>
            <a:r>
              <a:rPr lang="en-US" sz="3200" dirty="0"/>
              <a:t>Line 9 – The </a:t>
            </a:r>
            <a:r>
              <a:rPr lang="en-US" sz="3200" dirty="0" smtClean="0"/>
              <a:t>sales </a:t>
            </a:r>
            <a:r>
              <a:rPr lang="en-US" sz="3200" dirty="0"/>
              <a:t>price of all articles </a:t>
            </a:r>
            <a:r>
              <a:rPr lang="en-US" sz="3200" dirty="0" smtClean="0"/>
              <a:t/>
            </a:r>
            <a:br>
              <a:rPr lang="en-US" sz="3200" dirty="0" smtClean="0"/>
            </a:br>
            <a:r>
              <a:rPr lang="en-US" sz="3200" dirty="0" smtClean="0"/>
              <a:t>sold </a:t>
            </a:r>
            <a:r>
              <a:rPr lang="en-US" sz="3200" dirty="0"/>
              <a:t>tax-exempt</a:t>
            </a:r>
          </a:p>
        </p:txBody>
      </p:sp>
      <p:sp>
        <p:nvSpPr>
          <p:cNvPr id="3" name="Content Placeholder 2"/>
          <p:cNvSpPr>
            <a:spLocks noGrp="1"/>
          </p:cNvSpPr>
          <p:nvPr>
            <p:ph idx="1"/>
          </p:nvPr>
        </p:nvSpPr>
        <p:spPr>
          <a:xfrm>
            <a:off x="251460" y="1645920"/>
            <a:ext cx="8595360" cy="4572000"/>
          </a:xfrm>
          <a:scene3d>
            <a:camera prst="orthographicFront">
              <a:rot lat="0" lon="0" rev="0"/>
            </a:camera>
            <a:lightRig rig="threePt" dir="t"/>
          </a:scene3d>
        </p:spPr>
        <p:txBody>
          <a:bodyPr>
            <a:normAutofit fontScale="77500" lnSpcReduction="20000"/>
          </a:bodyPr>
          <a:lstStyle/>
          <a:p>
            <a:pPr algn="ctr">
              <a:spcBef>
                <a:spcPts val="3000"/>
              </a:spcBef>
            </a:pPr>
            <a:r>
              <a:rPr lang="en-US" sz="3100" b="1" u="sng" dirty="0" smtClean="0"/>
              <a:t>Four Important Caveats to Tax-Exempt Sales</a:t>
            </a:r>
          </a:p>
          <a:p>
            <a:endParaRPr lang="en-US" sz="2400" dirty="0"/>
          </a:p>
          <a:p>
            <a:pPr marL="914400"/>
            <a:r>
              <a:rPr lang="en-US" sz="3100" b="1" dirty="0" smtClean="0"/>
              <a:t>NFA Firearms</a:t>
            </a:r>
            <a:r>
              <a:rPr lang="en-US" sz="3100" dirty="0" smtClean="0"/>
              <a:t> – Sales are only tax-exempt if the $200 or $5 transfer tax has been paid.</a:t>
            </a:r>
          </a:p>
          <a:p>
            <a:endParaRPr lang="en-US" sz="3100" dirty="0"/>
          </a:p>
          <a:p>
            <a:pPr marL="914400"/>
            <a:r>
              <a:rPr lang="en-US" sz="3100" b="1" dirty="0" smtClean="0"/>
              <a:t>Defense Department</a:t>
            </a:r>
            <a:r>
              <a:rPr lang="en-US" sz="3100" dirty="0" smtClean="0"/>
              <a:t> – Sales are only tax-exempt if “purchased with funds appropriated for a military department of the United States.”  Meaning: Departments of the Army, Air Force, and Navy (which includes Marine Corps).  Examples of what is NOT included:</a:t>
            </a:r>
          </a:p>
          <a:p>
            <a:pPr marL="1280160" indent="-457200">
              <a:buClrTx/>
              <a:buFont typeface="Arial" panose="020B0604020202020204" pitchFamily="34" charset="0"/>
              <a:buChar char="•"/>
            </a:pPr>
            <a:r>
              <a:rPr lang="en-US" sz="3100" dirty="0" smtClean="0"/>
              <a:t>Pentagon Police Department (funded at the DOD level)</a:t>
            </a:r>
          </a:p>
          <a:p>
            <a:pPr marL="1280160" indent="-457200">
              <a:buClrTx/>
              <a:buFont typeface="Arial" panose="020B0604020202020204" pitchFamily="34" charset="0"/>
              <a:buChar char="•"/>
            </a:pPr>
            <a:r>
              <a:rPr lang="en-US" sz="3100" dirty="0" smtClean="0"/>
              <a:t>Foreign Military Sales (usually tax-free, though, with proper docs)</a:t>
            </a:r>
            <a:endParaRPr lang="en-US" sz="31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32</a:t>
            </a:fld>
            <a:endParaRPr lang="en-US" dirty="0"/>
          </a:p>
        </p:txBody>
      </p:sp>
      <p:sp>
        <p:nvSpPr>
          <p:cNvPr id="8" name="Rectangle 7"/>
          <p:cNvSpPr/>
          <p:nvPr/>
        </p:nvSpPr>
        <p:spPr>
          <a:xfrm rot="20537092">
            <a:off x="323175" y="2269562"/>
            <a:ext cx="535723"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Rectangle 8"/>
          <p:cNvSpPr/>
          <p:nvPr/>
        </p:nvSpPr>
        <p:spPr>
          <a:xfrm rot="20537092">
            <a:off x="408629" y="4110338"/>
            <a:ext cx="53572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235784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Autofit/>
          </a:bodyPr>
          <a:lstStyle/>
          <a:p>
            <a:r>
              <a:rPr lang="en-US" sz="3200" dirty="0"/>
              <a:t>Line 9 – The </a:t>
            </a:r>
            <a:r>
              <a:rPr lang="en-US" sz="3200" dirty="0" smtClean="0"/>
              <a:t>sales </a:t>
            </a:r>
            <a:r>
              <a:rPr lang="en-US" sz="3200" dirty="0"/>
              <a:t>price of all articles </a:t>
            </a:r>
            <a:r>
              <a:rPr lang="en-US" sz="3200" dirty="0" smtClean="0"/>
              <a:t/>
            </a:r>
            <a:br>
              <a:rPr lang="en-US" sz="3200" dirty="0" smtClean="0"/>
            </a:br>
            <a:r>
              <a:rPr lang="en-US" sz="3200" dirty="0" smtClean="0"/>
              <a:t>sold </a:t>
            </a:r>
            <a:r>
              <a:rPr lang="en-US" sz="3200" dirty="0"/>
              <a:t>tax-exempt</a:t>
            </a:r>
          </a:p>
        </p:txBody>
      </p:sp>
      <p:sp>
        <p:nvSpPr>
          <p:cNvPr id="3" name="Content Placeholder 2"/>
          <p:cNvSpPr>
            <a:spLocks noGrp="1"/>
          </p:cNvSpPr>
          <p:nvPr>
            <p:ph idx="1"/>
          </p:nvPr>
        </p:nvSpPr>
        <p:spPr>
          <a:xfrm>
            <a:off x="343989" y="1665515"/>
            <a:ext cx="8371113" cy="4408714"/>
          </a:xfrm>
          <a:scene3d>
            <a:camera prst="orthographicFront">
              <a:rot lat="0" lon="0" rev="0"/>
            </a:camera>
            <a:lightRig rig="threePt" dir="t"/>
          </a:scene3d>
        </p:spPr>
        <p:txBody>
          <a:bodyPr>
            <a:normAutofit/>
          </a:bodyPr>
          <a:lstStyle/>
          <a:p>
            <a:pPr algn="ctr">
              <a:spcBef>
                <a:spcPts val="3000"/>
              </a:spcBef>
            </a:pPr>
            <a:r>
              <a:rPr lang="en-US" sz="2400" b="1" u="sng" dirty="0" smtClean="0"/>
              <a:t>Four </a:t>
            </a:r>
            <a:r>
              <a:rPr lang="en-US" sz="2400" b="1" u="sng" dirty="0"/>
              <a:t>Important Caveats to Tax-Exempt Sales</a:t>
            </a:r>
          </a:p>
          <a:p>
            <a:pPr algn="ctr"/>
            <a:endParaRPr lang="en-US" sz="2400" dirty="0" smtClean="0"/>
          </a:p>
          <a:p>
            <a:pPr algn="ctr"/>
            <a:endParaRPr lang="en-US" sz="2400" dirty="0" smtClean="0"/>
          </a:p>
          <a:p>
            <a:pPr marL="914400"/>
            <a:r>
              <a:rPr lang="en-US" sz="2400" b="1" dirty="0" smtClean="0"/>
              <a:t>Direct Sale </a:t>
            </a:r>
            <a:r>
              <a:rPr lang="en-US" sz="2400" dirty="0"/>
              <a:t>– </a:t>
            </a:r>
            <a:r>
              <a:rPr lang="en-US" sz="2400" dirty="0" smtClean="0"/>
              <a:t>In general, sales must be made directly to the tax-exempt entity.  Unlike some tax-free sales, the regulations contain no provision allowing tax-exempt sales to be routed through a dealer or other intermediary.</a:t>
            </a:r>
            <a:endParaRPr lang="en-US" sz="2400" strike="sngStrike"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33</a:t>
            </a:fld>
            <a:endParaRPr lang="en-US" dirty="0"/>
          </a:p>
        </p:txBody>
      </p:sp>
      <p:sp>
        <p:nvSpPr>
          <p:cNvPr id="8" name="Rectangle 7"/>
          <p:cNvSpPr/>
          <p:nvPr/>
        </p:nvSpPr>
        <p:spPr>
          <a:xfrm rot="20537092">
            <a:off x="391754" y="3364379"/>
            <a:ext cx="535724"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854293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Autofit/>
          </a:bodyPr>
          <a:lstStyle/>
          <a:p>
            <a:r>
              <a:rPr lang="en-US" sz="3200" dirty="0"/>
              <a:t>Line 9 – The </a:t>
            </a:r>
            <a:r>
              <a:rPr lang="en-US" sz="3200" dirty="0" smtClean="0"/>
              <a:t>sales </a:t>
            </a:r>
            <a:r>
              <a:rPr lang="en-US" sz="3200" dirty="0"/>
              <a:t>price of all articles </a:t>
            </a:r>
            <a:r>
              <a:rPr lang="en-US" sz="3200" dirty="0" smtClean="0"/>
              <a:t/>
            </a:r>
            <a:br>
              <a:rPr lang="en-US" sz="3200" dirty="0" smtClean="0"/>
            </a:br>
            <a:r>
              <a:rPr lang="en-US" sz="3200" dirty="0" smtClean="0"/>
              <a:t>sold </a:t>
            </a:r>
            <a:r>
              <a:rPr lang="en-US" sz="3200" dirty="0"/>
              <a:t>tax-exempt</a:t>
            </a:r>
          </a:p>
        </p:txBody>
      </p:sp>
      <p:sp>
        <p:nvSpPr>
          <p:cNvPr id="3" name="Content Placeholder 2"/>
          <p:cNvSpPr>
            <a:spLocks noGrp="1"/>
          </p:cNvSpPr>
          <p:nvPr>
            <p:ph idx="1"/>
          </p:nvPr>
        </p:nvSpPr>
        <p:spPr>
          <a:xfrm>
            <a:off x="343989" y="1665515"/>
            <a:ext cx="8371113" cy="4408714"/>
          </a:xfrm>
          <a:scene3d>
            <a:camera prst="orthographicFront">
              <a:rot lat="0" lon="0" rev="0"/>
            </a:camera>
            <a:lightRig rig="threePt" dir="t"/>
          </a:scene3d>
        </p:spPr>
        <p:txBody>
          <a:bodyPr>
            <a:normAutofit/>
          </a:bodyPr>
          <a:lstStyle/>
          <a:p>
            <a:pPr algn="ctr">
              <a:spcBef>
                <a:spcPts val="3000"/>
              </a:spcBef>
            </a:pPr>
            <a:r>
              <a:rPr lang="en-US" sz="2400" b="1" u="sng" dirty="0" smtClean="0"/>
              <a:t>Four </a:t>
            </a:r>
            <a:r>
              <a:rPr lang="en-US" sz="2400" b="1" u="sng" dirty="0"/>
              <a:t>Important Caveats to Tax-Exempt </a:t>
            </a:r>
            <a:r>
              <a:rPr lang="en-US" sz="2400" b="1" u="sng" dirty="0" smtClean="0"/>
              <a:t>Sales</a:t>
            </a:r>
          </a:p>
          <a:p>
            <a:pPr marL="822960" indent="0">
              <a:spcBef>
                <a:spcPts val="2400"/>
              </a:spcBef>
              <a:buNone/>
            </a:pPr>
            <a:r>
              <a:rPr lang="en-US" sz="2400" b="1" dirty="0" smtClean="0"/>
              <a:t>Small manufacturer </a:t>
            </a:r>
            <a:r>
              <a:rPr lang="en-US" sz="2400" dirty="0" smtClean="0"/>
              <a:t>– </a:t>
            </a:r>
            <a:r>
              <a:rPr lang="en-US" sz="2400" dirty="0"/>
              <a:t>Sales are tax-exempt if the manufacturer/importer manufactures/imports less than 50 firearms in a calendar year, regardless of when sold. </a:t>
            </a:r>
            <a:r>
              <a:rPr lang="en-US" sz="2400" dirty="0" smtClean="0"/>
              <a:t> So…</a:t>
            </a:r>
          </a:p>
          <a:p>
            <a:pPr marL="1165860" indent="-342900">
              <a:spcBef>
                <a:spcPts val="2400"/>
              </a:spcBef>
              <a:buClrTx/>
              <a:buFont typeface="Arial" panose="020B0604020202020204" pitchFamily="34" charset="0"/>
              <a:buChar char="•"/>
            </a:pPr>
            <a:r>
              <a:rPr lang="en-US" sz="2400" dirty="0" smtClean="0"/>
              <a:t>If an importer in Year 1 imports 20 firearms but sells 0, then in Year 2 imports 40 firearms and sells all 60, FAET is due on none of them.</a:t>
            </a:r>
          </a:p>
          <a:p>
            <a:pPr marL="1165860" indent="-342900">
              <a:buClrTx/>
              <a:buFont typeface="Arial" panose="020B0604020202020204" pitchFamily="34" charset="0"/>
              <a:buChar char="•"/>
            </a:pPr>
            <a:r>
              <a:rPr lang="en-US" sz="2400" dirty="0" smtClean="0"/>
              <a:t>If an importer in Year 1 imports 50 firearms, sells 25 in Year 1 and 25 in Year 2, FAET is due on all 50.  </a:t>
            </a:r>
            <a:r>
              <a:rPr lang="en-US" sz="2400" dirty="0" smtClean="0">
                <a:solidFill>
                  <a:srgbClr val="FF0000"/>
                </a:solidFill>
              </a:rPr>
              <a:t>BEWARE</a:t>
            </a:r>
            <a:r>
              <a:rPr lang="en-US" sz="2400" dirty="0" smtClean="0"/>
              <a:t>: That 50</a:t>
            </a:r>
            <a:r>
              <a:rPr lang="en-US" sz="2400" baseline="30000" dirty="0" smtClean="0"/>
              <a:t>th</a:t>
            </a:r>
            <a:r>
              <a:rPr lang="en-US" sz="2400" dirty="0" smtClean="0"/>
              <a:t> gun is expensive!</a:t>
            </a:r>
          </a:p>
          <a:p>
            <a:pPr marL="1165860" indent="-342900">
              <a:buClrTx/>
              <a:buFont typeface="Arial" panose="020B0604020202020204" pitchFamily="34" charset="0"/>
              <a:buChar char="•"/>
            </a:pPr>
            <a:endParaRPr lang="en-US" sz="2400" dirty="0" smtClean="0"/>
          </a:p>
          <a:p>
            <a:pPr marL="1165860" indent="-342900">
              <a:buClrTx/>
              <a:buFont typeface="Arial" panose="020B0604020202020204" pitchFamily="34" charset="0"/>
              <a:buChar char="•"/>
            </a:pPr>
            <a:endParaRPr lang="en-US" sz="2400" dirty="0" smtClean="0"/>
          </a:p>
          <a:p>
            <a:pPr marL="1165860" indent="-342900">
              <a:buClrTx/>
              <a:buFont typeface="Arial" panose="020B0604020202020204" pitchFamily="34" charset="0"/>
              <a:buChar char="•"/>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34</a:t>
            </a:fld>
            <a:endParaRPr lang="en-US" dirty="0"/>
          </a:p>
        </p:txBody>
      </p:sp>
      <p:sp>
        <p:nvSpPr>
          <p:cNvPr id="8" name="Rectangle 7"/>
          <p:cNvSpPr/>
          <p:nvPr/>
        </p:nvSpPr>
        <p:spPr>
          <a:xfrm rot="20537092">
            <a:off x="391754" y="3298277"/>
            <a:ext cx="53572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504601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Autofit/>
          </a:bodyPr>
          <a:lstStyle/>
          <a:p>
            <a:r>
              <a:rPr lang="en-US" sz="3200" dirty="0"/>
              <a:t>Line </a:t>
            </a:r>
            <a:r>
              <a:rPr lang="en-US" sz="3200" dirty="0" smtClean="0"/>
              <a:t>10 </a:t>
            </a:r>
            <a:r>
              <a:rPr lang="en-US" sz="3200" dirty="0"/>
              <a:t>– </a:t>
            </a:r>
            <a:r>
              <a:rPr lang="en-US" sz="3200" dirty="0" smtClean="0"/>
              <a:t>The sales price of all articles </a:t>
            </a:r>
            <a:br>
              <a:rPr lang="en-US" sz="3200" dirty="0" smtClean="0"/>
            </a:br>
            <a:r>
              <a:rPr lang="en-US" sz="3200" dirty="0" smtClean="0"/>
              <a:t>sold tax-free</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algn="ctr"/>
            <a:r>
              <a:rPr lang="en-US" sz="2400" b="1" u="sng" dirty="0" smtClean="0"/>
              <a:t>Five Types of Tax-Free Sales</a:t>
            </a:r>
          </a:p>
          <a:p>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35</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0784" y="2267888"/>
            <a:ext cx="3938064" cy="262537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366" y="3523426"/>
            <a:ext cx="3911967" cy="2645272"/>
          </a:xfrm>
          <a:prstGeom prst="rect">
            <a:avLst/>
          </a:prstGeom>
        </p:spPr>
      </p:pic>
      <p:sp>
        <p:nvSpPr>
          <p:cNvPr id="8" name="TextBox 7"/>
          <p:cNvSpPr txBox="1"/>
          <p:nvPr/>
        </p:nvSpPr>
        <p:spPr>
          <a:xfrm>
            <a:off x="5617029" y="4971616"/>
            <a:ext cx="2300324" cy="523220"/>
          </a:xfrm>
          <a:prstGeom prst="rect">
            <a:avLst/>
          </a:prstGeom>
          <a:noFill/>
        </p:spPr>
        <p:txBody>
          <a:bodyPr wrap="square" rtlCol="0">
            <a:spAutoFit/>
          </a:bodyPr>
          <a:lstStyle/>
          <a:p>
            <a:pPr algn="ctr"/>
            <a:r>
              <a:rPr lang="en-US" sz="2800" dirty="0">
                <a:solidFill>
                  <a:schemeClr val="tx1">
                    <a:lumMod val="75000"/>
                    <a:lumOff val="25000"/>
                  </a:schemeClr>
                </a:solidFill>
              </a:rPr>
              <a:t>Export</a:t>
            </a:r>
          </a:p>
        </p:txBody>
      </p:sp>
      <p:sp>
        <p:nvSpPr>
          <p:cNvPr id="9" name="TextBox 8"/>
          <p:cNvSpPr txBox="1"/>
          <p:nvPr/>
        </p:nvSpPr>
        <p:spPr>
          <a:xfrm>
            <a:off x="822960" y="2474850"/>
            <a:ext cx="3193869" cy="954107"/>
          </a:xfrm>
          <a:prstGeom prst="rect">
            <a:avLst/>
          </a:prstGeom>
          <a:noFill/>
        </p:spPr>
        <p:txBody>
          <a:bodyPr wrap="square" rtlCol="0">
            <a:spAutoFit/>
          </a:bodyPr>
          <a:lstStyle/>
          <a:p>
            <a:pPr algn="ctr"/>
            <a:r>
              <a:rPr lang="en-US" sz="2800" dirty="0">
                <a:solidFill>
                  <a:schemeClr val="tx1">
                    <a:lumMod val="75000"/>
                    <a:lumOff val="25000"/>
                  </a:schemeClr>
                </a:solidFill>
              </a:rPr>
              <a:t>State or Local </a:t>
            </a:r>
            <a:r>
              <a:rPr lang="en-US" sz="2800" dirty="0" smtClean="0">
                <a:solidFill>
                  <a:schemeClr val="tx1">
                    <a:lumMod val="75000"/>
                    <a:lumOff val="25000"/>
                  </a:schemeClr>
                </a:solidFill>
              </a:rPr>
              <a:t>Government</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3439542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a:t>
            </a:r>
            <a:r>
              <a:rPr lang="en-US" sz="3200" dirty="0" smtClean="0"/>
              <a:t>The sales price of all articles</a:t>
            </a:r>
            <a:br>
              <a:rPr lang="en-US" sz="3200" dirty="0" smtClean="0"/>
            </a:br>
            <a:r>
              <a:rPr lang="en-US" sz="3200" dirty="0" smtClean="0"/>
              <a:t>sold tax-free</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algn="ctr"/>
            <a:r>
              <a:rPr lang="en-US" sz="2400" b="1" u="sng" dirty="0" smtClean="0"/>
              <a:t>Five Types of Tax-Free Sales (</a:t>
            </a:r>
            <a:r>
              <a:rPr lang="en-US" sz="2400" b="1" u="sng" dirty="0" err="1" smtClean="0"/>
              <a:t>cont</a:t>
            </a:r>
            <a:r>
              <a:rPr lang="en-US" sz="2400" b="1" u="sng" dirty="0" smtClean="0"/>
              <a:t>)</a:t>
            </a:r>
          </a:p>
          <a:p>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36</a:t>
            </a:fld>
            <a:endParaRPr lang="en-US" dirty="0"/>
          </a:p>
        </p:txBody>
      </p:sp>
      <p:sp>
        <p:nvSpPr>
          <p:cNvPr id="8" name="TextBox 7"/>
          <p:cNvSpPr txBox="1"/>
          <p:nvPr/>
        </p:nvSpPr>
        <p:spPr>
          <a:xfrm>
            <a:off x="6469660" y="4530374"/>
            <a:ext cx="2108284" cy="954107"/>
          </a:xfrm>
          <a:prstGeom prst="rect">
            <a:avLst/>
          </a:prstGeom>
          <a:noFill/>
        </p:spPr>
        <p:txBody>
          <a:bodyPr wrap="square" rtlCol="0">
            <a:spAutoFit/>
          </a:bodyPr>
          <a:lstStyle/>
          <a:p>
            <a:pPr algn="ctr"/>
            <a:r>
              <a:rPr lang="en-US" sz="2800" dirty="0">
                <a:solidFill>
                  <a:schemeClr val="tx1">
                    <a:lumMod val="75000"/>
                    <a:lumOff val="25000"/>
                  </a:schemeClr>
                </a:solidFill>
              </a:rPr>
              <a:t>Further Manufacture</a:t>
            </a:r>
          </a:p>
        </p:txBody>
      </p:sp>
      <p:sp>
        <p:nvSpPr>
          <p:cNvPr id="9" name="TextBox 8"/>
          <p:cNvSpPr txBox="1"/>
          <p:nvPr/>
        </p:nvSpPr>
        <p:spPr>
          <a:xfrm>
            <a:off x="242083" y="4454935"/>
            <a:ext cx="2884547" cy="954107"/>
          </a:xfrm>
          <a:prstGeom prst="rect">
            <a:avLst/>
          </a:prstGeom>
          <a:noFill/>
        </p:spPr>
        <p:txBody>
          <a:bodyPr wrap="square" rtlCol="0">
            <a:spAutoFit/>
          </a:bodyPr>
          <a:lstStyle/>
          <a:p>
            <a:pPr algn="ctr"/>
            <a:r>
              <a:rPr lang="en-US" sz="2800" dirty="0" smtClean="0">
                <a:solidFill>
                  <a:schemeClr val="tx1">
                    <a:lumMod val="75000"/>
                    <a:lumOff val="25000"/>
                  </a:schemeClr>
                </a:solidFill>
              </a:rPr>
              <a:t>Supplies for Vessels or Aircraft</a:t>
            </a:r>
          </a:p>
        </p:txBody>
      </p:sp>
      <p:sp>
        <p:nvSpPr>
          <p:cNvPr id="10" name="TextBox 9"/>
          <p:cNvSpPr txBox="1"/>
          <p:nvPr/>
        </p:nvSpPr>
        <p:spPr>
          <a:xfrm>
            <a:off x="3599177" y="2313870"/>
            <a:ext cx="1939915" cy="1384995"/>
          </a:xfrm>
          <a:prstGeom prst="rect">
            <a:avLst/>
          </a:prstGeom>
          <a:noFill/>
        </p:spPr>
        <p:txBody>
          <a:bodyPr wrap="square" rtlCol="0">
            <a:spAutoFit/>
          </a:bodyPr>
          <a:lstStyle/>
          <a:p>
            <a:pPr algn="ctr"/>
            <a:r>
              <a:rPr lang="en-US" sz="2800" dirty="0" smtClean="0">
                <a:solidFill>
                  <a:schemeClr val="tx1">
                    <a:lumMod val="75000"/>
                    <a:lumOff val="25000"/>
                  </a:schemeClr>
                </a:solidFill>
              </a:rPr>
              <a:t>Nonprofit Educational Institution</a:t>
            </a:r>
            <a:endParaRPr lang="en-US" sz="2800" dirty="0">
              <a:solidFill>
                <a:schemeClr val="tx1">
                  <a:lumMod val="75000"/>
                  <a:lumOff val="25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69" y="2463015"/>
            <a:ext cx="2873661" cy="191577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344" y="3891644"/>
            <a:ext cx="2358777" cy="220435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1639" y="2502167"/>
            <a:ext cx="2880240" cy="1920160"/>
          </a:xfrm>
          <a:prstGeom prst="rect">
            <a:avLst/>
          </a:prstGeom>
        </p:spPr>
      </p:pic>
    </p:spTree>
    <p:extLst>
      <p:ext uri="{BB962C8B-B14F-4D97-AF65-F5344CB8AC3E}">
        <p14:creationId xmlns:p14="http://schemas.microsoft.com/office/powerpoint/2010/main" val="1310629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a:t>
            </a:r>
            <a:r>
              <a:rPr lang="en-US" sz="3200" dirty="0" smtClean="0"/>
              <a:t>The sales price of all articles </a:t>
            </a:r>
            <a:br>
              <a:rPr lang="en-US" sz="3200" dirty="0" smtClean="0"/>
            </a:br>
            <a:r>
              <a:rPr lang="en-US" sz="3200" dirty="0" smtClean="0"/>
              <a:t>sold tax-free</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algn="ctr"/>
            <a:r>
              <a:rPr lang="en-US" sz="2400" b="1" u="sng" dirty="0" smtClean="0"/>
              <a:t>Registration Required</a:t>
            </a:r>
          </a:p>
          <a:p>
            <a:r>
              <a:rPr lang="en-US" sz="2400" dirty="0" smtClean="0"/>
              <a:t>The requirement for the manufacturer/importer to enter their tax-free registration number on the FAET return is a blunt reminder that a registration is generally required.</a:t>
            </a:r>
          </a:p>
          <a:p>
            <a:r>
              <a:rPr lang="en-US" sz="2400" dirty="0" smtClean="0"/>
              <a:t>There are only two exceptions to the requirement that the manufacturer/importer be registered:</a:t>
            </a:r>
          </a:p>
          <a:p>
            <a:pPr marL="628650" indent="-261938">
              <a:buClrTx/>
              <a:buFont typeface="Arial" panose="020B0604020202020204" pitchFamily="34" charset="0"/>
              <a:buChar char="•"/>
            </a:pPr>
            <a:r>
              <a:rPr lang="en-US" sz="2400" dirty="0" smtClean="0"/>
              <a:t>If the seller happens to be part of the U.S. Government (let’s assume you aren’t)</a:t>
            </a:r>
          </a:p>
          <a:p>
            <a:pPr marL="628650" indent="-261938">
              <a:buClrTx/>
              <a:buFont typeface="Arial" panose="020B0604020202020204" pitchFamily="34" charset="0"/>
              <a:buChar char="•"/>
            </a:pPr>
            <a:r>
              <a:rPr lang="en-US" sz="2400" dirty="0" smtClean="0"/>
              <a:t>If the tax-free purpose is for supplies for vessels and aircraft</a:t>
            </a:r>
            <a:endParaRPr lang="en-US" sz="2400" strike="sngStrike" dirty="0" smtClean="0">
              <a:solidFill>
                <a:srgbClr val="C00000"/>
              </a:solidFill>
            </a:endParaRP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37</a:t>
            </a:fld>
            <a:endParaRPr lang="en-US" dirty="0"/>
          </a:p>
        </p:txBody>
      </p:sp>
    </p:spTree>
    <p:extLst>
      <p:ext uri="{BB962C8B-B14F-4D97-AF65-F5344CB8AC3E}">
        <p14:creationId xmlns:p14="http://schemas.microsoft.com/office/powerpoint/2010/main" val="17312928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a:t>
            </a:r>
            <a:r>
              <a:rPr lang="en-US" sz="3200" dirty="0" smtClean="0"/>
              <a:t>The sales price of all articles</a:t>
            </a:r>
            <a:br>
              <a:rPr lang="en-US" sz="3200" dirty="0" smtClean="0"/>
            </a:br>
            <a:r>
              <a:rPr lang="en-US" sz="3200" dirty="0" smtClean="0"/>
              <a:t>sold tax-free</a:t>
            </a:r>
            <a:endParaRPr lang="en-US" sz="3200" dirty="0"/>
          </a:p>
        </p:txBody>
      </p:sp>
      <p:sp>
        <p:nvSpPr>
          <p:cNvPr id="3" name="Content Placeholder 2"/>
          <p:cNvSpPr>
            <a:spLocks noGrp="1"/>
          </p:cNvSpPr>
          <p:nvPr>
            <p:ph idx="1"/>
          </p:nvPr>
        </p:nvSpPr>
        <p:spPr>
          <a:xfrm>
            <a:off x="435429" y="1665515"/>
            <a:ext cx="8371113" cy="4408714"/>
          </a:xfrm>
        </p:spPr>
        <p:txBody>
          <a:bodyPr>
            <a:normAutofit lnSpcReduction="10000"/>
          </a:bodyPr>
          <a:lstStyle/>
          <a:p>
            <a:r>
              <a:rPr lang="en-US" sz="2400" b="1" u="sng" dirty="0">
                <a:solidFill>
                  <a:srgbClr val="FF0000"/>
                </a:solidFill>
              </a:rPr>
              <a:t>Top Ten </a:t>
            </a:r>
            <a:r>
              <a:rPr lang="en-US" sz="2400" b="1" u="sng" dirty="0" smtClean="0">
                <a:solidFill>
                  <a:srgbClr val="FF0000"/>
                </a:solidFill>
              </a:rPr>
              <a:t>NRC - Problem (#6)</a:t>
            </a:r>
            <a:endParaRPr lang="en-US" sz="2400" dirty="0"/>
          </a:p>
          <a:p>
            <a:r>
              <a:rPr lang="en-US" sz="2400" dirty="0" smtClean="0"/>
              <a:t>“Pending” is not a valid tax-free registration number.  If a registration hasn’t been obtained but is needed, tax must be paid on the sale in question.  A claim may be allowed after-the-fact.</a:t>
            </a:r>
          </a:p>
          <a:p>
            <a:endParaRPr lang="en-US" sz="1400" dirty="0"/>
          </a:p>
          <a:p>
            <a:r>
              <a:rPr lang="en-US" sz="2400" dirty="0" smtClean="0"/>
              <a:t>Some industry members have registrations that are decades old.  Stop and think:</a:t>
            </a:r>
          </a:p>
          <a:p>
            <a:pPr marL="342900" indent="-342900">
              <a:buClrTx/>
              <a:buFont typeface="Arial" panose="020B0604020202020204" pitchFamily="34" charset="0"/>
              <a:buChar char="•"/>
            </a:pPr>
            <a:r>
              <a:rPr lang="en-US" sz="2400" dirty="0" smtClean="0"/>
              <a:t>Do I still have the registration?</a:t>
            </a:r>
          </a:p>
          <a:p>
            <a:pPr marL="342900" indent="-342900">
              <a:buClrTx/>
              <a:buFont typeface="Arial" panose="020B0604020202020204" pitchFamily="34" charset="0"/>
              <a:buChar char="•"/>
            </a:pPr>
            <a:r>
              <a:rPr lang="en-US" sz="2400" dirty="0" smtClean="0"/>
              <a:t>Does it authorize the types of tax-free activity I engage in?</a:t>
            </a:r>
          </a:p>
          <a:p>
            <a:pPr marL="342900" indent="-342900">
              <a:buClrTx/>
              <a:buFont typeface="Arial" panose="020B0604020202020204" pitchFamily="34" charset="0"/>
              <a:buChar char="•"/>
            </a:pPr>
            <a:r>
              <a:rPr lang="en-US" sz="2400" dirty="0" smtClean="0"/>
              <a:t>Have I experienced a change of name, address, ownership, or control?</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38</a:t>
            </a:fld>
            <a:endParaRPr lang="en-US" dirty="0"/>
          </a:p>
        </p:txBody>
      </p:sp>
    </p:spTree>
    <p:extLst>
      <p:ext uri="{BB962C8B-B14F-4D97-AF65-F5344CB8AC3E}">
        <p14:creationId xmlns:p14="http://schemas.microsoft.com/office/powerpoint/2010/main" val="2988956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The </a:t>
            </a:r>
            <a:r>
              <a:rPr lang="en-US" sz="3200" dirty="0" smtClean="0"/>
              <a:t>sales </a:t>
            </a:r>
            <a:r>
              <a:rPr lang="en-US" sz="3200" dirty="0"/>
              <a:t>price of all articles </a:t>
            </a:r>
            <a:r>
              <a:rPr lang="en-US" sz="3200" dirty="0" smtClean="0"/>
              <a:t/>
            </a:r>
            <a:br>
              <a:rPr lang="en-US" sz="3200" dirty="0" smtClean="0"/>
            </a:br>
            <a:r>
              <a:rPr lang="en-US" sz="3200" dirty="0" smtClean="0"/>
              <a:t>sold tax-free</a:t>
            </a:r>
            <a:endParaRPr lang="en-US" sz="3200" dirty="0"/>
          </a:p>
        </p:txBody>
      </p:sp>
      <p:sp>
        <p:nvSpPr>
          <p:cNvPr id="3" name="Content Placeholder 2"/>
          <p:cNvSpPr>
            <a:spLocks noGrp="1"/>
          </p:cNvSpPr>
          <p:nvPr>
            <p:ph idx="1"/>
          </p:nvPr>
        </p:nvSpPr>
        <p:spPr>
          <a:xfrm>
            <a:off x="262890" y="1588770"/>
            <a:ext cx="8606789" cy="4526280"/>
          </a:xfrm>
          <a:scene3d>
            <a:camera prst="orthographicFront">
              <a:rot lat="0" lon="0" rev="0"/>
            </a:camera>
            <a:lightRig rig="threePt" dir="t"/>
          </a:scene3d>
        </p:spPr>
        <p:txBody>
          <a:bodyPr>
            <a:normAutofit lnSpcReduction="10000"/>
          </a:bodyPr>
          <a:lstStyle/>
          <a:p>
            <a:pPr algn="ctr"/>
            <a:r>
              <a:rPr lang="en-US" sz="2400" b="1" u="sng" dirty="0" smtClean="0"/>
              <a:t>Customer Registration Requirement Exceptions</a:t>
            </a:r>
          </a:p>
          <a:p>
            <a:r>
              <a:rPr lang="en-US" sz="2400" dirty="0" smtClean="0"/>
              <a:t>The tax-free customer must be registered as well unless one of four exceptions applies under 27 CFR 53.141.</a:t>
            </a:r>
            <a:endParaRPr lang="en-US" sz="2400" dirty="0"/>
          </a:p>
          <a:p>
            <a:pPr marL="914400"/>
            <a:r>
              <a:rPr lang="en-US" sz="2400" b="1" dirty="0" smtClean="0"/>
              <a:t>State or Local Government</a:t>
            </a:r>
            <a:r>
              <a:rPr lang="en-US" sz="2400" dirty="0" smtClean="0"/>
              <a:t> – In the absence of a registration, the state or local government must provide a properly executed exemption certificate or a purchase order containing the same information.</a:t>
            </a:r>
          </a:p>
          <a:p>
            <a:endParaRPr lang="en-US" sz="900" dirty="0"/>
          </a:p>
          <a:p>
            <a:pPr marL="914400"/>
            <a:r>
              <a:rPr lang="en-US" sz="2400" b="1" dirty="0" smtClean="0"/>
              <a:t>Sales or resales to foreign purchasers for export</a:t>
            </a:r>
            <a:r>
              <a:rPr lang="en-US" sz="2400" dirty="0" smtClean="0"/>
              <a:t> – “Persons whose principal place of business is not within the United States may, but are not required to, register in order to purchase articles tax free for export.”  See 27 CFR 53.141(b) for more information.</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39</a:t>
            </a:fld>
            <a:endParaRPr lang="en-US" dirty="0"/>
          </a:p>
        </p:txBody>
      </p:sp>
      <p:sp>
        <p:nvSpPr>
          <p:cNvPr id="8" name="Rectangle 7"/>
          <p:cNvSpPr/>
          <p:nvPr/>
        </p:nvSpPr>
        <p:spPr>
          <a:xfrm rot="20537092">
            <a:off x="403185" y="2947750"/>
            <a:ext cx="535723"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Rectangle 8"/>
          <p:cNvSpPr/>
          <p:nvPr/>
        </p:nvSpPr>
        <p:spPr>
          <a:xfrm rot="20537092">
            <a:off x="466192" y="4667692"/>
            <a:ext cx="53572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406794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65562" y="1807409"/>
            <a:ext cx="7543801" cy="2776021"/>
          </a:xfrm>
        </p:spPr>
        <p:txBody>
          <a:bodyPr>
            <a:normAutofit/>
          </a:bodyPr>
          <a:lstStyle/>
          <a:p>
            <a:pPr marL="457200" indent="-457200">
              <a:buClrTx/>
              <a:buFont typeface="Arial" panose="020B0604020202020204" pitchFamily="34" charset="0"/>
              <a:buChar char="•"/>
            </a:pPr>
            <a:r>
              <a:rPr lang="en-US" sz="2800" dirty="0" smtClean="0"/>
              <a:t>Background</a:t>
            </a:r>
          </a:p>
          <a:p>
            <a:pPr marL="457200" indent="-457200">
              <a:buClrTx/>
              <a:buFont typeface="Arial" panose="020B0604020202020204" pitchFamily="34" charset="0"/>
              <a:buChar char="•"/>
            </a:pPr>
            <a:r>
              <a:rPr lang="en-US" sz="2800" dirty="0" smtClean="0"/>
              <a:t>Filing the FAET Return and Paying Tax</a:t>
            </a:r>
          </a:p>
          <a:p>
            <a:pPr marL="457200" indent="-457200">
              <a:buClrTx/>
              <a:buFont typeface="Arial" panose="020B0604020202020204" pitchFamily="34" charset="0"/>
              <a:buChar char="•"/>
            </a:pPr>
            <a:r>
              <a:rPr lang="en-US" sz="2800" dirty="0" smtClean="0"/>
              <a:t>FAET Return Details (line-by-line walkthrough)</a:t>
            </a:r>
          </a:p>
          <a:p>
            <a:pPr marL="457200" indent="-457200">
              <a:buClrTx/>
              <a:buFont typeface="Arial" panose="020B0604020202020204" pitchFamily="34" charset="0"/>
              <a:buChar char="•"/>
            </a:pPr>
            <a:r>
              <a:rPr lang="en-US" sz="2800" dirty="0" smtClean="0"/>
              <a:t>What to Expect in a TTB Audit (separate presentation)</a:t>
            </a:r>
          </a:p>
          <a:p>
            <a:pPr>
              <a:buClrTx/>
              <a:buFont typeface="Arial" panose="020B0604020202020204" pitchFamily="34" charset="0"/>
              <a:buChar char="•"/>
            </a:pPr>
            <a:endParaRPr lang="en-US" sz="2800" dirty="0"/>
          </a:p>
        </p:txBody>
      </p:sp>
      <p:sp>
        <p:nvSpPr>
          <p:cNvPr id="2" name="Footer Placeholder 1"/>
          <p:cNvSpPr>
            <a:spLocks noGrp="1"/>
          </p:cNvSpPr>
          <p:nvPr>
            <p:ph type="ftr" sz="quarter" idx="11"/>
          </p:nvPr>
        </p:nvSpPr>
        <p:spPr/>
        <p:txBody>
          <a:bodyPr/>
          <a:lstStyle/>
          <a:p>
            <a:r>
              <a:rPr lang="en-US" dirty="0" smtClean="0"/>
              <a:t>Alcohol and Tobacco Tax and Trade Bureau</a:t>
            </a:r>
            <a:endParaRPr lang="en-US" dirty="0"/>
          </a:p>
        </p:txBody>
      </p:sp>
      <p:sp>
        <p:nvSpPr>
          <p:cNvPr id="3" name="Slide Number Placeholder 2"/>
          <p:cNvSpPr>
            <a:spLocks noGrp="1"/>
          </p:cNvSpPr>
          <p:nvPr>
            <p:ph type="sldNum" sz="quarter" idx="12"/>
          </p:nvPr>
        </p:nvSpPr>
        <p:spPr/>
        <p:txBody>
          <a:bodyPr/>
          <a:lstStyle/>
          <a:p>
            <a:fld id="{E42367A3-023C-4870-9A86-52F994C50B51}" type="slidenum">
              <a:rPr lang="en-US" smtClean="0"/>
              <a:t>4</a:t>
            </a:fld>
            <a:endParaRPr lang="en-US" dirty="0"/>
          </a:p>
        </p:txBody>
      </p:sp>
      <p:sp>
        <p:nvSpPr>
          <p:cNvPr id="9" name="Title 8"/>
          <p:cNvSpPr>
            <a:spLocks noGrp="1"/>
          </p:cNvSpPr>
          <p:nvPr>
            <p:ph type="title"/>
          </p:nvPr>
        </p:nvSpPr>
        <p:spPr>
          <a:xfrm>
            <a:off x="822960" y="354330"/>
            <a:ext cx="7543800" cy="725711"/>
          </a:xfrm>
          <a:prstGeom prst="rect">
            <a:avLst/>
          </a:prstGeom>
        </p:spPr>
        <p:txBody>
          <a:bodyPr wrap="square">
            <a:spAutoFit/>
          </a:bodyPr>
          <a:lstStyle/>
          <a:p>
            <a:r>
              <a:rPr lang="en-US" dirty="0"/>
              <a:t>Agenda</a:t>
            </a:r>
          </a:p>
        </p:txBody>
      </p:sp>
      <p:sp>
        <p:nvSpPr>
          <p:cNvPr id="6" name="Rectangle 5"/>
          <p:cNvSpPr/>
          <p:nvPr/>
        </p:nvSpPr>
        <p:spPr>
          <a:xfrm>
            <a:off x="6381742" y="5082198"/>
            <a:ext cx="2494465" cy="923330"/>
          </a:xfrm>
          <a:prstGeom prst="rect">
            <a:avLst/>
          </a:prstGeom>
          <a:noFill/>
        </p:spPr>
        <p:txBody>
          <a:bodyPr wrap="none" lIns="91440" tIns="45720" rIns="91440" bIns="45720">
            <a:spAutoFit/>
          </a:bodyPr>
          <a:lstStyle/>
          <a:p>
            <a:pPr algn="ctr"/>
            <a:r>
              <a:rPr lang="en-US" sz="5400" b="1" cap="none" spc="0" dirty="0" smtClean="0">
                <a:ln w="6600">
                  <a:solidFill>
                    <a:schemeClr val="accent2">
                      <a:alpha val="95000"/>
                    </a:schemeClr>
                  </a:solidFill>
                  <a:prstDash val="solid"/>
                </a:ln>
                <a:solidFill>
                  <a:srgbClr val="FFFFFF"/>
                </a:solidFill>
                <a:effectLst>
                  <a:outerShdw dist="38100" dir="2700000" algn="tl" rotWithShape="0">
                    <a:schemeClr val="accent2"/>
                  </a:outerShdw>
                </a:effectLst>
              </a:rPr>
              <a:t>Preview</a:t>
            </a:r>
            <a:endParaRPr lang="en-US" sz="54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352757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The sale price of all articles </a:t>
            </a:r>
            <a:r>
              <a:rPr lang="en-US" sz="3200" dirty="0" smtClean="0"/>
              <a:t/>
            </a:r>
            <a:br>
              <a:rPr lang="en-US" sz="3200" dirty="0" smtClean="0"/>
            </a:br>
            <a:r>
              <a:rPr lang="en-US" sz="3200" dirty="0" smtClean="0"/>
              <a:t>sold tax-free</a:t>
            </a:r>
            <a:endParaRPr lang="en-US" sz="3200" dirty="0"/>
          </a:p>
        </p:txBody>
      </p:sp>
      <p:sp>
        <p:nvSpPr>
          <p:cNvPr id="3" name="Content Placeholder 2"/>
          <p:cNvSpPr>
            <a:spLocks noGrp="1"/>
          </p:cNvSpPr>
          <p:nvPr>
            <p:ph idx="1"/>
          </p:nvPr>
        </p:nvSpPr>
        <p:spPr>
          <a:xfrm>
            <a:off x="435429" y="1665515"/>
            <a:ext cx="8371113" cy="4408714"/>
          </a:xfrm>
          <a:scene3d>
            <a:camera prst="orthographicFront">
              <a:rot lat="0" lon="0" rev="0"/>
            </a:camera>
            <a:lightRig rig="threePt" dir="t"/>
          </a:scene3d>
        </p:spPr>
        <p:txBody>
          <a:bodyPr>
            <a:normAutofit lnSpcReduction="10000"/>
          </a:bodyPr>
          <a:lstStyle/>
          <a:p>
            <a:pPr algn="ctr"/>
            <a:r>
              <a:rPr lang="en-US" sz="2400" b="1" u="sng" dirty="0"/>
              <a:t>Customer Registration Requirement Exceptions</a:t>
            </a:r>
          </a:p>
          <a:p>
            <a:endParaRPr lang="en-US" sz="1600" dirty="0"/>
          </a:p>
          <a:p>
            <a:pPr marL="804863" indent="-66675"/>
            <a:r>
              <a:rPr lang="en-US" sz="2400" b="1" dirty="0" smtClean="0"/>
              <a:t>United States</a:t>
            </a:r>
            <a:r>
              <a:rPr lang="en-US" sz="2400" dirty="0" smtClean="0"/>
              <a:t> – The Federal Government as a whole does not enjoy tax-free status (although certain parts are tax-exempt).  This covers limited circumstances where a federal agency that is not tax-exempt purchases firearms for a tax-free purpose.  For example, the Drug Enforcement Administration wants to purchase guns for export to Colombia.  The DEA does not need a tax-free registration.</a:t>
            </a:r>
          </a:p>
          <a:p>
            <a:pPr marL="804863" indent="-66675"/>
            <a:endParaRPr lang="en-US" sz="1600" dirty="0"/>
          </a:p>
          <a:p>
            <a:pPr marL="804863" indent="-66675"/>
            <a:r>
              <a:rPr lang="en-US" sz="2400" b="1" dirty="0" smtClean="0"/>
              <a:t>Supplies for vessels and aircraft</a:t>
            </a:r>
            <a:r>
              <a:rPr lang="en-US" sz="2400" dirty="0" smtClean="0"/>
              <a:t> – Registration not required if the requirements of 27 CFR 53.134(d)(2) are satisfied. </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40</a:t>
            </a:fld>
            <a:endParaRPr lang="en-US" dirty="0"/>
          </a:p>
        </p:txBody>
      </p:sp>
      <p:sp>
        <p:nvSpPr>
          <p:cNvPr id="8" name="Rectangle 7"/>
          <p:cNvSpPr/>
          <p:nvPr/>
        </p:nvSpPr>
        <p:spPr>
          <a:xfrm rot="20537092">
            <a:off x="431000" y="2882974"/>
            <a:ext cx="53572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Rectangle 8"/>
          <p:cNvSpPr/>
          <p:nvPr/>
        </p:nvSpPr>
        <p:spPr>
          <a:xfrm rot="20537092">
            <a:off x="448288" y="4939642"/>
            <a:ext cx="535724"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748227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a:t>
            </a:r>
            <a:r>
              <a:rPr lang="en-US" sz="3200" dirty="0" smtClean="0"/>
              <a:t>The sales price of all articles </a:t>
            </a:r>
            <a:br>
              <a:rPr lang="en-US" sz="3200" dirty="0" smtClean="0"/>
            </a:br>
            <a:r>
              <a:rPr lang="en-US" sz="3200" dirty="0" smtClean="0"/>
              <a:t>sold tax-free</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marL="0" indent="0" algn="ctr">
              <a:buNone/>
            </a:pPr>
            <a:r>
              <a:rPr lang="en-US" sz="2400" b="1" u="sng" dirty="0" smtClean="0"/>
              <a:t>Exportation Example 1</a:t>
            </a:r>
          </a:p>
          <a:p>
            <a:r>
              <a:rPr lang="en-US" sz="2400" dirty="0" smtClean="0"/>
              <a:t>A manufacturer sells 200 hunting rifles to a customer in Norway for $300 each.  The manufacturer has tax-free registration number FAM-RI-20001-AB.  The customer is not registered.  To treat as a tax-free sale, reporting on the FAET return should be as follows while the documentation needed to support the sale is discussed on the next two slides:</a:t>
            </a:r>
          </a:p>
          <a:p>
            <a:r>
              <a:rPr lang="en-US" sz="2400" dirty="0" smtClean="0"/>
              <a:t>Line </a:t>
            </a:r>
            <a:r>
              <a:rPr lang="en-US" sz="2400" dirty="0"/>
              <a:t>8: </a:t>
            </a:r>
            <a:r>
              <a:rPr lang="en-US" sz="2400" dirty="0" smtClean="0"/>
              <a:t>  The </a:t>
            </a:r>
            <a:r>
              <a:rPr lang="en-US" sz="2400" dirty="0"/>
              <a:t>sales price of all articles sold…		</a:t>
            </a:r>
            <a:r>
              <a:rPr lang="en-US" sz="2400" dirty="0" smtClean="0"/>
              <a:t>$60,000</a:t>
            </a:r>
          </a:p>
          <a:p>
            <a:r>
              <a:rPr lang="en-US" sz="2400" dirty="0" smtClean="0"/>
              <a:t>Line 10: The sales price of all articles sold tax-free	$60,000</a:t>
            </a:r>
          </a:p>
          <a:p>
            <a:pPr marL="749808" lvl="4" indent="0">
              <a:buNone/>
            </a:pPr>
            <a:r>
              <a:rPr lang="en-US" dirty="0" smtClean="0"/>
              <a:t>	</a:t>
            </a:r>
            <a:endParaRPr lang="en-US" sz="2400" dirty="0" smtClean="0"/>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41</a:t>
            </a:fld>
            <a:endParaRPr lang="en-US" dirty="0"/>
          </a:p>
        </p:txBody>
      </p:sp>
      <p:sp>
        <p:nvSpPr>
          <p:cNvPr id="6" name="TextBox 5"/>
          <p:cNvSpPr txBox="1"/>
          <p:nvPr/>
        </p:nvSpPr>
        <p:spPr>
          <a:xfrm>
            <a:off x="1466842" y="5366343"/>
            <a:ext cx="5185418" cy="707886"/>
          </a:xfrm>
          <a:prstGeom prst="rect">
            <a:avLst/>
          </a:prstGeom>
          <a:noFill/>
        </p:spPr>
        <p:txBody>
          <a:bodyPr wrap="square" rtlCol="0">
            <a:spAutoFit/>
          </a:bodyPr>
          <a:lstStyle/>
          <a:p>
            <a:pPr marL="0" lvl="4">
              <a:buNone/>
            </a:pPr>
            <a:r>
              <a:rPr lang="en-US" sz="2000" dirty="0" smtClean="0">
                <a:solidFill>
                  <a:schemeClr val="tx1">
                    <a:lumMod val="75000"/>
                    <a:lumOff val="25000"/>
                  </a:schemeClr>
                </a:solidFill>
              </a:rPr>
              <a:t>Tax-Free </a:t>
            </a:r>
            <a:r>
              <a:rPr lang="en-US" sz="2000" dirty="0">
                <a:solidFill>
                  <a:schemeClr val="tx1">
                    <a:lumMod val="75000"/>
                    <a:lumOff val="25000"/>
                  </a:schemeClr>
                </a:solidFill>
              </a:rPr>
              <a:t>Registration # </a:t>
            </a:r>
            <a:r>
              <a:rPr lang="en-US" sz="2000" dirty="0" smtClean="0">
                <a:solidFill>
                  <a:schemeClr val="tx1">
                    <a:lumMod val="75000"/>
                    <a:lumOff val="25000"/>
                  </a:schemeClr>
                </a:solidFill>
              </a:rPr>
              <a:t>FAM-RI-20001-AB must be entered in the </a:t>
            </a:r>
            <a:r>
              <a:rPr lang="en-US" sz="2000" dirty="0">
                <a:solidFill>
                  <a:schemeClr val="tx1">
                    <a:lumMod val="75000"/>
                    <a:lumOff val="25000"/>
                  </a:schemeClr>
                </a:solidFill>
              </a:rPr>
              <a:t>appropriate </a:t>
            </a:r>
            <a:r>
              <a:rPr lang="en-US" sz="2000" dirty="0" smtClean="0">
                <a:solidFill>
                  <a:schemeClr val="tx1">
                    <a:lumMod val="75000"/>
                    <a:lumOff val="25000"/>
                  </a:schemeClr>
                </a:solidFill>
              </a:rPr>
              <a:t>space.</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1478857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a:t>
            </a:r>
            <a:r>
              <a:rPr lang="en-US" sz="3200" dirty="0" smtClean="0"/>
              <a:t>The sales price of all articles </a:t>
            </a:r>
            <a:br>
              <a:rPr lang="en-US" sz="3200" dirty="0" smtClean="0"/>
            </a:br>
            <a:r>
              <a:rPr lang="en-US" sz="3200" dirty="0" smtClean="0"/>
              <a:t>sold tax-free</a:t>
            </a:r>
            <a:endParaRPr lang="en-US" sz="3200" dirty="0"/>
          </a:p>
        </p:txBody>
      </p:sp>
      <p:sp>
        <p:nvSpPr>
          <p:cNvPr id="3" name="Content Placeholder 2"/>
          <p:cNvSpPr>
            <a:spLocks noGrp="1"/>
          </p:cNvSpPr>
          <p:nvPr>
            <p:ph idx="1"/>
          </p:nvPr>
        </p:nvSpPr>
        <p:spPr>
          <a:xfrm>
            <a:off x="435429" y="1474470"/>
            <a:ext cx="8371113" cy="4766310"/>
          </a:xfrm>
        </p:spPr>
        <p:txBody>
          <a:bodyPr>
            <a:normAutofit fontScale="92500" lnSpcReduction="20000"/>
          </a:bodyPr>
          <a:lstStyle/>
          <a:p>
            <a:pPr marL="0" indent="0" algn="ctr">
              <a:buNone/>
            </a:pPr>
            <a:r>
              <a:rPr lang="en-US" sz="2400" b="1" u="sng" dirty="0" smtClean="0"/>
              <a:t>Pre-Export Documentation Requirement</a:t>
            </a:r>
          </a:p>
          <a:p>
            <a:r>
              <a:rPr lang="en-US" sz="2400" dirty="0" smtClean="0"/>
              <a:t>Per 27 CFR 53.133(b), “</a:t>
            </a:r>
            <a:r>
              <a:rPr lang="en-US" sz="2400" dirty="0"/>
              <a:t>To establish the right to sell articles tax free for export to a purchaser who is not registered and who is located in a foreign </a:t>
            </a:r>
            <a:r>
              <a:rPr lang="en-US" sz="2400" dirty="0" smtClean="0"/>
              <a:t>country or a possession of the United States, the </a:t>
            </a:r>
            <a:r>
              <a:rPr lang="en-US" sz="2400" dirty="0"/>
              <a:t>manufacturer must obtain from such purchaser at the time title to the article passes or at the time of shipment, whichever is earlier, either:</a:t>
            </a:r>
          </a:p>
          <a:p>
            <a:r>
              <a:rPr lang="en-US" sz="2400" dirty="0"/>
              <a:t>(1) A written order or contract of sale showing that the manufacturer is to ship the article to a foreign destination; or</a:t>
            </a:r>
          </a:p>
          <a:p>
            <a:r>
              <a:rPr lang="en-US" sz="2400" dirty="0"/>
              <a:t>(2) Where delivery by the manufacturer is to be made within the United States, a statement from the purchaser showing:</a:t>
            </a:r>
          </a:p>
          <a:p>
            <a:pPr marL="457200" indent="-457200"/>
            <a:r>
              <a:rPr lang="en-US" sz="2400" dirty="0"/>
              <a:t>(</a:t>
            </a:r>
            <a:r>
              <a:rPr lang="en-US" sz="2400" dirty="0" err="1"/>
              <a:t>i</a:t>
            </a:r>
            <a:r>
              <a:rPr lang="en-US" sz="2400" dirty="0"/>
              <a:t>) That the article is purchased either to fill existing or future orders for delivery to a foreign destination or for resale to another person engaged in the business of exporting who will export the article, and</a:t>
            </a:r>
          </a:p>
          <a:p>
            <a:pPr marL="457200" indent="-457200"/>
            <a:r>
              <a:rPr lang="en-US" sz="2400" dirty="0"/>
              <a:t>(ii) That such article will be transported to its foreign destination in due course prior to use or further manufacture and prior to any resale except for </a:t>
            </a:r>
            <a:r>
              <a:rPr lang="en-US" sz="2400" dirty="0" smtClean="0"/>
              <a:t>export…”</a:t>
            </a: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42</a:t>
            </a:fld>
            <a:endParaRPr lang="en-US" dirty="0"/>
          </a:p>
        </p:txBody>
      </p:sp>
    </p:spTree>
    <p:extLst>
      <p:ext uri="{BB962C8B-B14F-4D97-AF65-F5344CB8AC3E}">
        <p14:creationId xmlns:p14="http://schemas.microsoft.com/office/powerpoint/2010/main" val="946519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a:t>
            </a:r>
            <a:r>
              <a:rPr lang="en-US" sz="3200" dirty="0" smtClean="0"/>
              <a:t>The sales price of all articles </a:t>
            </a:r>
            <a:br>
              <a:rPr lang="en-US" sz="3200" dirty="0" smtClean="0"/>
            </a:br>
            <a:r>
              <a:rPr lang="en-US" sz="3200" dirty="0" smtClean="0"/>
              <a:t>sold tax-free</a:t>
            </a:r>
            <a:endParaRPr lang="en-US" sz="3200" dirty="0"/>
          </a:p>
        </p:txBody>
      </p:sp>
      <p:sp>
        <p:nvSpPr>
          <p:cNvPr id="3" name="Content Placeholder 2"/>
          <p:cNvSpPr>
            <a:spLocks noGrp="1"/>
          </p:cNvSpPr>
          <p:nvPr>
            <p:ph idx="1"/>
          </p:nvPr>
        </p:nvSpPr>
        <p:spPr>
          <a:xfrm>
            <a:off x="435429" y="1508760"/>
            <a:ext cx="8371113" cy="4697729"/>
          </a:xfrm>
        </p:spPr>
        <p:txBody>
          <a:bodyPr>
            <a:normAutofit fontScale="92500" lnSpcReduction="20000"/>
          </a:bodyPr>
          <a:lstStyle/>
          <a:p>
            <a:pPr marL="0" indent="0" algn="ctr">
              <a:buNone/>
            </a:pPr>
            <a:r>
              <a:rPr lang="en-US" sz="2400" b="1" u="sng" dirty="0" smtClean="0"/>
              <a:t>Post-Export Documentation Requirement</a:t>
            </a:r>
          </a:p>
          <a:p>
            <a:r>
              <a:rPr lang="en-US" sz="2400" dirty="0"/>
              <a:t>Per 27 CFR 53.133(d)(1), “Exportation may be evidenced by:</a:t>
            </a:r>
          </a:p>
          <a:p>
            <a:r>
              <a:rPr lang="en-US" sz="2400" dirty="0"/>
              <a:t>(</a:t>
            </a:r>
            <a:r>
              <a:rPr lang="en-US" sz="2400" dirty="0" err="1"/>
              <a:t>i</a:t>
            </a:r>
            <a:r>
              <a:rPr lang="en-US" sz="2400" dirty="0"/>
              <a:t>) A copy of the export bill of lading issued by the delivering carrier,</a:t>
            </a:r>
          </a:p>
          <a:p>
            <a:r>
              <a:rPr lang="en-US" sz="2400" dirty="0"/>
              <a:t>(ii) A certificate by the agent or representative of the export carrier showing actual exportation of the article,</a:t>
            </a:r>
          </a:p>
          <a:p>
            <a:r>
              <a:rPr lang="en-US" sz="2400" dirty="0"/>
              <a:t>(iii) A certificate of landing signed by a customs officer of the foreign country to which the article is exported,</a:t>
            </a:r>
          </a:p>
          <a:p>
            <a:r>
              <a:rPr lang="en-US" sz="2400" dirty="0"/>
              <a:t>(iv) Where the foreign country has no customs administration, a statement of the foreign consignee showing receipt of the article, or</a:t>
            </a:r>
          </a:p>
          <a:p>
            <a:r>
              <a:rPr lang="en-US" sz="2400" dirty="0"/>
              <a:t>(v) Where a department or agency of the United States Government is unable to furnish any one of the foregoing four types of proof of exportation, a statement or certification on the department or agency stationery, executed by an authorized officer, that the listed or identified articles have, in fact, been exported</a:t>
            </a:r>
            <a:r>
              <a:rPr lang="en-US" sz="2400" dirty="0" smtClean="0"/>
              <a:t>.”</a:t>
            </a:r>
          </a:p>
          <a:p>
            <a:pPr marL="0" indent="0">
              <a:buNone/>
            </a:pPr>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43</a:t>
            </a:fld>
            <a:endParaRPr lang="en-US" dirty="0"/>
          </a:p>
        </p:txBody>
      </p:sp>
    </p:spTree>
    <p:extLst>
      <p:ext uri="{BB962C8B-B14F-4D97-AF65-F5344CB8AC3E}">
        <p14:creationId xmlns:p14="http://schemas.microsoft.com/office/powerpoint/2010/main" val="4143689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a:t>
            </a:r>
            <a:r>
              <a:rPr lang="en-US" sz="3200" dirty="0" smtClean="0"/>
              <a:t>The sales price of all articles </a:t>
            </a:r>
            <a:br>
              <a:rPr lang="en-US" sz="3200" dirty="0" smtClean="0"/>
            </a:br>
            <a:r>
              <a:rPr lang="en-US" sz="3200" dirty="0" smtClean="0"/>
              <a:t>sold tax-free</a:t>
            </a:r>
            <a:endParaRPr lang="en-US" sz="3200" dirty="0"/>
          </a:p>
        </p:txBody>
      </p:sp>
      <p:sp>
        <p:nvSpPr>
          <p:cNvPr id="3" name="Content Placeholder 2"/>
          <p:cNvSpPr>
            <a:spLocks noGrp="1"/>
          </p:cNvSpPr>
          <p:nvPr>
            <p:ph idx="1"/>
          </p:nvPr>
        </p:nvSpPr>
        <p:spPr>
          <a:xfrm>
            <a:off x="435429" y="1508760"/>
            <a:ext cx="8371113" cy="4697729"/>
          </a:xfrm>
        </p:spPr>
        <p:txBody>
          <a:bodyPr>
            <a:normAutofit/>
          </a:bodyPr>
          <a:lstStyle/>
          <a:p>
            <a:pPr marL="0" indent="0">
              <a:buNone/>
            </a:pPr>
            <a:endParaRPr lang="en-US" sz="2400" dirty="0" smtClean="0"/>
          </a:p>
          <a:p>
            <a:pPr marL="0" indent="0" algn="ctr">
              <a:buNone/>
            </a:pPr>
            <a:r>
              <a:rPr lang="en-US" sz="5400" b="1" dirty="0" smtClean="0">
                <a:solidFill>
                  <a:srgbClr val="FF0000"/>
                </a:solidFill>
              </a:rPr>
              <a:t>Proof of export must be obtained within 6 months or tax is due!</a:t>
            </a:r>
          </a:p>
          <a:p>
            <a:pPr marL="0" indent="0" algn="ctr">
              <a:buNone/>
            </a:pPr>
            <a:endParaRPr lang="en-US" sz="5400" b="1" dirty="0">
              <a:solidFill>
                <a:srgbClr val="FF0000"/>
              </a:solidFill>
            </a:endParaRPr>
          </a:p>
          <a:p>
            <a:pPr marL="0" indent="0" algn="ctr">
              <a:buNone/>
            </a:pPr>
            <a:r>
              <a:rPr lang="en-US" sz="3800" b="1" dirty="0" smtClean="0"/>
              <a:t>See 27 CFR 53.133(c)</a:t>
            </a:r>
            <a:endParaRPr lang="en-US" sz="3800" b="1" dirty="0"/>
          </a:p>
          <a:p>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44</a:t>
            </a:fld>
            <a:endParaRPr lang="en-US" dirty="0"/>
          </a:p>
        </p:txBody>
      </p:sp>
    </p:spTree>
    <p:extLst>
      <p:ext uri="{BB962C8B-B14F-4D97-AF65-F5344CB8AC3E}">
        <p14:creationId xmlns:p14="http://schemas.microsoft.com/office/powerpoint/2010/main" val="24766841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a:t>
            </a:r>
            <a:r>
              <a:rPr lang="en-US" sz="3200" dirty="0" smtClean="0"/>
              <a:t>The sales price of all articles </a:t>
            </a:r>
            <a:br>
              <a:rPr lang="en-US" sz="3200" dirty="0" smtClean="0"/>
            </a:br>
            <a:r>
              <a:rPr lang="en-US" sz="3200" dirty="0" smtClean="0"/>
              <a:t>sold tax-free</a:t>
            </a:r>
            <a:endParaRPr lang="en-US" sz="3200" dirty="0"/>
          </a:p>
        </p:txBody>
      </p:sp>
      <p:sp>
        <p:nvSpPr>
          <p:cNvPr id="3" name="Content Placeholder 2"/>
          <p:cNvSpPr>
            <a:spLocks noGrp="1"/>
          </p:cNvSpPr>
          <p:nvPr>
            <p:ph idx="1"/>
          </p:nvPr>
        </p:nvSpPr>
        <p:spPr>
          <a:xfrm>
            <a:off x="435429" y="1665515"/>
            <a:ext cx="8371113" cy="4408714"/>
          </a:xfrm>
        </p:spPr>
        <p:txBody>
          <a:bodyPr>
            <a:normAutofit lnSpcReduction="10000"/>
          </a:bodyPr>
          <a:lstStyle/>
          <a:p>
            <a:pPr marL="0" indent="0" algn="ctr">
              <a:buNone/>
            </a:pPr>
            <a:r>
              <a:rPr lang="en-US" sz="2400" b="1" u="sng" dirty="0" smtClean="0"/>
              <a:t>Exportation Example 2</a:t>
            </a:r>
          </a:p>
          <a:p>
            <a:endParaRPr lang="en-US" sz="900" dirty="0" smtClean="0"/>
          </a:p>
          <a:p>
            <a:r>
              <a:rPr lang="en-US" sz="2400" dirty="0" smtClean="0"/>
              <a:t>A manufacturer sells 200 hunting rifles to a U.S. company that exports to various countries.  The manufacturer has tax-free registration number FAM-RI-20001-AB.  The customer has tax-free registration number FAM-RI-15010-C.  The customer exports half the rifles to Belize two months after purchase; the other half to Namibia four months after purchase.</a:t>
            </a:r>
          </a:p>
          <a:p>
            <a:endParaRPr lang="en-US" sz="800" dirty="0"/>
          </a:p>
          <a:p>
            <a:r>
              <a:rPr lang="en-US" sz="2400" dirty="0" smtClean="0"/>
              <a:t>To treat as a tax-free sale, reporting on the FAET return is the same as in Exportation Example 1.  The documentation needed to support the sale is discussed on the next two slides:</a:t>
            </a:r>
          </a:p>
          <a:p>
            <a:pPr marL="749808" lvl="4" indent="0">
              <a:buNone/>
            </a:pPr>
            <a:r>
              <a:rPr lang="en-US" dirty="0" smtClean="0"/>
              <a:t>	</a:t>
            </a:r>
            <a:endParaRPr lang="en-US" sz="2400" dirty="0" smtClean="0"/>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45</a:t>
            </a:fld>
            <a:endParaRPr lang="en-US" dirty="0"/>
          </a:p>
        </p:txBody>
      </p:sp>
    </p:spTree>
    <p:extLst>
      <p:ext uri="{BB962C8B-B14F-4D97-AF65-F5344CB8AC3E}">
        <p14:creationId xmlns:p14="http://schemas.microsoft.com/office/powerpoint/2010/main" val="739615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a:t>
            </a:r>
            <a:r>
              <a:rPr lang="en-US" sz="3200" dirty="0" smtClean="0"/>
              <a:t>The sales price of all articles </a:t>
            </a:r>
            <a:br>
              <a:rPr lang="en-US" sz="3200" dirty="0" smtClean="0"/>
            </a:br>
            <a:r>
              <a:rPr lang="en-US" sz="3200" dirty="0" smtClean="0"/>
              <a:t>sold tax-free</a:t>
            </a:r>
            <a:endParaRPr lang="en-US" sz="3200" dirty="0"/>
          </a:p>
        </p:txBody>
      </p:sp>
      <p:sp>
        <p:nvSpPr>
          <p:cNvPr id="3" name="Content Placeholder 2"/>
          <p:cNvSpPr>
            <a:spLocks noGrp="1"/>
          </p:cNvSpPr>
          <p:nvPr>
            <p:ph idx="1"/>
          </p:nvPr>
        </p:nvSpPr>
        <p:spPr>
          <a:xfrm>
            <a:off x="435429" y="1474470"/>
            <a:ext cx="8371113" cy="4766310"/>
          </a:xfrm>
        </p:spPr>
        <p:txBody>
          <a:bodyPr>
            <a:normAutofit/>
          </a:bodyPr>
          <a:lstStyle/>
          <a:p>
            <a:pPr marL="0" indent="0" algn="ctr">
              <a:buNone/>
            </a:pPr>
            <a:r>
              <a:rPr lang="en-US" sz="2400" b="1" u="sng" dirty="0" smtClean="0"/>
              <a:t>Pre-Export Documentation Requirement</a:t>
            </a:r>
          </a:p>
          <a:p>
            <a:r>
              <a:rPr lang="en-US" sz="2400" dirty="0" smtClean="0"/>
              <a:t>Per 27 CFR 53.131(c</a:t>
            </a:r>
            <a:r>
              <a:rPr lang="en-US" sz="2400" dirty="0"/>
              <a:t>), “Every purchaser who is required to be </a:t>
            </a:r>
            <a:r>
              <a:rPr lang="en-US" sz="2400" dirty="0" smtClean="0"/>
              <a:t>registered…shall </a:t>
            </a:r>
            <a:r>
              <a:rPr lang="en-US" sz="2400" dirty="0"/>
              <a:t>furnish to the seller, as evidence in support of each tax-free sale made by the seller to such purchaser, the exempt purpose for which the article or articles are being purchased and the registration number of the purchaser. </a:t>
            </a:r>
            <a:r>
              <a:rPr lang="en-US" sz="2400" dirty="0" smtClean="0"/>
              <a:t> Such </a:t>
            </a:r>
            <a:r>
              <a:rPr lang="en-US" sz="2400" dirty="0"/>
              <a:t>information must be in writing and may be noted on the purchase order or other document furnished by the purchaser to the seller in connection with each </a:t>
            </a:r>
            <a:r>
              <a:rPr lang="en-US" sz="2400" dirty="0" smtClean="0"/>
              <a:t>sale.”</a:t>
            </a:r>
          </a:p>
          <a:p>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46</a:t>
            </a:fld>
            <a:endParaRPr lang="en-US" dirty="0"/>
          </a:p>
        </p:txBody>
      </p:sp>
      <p:sp>
        <p:nvSpPr>
          <p:cNvPr id="7" name="TextBox 6"/>
          <p:cNvSpPr txBox="1"/>
          <p:nvPr/>
        </p:nvSpPr>
        <p:spPr>
          <a:xfrm>
            <a:off x="234910" y="4952073"/>
            <a:ext cx="8691920" cy="1107996"/>
          </a:xfrm>
          <a:prstGeom prst="rect">
            <a:avLst/>
          </a:prstGeom>
          <a:noFill/>
          <a:ln w="25400">
            <a:solidFill>
              <a:srgbClr val="FF0000"/>
            </a:solidFill>
          </a:ln>
        </p:spPr>
        <p:txBody>
          <a:bodyPr wrap="square" rtlCol="0">
            <a:spAutoFit/>
          </a:bodyPr>
          <a:lstStyle/>
          <a:p>
            <a:r>
              <a:rPr lang="en-US" sz="2200" dirty="0">
                <a:solidFill>
                  <a:schemeClr val="tx1">
                    <a:lumMod val="75000"/>
                    <a:lumOff val="25000"/>
                  </a:schemeClr>
                </a:solidFill>
              </a:rPr>
              <a:t>In this example, the U.S. exporting company </a:t>
            </a:r>
            <a:r>
              <a:rPr lang="en-US" sz="2200" dirty="0" smtClean="0">
                <a:solidFill>
                  <a:schemeClr val="tx1">
                    <a:lumMod val="75000"/>
                    <a:lumOff val="25000"/>
                  </a:schemeClr>
                </a:solidFill>
              </a:rPr>
              <a:t>is required to be registered and must </a:t>
            </a:r>
            <a:r>
              <a:rPr lang="en-US" sz="2200" dirty="0">
                <a:solidFill>
                  <a:schemeClr val="tx1">
                    <a:lumMod val="75000"/>
                    <a:lumOff val="25000"/>
                  </a:schemeClr>
                </a:solidFill>
              </a:rPr>
              <a:t>positively assert it will export the rifles.  The manufacturer </a:t>
            </a:r>
            <a:r>
              <a:rPr lang="en-US" sz="2200" dirty="0" smtClean="0">
                <a:solidFill>
                  <a:schemeClr val="tx1">
                    <a:lumMod val="75000"/>
                    <a:lumOff val="25000"/>
                  </a:schemeClr>
                </a:solidFill>
              </a:rPr>
              <a:t>cannot </a:t>
            </a:r>
            <a:r>
              <a:rPr lang="en-US" sz="2200" dirty="0">
                <a:solidFill>
                  <a:schemeClr val="tx1">
                    <a:lumMod val="75000"/>
                    <a:lumOff val="25000"/>
                  </a:schemeClr>
                </a:solidFill>
              </a:rPr>
              <a:t>assume </a:t>
            </a:r>
            <a:r>
              <a:rPr lang="en-US" sz="2200" dirty="0" smtClean="0">
                <a:solidFill>
                  <a:schemeClr val="tx1">
                    <a:lumMod val="75000"/>
                    <a:lumOff val="25000"/>
                  </a:schemeClr>
                </a:solidFill>
              </a:rPr>
              <a:t>such, </a:t>
            </a:r>
            <a:r>
              <a:rPr lang="en-US" sz="2200" dirty="0">
                <a:solidFill>
                  <a:schemeClr val="tx1">
                    <a:lumMod val="75000"/>
                    <a:lumOff val="25000"/>
                  </a:schemeClr>
                </a:solidFill>
              </a:rPr>
              <a:t>even if that is the customer’s normal line of business</a:t>
            </a:r>
            <a:r>
              <a:rPr lang="en-US" sz="2200" dirty="0" smtClean="0">
                <a:solidFill>
                  <a:schemeClr val="tx1">
                    <a:lumMod val="75000"/>
                    <a:lumOff val="25000"/>
                  </a:schemeClr>
                </a:solidFill>
              </a:rPr>
              <a:t>.</a:t>
            </a:r>
            <a:endParaRPr lang="en-US" sz="2200" dirty="0">
              <a:solidFill>
                <a:schemeClr val="tx1">
                  <a:lumMod val="75000"/>
                  <a:lumOff val="25000"/>
                </a:schemeClr>
              </a:solidFill>
            </a:endParaRPr>
          </a:p>
        </p:txBody>
      </p:sp>
    </p:spTree>
    <p:extLst>
      <p:ext uri="{BB962C8B-B14F-4D97-AF65-F5344CB8AC3E}">
        <p14:creationId xmlns:p14="http://schemas.microsoft.com/office/powerpoint/2010/main" val="30154163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a:t>
            </a:r>
            <a:r>
              <a:rPr lang="en-US" sz="3200" dirty="0" smtClean="0"/>
              <a:t>The sales price of all articles </a:t>
            </a:r>
            <a:br>
              <a:rPr lang="en-US" sz="3200" dirty="0" smtClean="0"/>
            </a:br>
            <a:r>
              <a:rPr lang="en-US" sz="3200" dirty="0" smtClean="0"/>
              <a:t>sold tax-free</a:t>
            </a:r>
            <a:endParaRPr lang="en-US" sz="32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47</a:t>
            </a:fld>
            <a:endParaRPr lang="en-US" dirty="0"/>
          </a:p>
        </p:txBody>
      </p:sp>
      <p:sp>
        <p:nvSpPr>
          <p:cNvPr id="7" name="Content Placeholder 2"/>
          <p:cNvSpPr txBox="1">
            <a:spLocks/>
          </p:cNvSpPr>
          <p:nvPr/>
        </p:nvSpPr>
        <p:spPr>
          <a:xfrm>
            <a:off x="435429" y="1474470"/>
            <a:ext cx="8371113" cy="476631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2400" b="1" u="sng" dirty="0" smtClean="0"/>
              <a:t>Post-Export Documentation Requirement</a:t>
            </a:r>
          </a:p>
          <a:p>
            <a:r>
              <a:rPr lang="en-US" sz="2400" dirty="0" smtClean="0"/>
              <a:t>It is a common misconception that, in a situation like this one (sale by a manufacturer to a domestic purchaser who exports the firearms or resells them to a second purchaser who exports them), proof of export such as an export bill of lading must be obtained.  The regulatory requirement is actually different.  </a:t>
            </a:r>
          </a:p>
          <a:p>
            <a:endParaRPr lang="en-US" sz="800" dirty="0"/>
          </a:p>
          <a:p>
            <a:r>
              <a:rPr lang="en-US" sz="2400" dirty="0" smtClean="0"/>
              <a:t>27 CFR 53.133(d)(2</a:t>
            </a:r>
            <a:r>
              <a:rPr lang="en-US" sz="2400" dirty="0"/>
              <a:t>) states, “In any case where the manufacturer is not the exporter, the manufacturer must have in its possession a statement from the vendee to whom the manufacturer sold the article stating the </a:t>
            </a:r>
            <a:r>
              <a:rPr lang="en-US" sz="2400" dirty="0" smtClean="0"/>
              <a:t>following:    </a:t>
            </a:r>
          </a:p>
          <a:p>
            <a:pPr algn="ctr"/>
            <a:r>
              <a:rPr lang="en-US" sz="1800" dirty="0" smtClean="0"/>
              <a:t>continued on next slide</a:t>
            </a:r>
          </a:p>
          <a:p>
            <a:endParaRPr lang="en-US" sz="2400" dirty="0"/>
          </a:p>
        </p:txBody>
      </p:sp>
    </p:spTree>
    <p:extLst>
      <p:ext uri="{BB962C8B-B14F-4D97-AF65-F5344CB8AC3E}">
        <p14:creationId xmlns:p14="http://schemas.microsoft.com/office/powerpoint/2010/main" val="4034004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a:t>
            </a:r>
            <a:r>
              <a:rPr lang="en-US" sz="3200" dirty="0" smtClean="0"/>
              <a:t>The sales price of all articles </a:t>
            </a:r>
            <a:br>
              <a:rPr lang="en-US" sz="3200" dirty="0" smtClean="0"/>
            </a:br>
            <a:r>
              <a:rPr lang="en-US" sz="3200" dirty="0" smtClean="0"/>
              <a:t>sold tax-free</a:t>
            </a:r>
            <a:endParaRPr lang="en-US" sz="32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48</a:t>
            </a:fld>
            <a:endParaRPr lang="en-US" dirty="0"/>
          </a:p>
        </p:txBody>
      </p:sp>
      <p:sp>
        <p:nvSpPr>
          <p:cNvPr id="7" name="Content Placeholder 2"/>
          <p:cNvSpPr txBox="1">
            <a:spLocks/>
          </p:cNvSpPr>
          <p:nvPr/>
        </p:nvSpPr>
        <p:spPr>
          <a:xfrm>
            <a:off x="435429" y="1474470"/>
            <a:ext cx="8371113" cy="4766310"/>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3400" b="1" u="sng" dirty="0" smtClean="0"/>
              <a:t>Post-Export Documentation Requirement</a:t>
            </a:r>
          </a:p>
          <a:p>
            <a:r>
              <a:rPr lang="en-US" sz="2400" dirty="0"/>
              <a:t>(</a:t>
            </a:r>
            <a:r>
              <a:rPr lang="en-US" sz="2400" dirty="0" err="1"/>
              <a:t>i</a:t>
            </a:r>
            <a:r>
              <a:rPr lang="en-US" sz="2400" dirty="0"/>
              <a:t>) Date statement was executed.</a:t>
            </a:r>
          </a:p>
          <a:p>
            <a:r>
              <a:rPr lang="en-US" sz="2400" dirty="0"/>
              <a:t>(ii) Name and address of manufacturer's vendee (if other than the person executing statement).</a:t>
            </a:r>
          </a:p>
          <a:p>
            <a:r>
              <a:rPr lang="en-US" sz="2400" dirty="0"/>
              <a:t>(iii) Certificate of registry number held by vendee.</a:t>
            </a:r>
          </a:p>
          <a:p>
            <a:r>
              <a:rPr lang="en-US" sz="2400" dirty="0"/>
              <a:t>(iv) Specify article(s) purchased tax-free, by whom purchased, and date of purchase.</a:t>
            </a:r>
          </a:p>
          <a:p>
            <a:r>
              <a:rPr lang="en-US" sz="2400" dirty="0"/>
              <a:t>(v) Statement that article(s) was either exported in due course by the vendee or was sold to another person who in due course exported the article(s).</a:t>
            </a:r>
          </a:p>
          <a:p>
            <a:r>
              <a:rPr lang="en-US" sz="2400" dirty="0"/>
              <a:t>(vi) Name and address of vendee who will maintain possession of the proof of exportation documents, description of the documents, and statement that vendee will maintain documents for 3 years and make them available to TTB for inspection.</a:t>
            </a:r>
          </a:p>
          <a:p>
            <a:r>
              <a:rPr lang="en-US" sz="2400" dirty="0"/>
              <a:t>(vii) Statement that a previous statement has not been executed in respect of the articles covered by this statement and that fraudulent use of this statement may subject person executing statement and all parties making fraudulent use of statement to all applicable criminal penalties under the Code.</a:t>
            </a:r>
          </a:p>
          <a:p>
            <a:r>
              <a:rPr lang="en-US" sz="2400" dirty="0"/>
              <a:t>(viii) Name, signature, title, and address of individual executing </a:t>
            </a:r>
            <a:r>
              <a:rPr lang="en-US" sz="2400" dirty="0" smtClean="0"/>
              <a:t>certificate.”</a:t>
            </a:r>
          </a:p>
          <a:p>
            <a:endParaRPr lang="en-US" sz="2400" dirty="0"/>
          </a:p>
        </p:txBody>
      </p:sp>
    </p:spTree>
    <p:extLst>
      <p:ext uri="{BB962C8B-B14F-4D97-AF65-F5344CB8AC3E}">
        <p14:creationId xmlns:p14="http://schemas.microsoft.com/office/powerpoint/2010/main" val="16448604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a:t>
            </a:r>
            <a:r>
              <a:rPr lang="en-US" sz="3200" dirty="0" smtClean="0"/>
              <a:t>The sales price of all articles </a:t>
            </a:r>
            <a:br>
              <a:rPr lang="en-US" sz="3200" dirty="0" smtClean="0"/>
            </a:br>
            <a:r>
              <a:rPr lang="en-US" sz="3200" dirty="0" smtClean="0"/>
              <a:t>sold tax-free</a:t>
            </a:r>
            <a:endParaRPr lang="en-US" sz="32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49</a:t>
            </a:fld>
            <a:endParaRPr lang="en-US" dirty="0"/>
          </a:p>
        </p:txBody>
      </p:sp>
      <p:sp>
        <p:nvSpPr>
          <p:cNvPr id="7" name="Content Placeholder 2"/>
          <p:cNvSpPr txBox="1">
            <a:spLocks/>
          </p:cNvSpPr>
          <p:nvPr/>
        </p:nvSpPr>
        <p:spPr>
          <a:xfrm>
            <a:off x="435429" y="1474470"/>
            <a:ext cx="8228511" cy="5486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2400" b="1" u="sng" dirty="0" smtClean="0"/>
              <a:t>Post-Export Documentation Requirement</a:t>
            </a:r>
          </a:p>
          <a:p>
            <a:endParaRPr lang="en-US" sz="2400" dirty="0"/>
          </a:p>
        </p:txBody>
      </p:sp>
      <p:sp>
        <p:nvSpPr>
          <p:cNvPr id="3" name="TextBox 2"/>
          <p:cNvSpPr txBox="1"/>
          <p:nvPr/>
        </p:nvSpPr>
        <p:spPr>
          <a:xfrm>
            <a:off x="354330" y="1989889"/>
            <a:ext cx="4491990" cy="4093428"/>
          </a:xfrm>
          <a:prstGeom prst="rect">
            <a:avLst/>
          </a:prstGeom>
          <a:noFill/>
        </p:spPr>
        <p:txBody>
          <a:bodyPr wrap="square" rtlCol="0">
            <a:spAutoFit/>
          </a:bodyPr>
          <a:lstStyle/>
          <a:p>
            <a:r>
              <a:rPr lang="en-US" sz="2000" dirty="0" smtClean="0">
                <a:solidFill>
                  <a:schemeClr val="tx1">
                    <a:lumMod val="75000"/>
                    <a:lumOff val="25000"/>
                  </a:schemeClr>
                </a:solidFill>
              </a:rPr>
              <a:t>27 CFR 53.133(d)(3) states, “The </a:t>
            </a:r>
            <a:r>
              <a:rPr lang="en-US" sz="2000" dirty="0">
                <a:solidFill>
                  <a:schemeClr val="tx1">
                    <a:lumMod val="75000"/>
                    <a:lumOff val="25000"/>
                  </a:schemeClr>
                </a:solidFill>
              </a:rPr>
              <a:t>statement executed and signed by the manufacturer's vendee, as provided in paragraph (d)(2) of this section, may be executed with respect to any one or more articles purchased tax free from a manufacturer and exported within the 6-month period prescribed in section 4221(b)(2) of the Code and paragraph (c) of this section. Such statement shall be kept for inspection by the appropriate TTB officer as provided in section 6001 of the Code</a:t>
            </a:r>
            <a:r>
              <a:rPr lang="en-US" sz="2000" dirty="0" smtClean="0">
                <a:solidFill>
                  <a:schemeClr val="tx1">
                    <a:lumMod val="75000"/>
                    <a:lumOff val="25000"/>
                  </a:schemeClr>
                </a:solidFill>
              </a:rPr>
              <a:t>.”</a:t>
            </a:r>
            <a:endParaRPr lang="en-US" sz="2000" dirty="0">
              <a:solidFill>
                <a:schemeClr val="tx1">
                  <a:lumMod val="75000"/>
                  <a:lumOff val="2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150" y="1863215"/>
            <a:ext cx="3504412" cy="4400426"/>
          </a:xfrm>
          <a:prstGeom prst="rect">
            <a:avLst/>
          </a:prstGeom>
        </p:spPr>
      </p:pic>
    </p:spTree>
    <p:extLst>
      <p:ext uri="{BB962C8B-B14F-4D97-AF65-F5344CB8AC3E}">
        <p14:creationId xmlns:p14="http://schemas.microsoft.com/office/powerpoint/2010/main" val="3467078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ClrTx/>
              <a:buFont typeface="Arial" panose="020B0604020202020204" pitchFamily="34" charset="0"/>
              <a:buChar char="•"/>
            </a:pPr>
            <a:r>
              <a:rPr lang="en-US" sz="2800" dirty="0" smtClean="0"/>
              <a:t>   Legal Framework</a:t>
            </a:r>
          </a:p>
          <a:p>
            <a:pPr>
              <a:buClrTx/>
              <a:buFont typeface="Arial" panose="020B0604020202020204" pitchFamily="34" charset="0"/>
              <a:buChar char="•"/>
            </a:pPr>
            <a:r>
              <a:rPr lang="en-US" sz="2800" dirty="0"/>
              <a:t> </a:t>
            </a:r>
            <a:r>
              <a:rPr lang="en-US" sz="2800" dirty="0" smtClean="0"/>
              <a:t>  Statutory Authority: 26 U.S.C. 4181</a:t>
            </a:r>
          </a:p>
          <a:p>
            <a:pPr>
              <a:buClrTx/>
              <a:buFont typeface="Arial" panose="020B0604020202020204" pitchFamily="34" charset="0"/>
              <a:buChar char="•"/>
            </a:pPr>
            <a:r>
              <a:rPr lang="en-US" sz="2800" dirty="0" smtClean="0"/>
              <a:t>   FAET Tax Collections Trend</a:t>
            </a:r>
          </a:p>
          <a:p>
            <a:pPr>
              <a:buClrTx/>
              <a:buFont typeface="Arial" panose="020B0604020202020204" pitchFamily="34" charset="0"/>
              <a:buChar char="•"/>
            </a:pPr>
            <a:r>
              <a:rPr lang="en-US" sz="2800" dirty="0"/>
              <a:t> </a:t>
            </a:r>
            <a:r>
              <a:rPr lang="en-US" sz="2800" dirty="0" smtClean="0"/>
              <a:t>  Disposition of the Revenue</a:t>
            </a:r>
          </a:p>
          <a:p>
            <a:pPr>
              <a:buClrTx/>
              <a:buFont typeface="Arial" panose="020B0604020202020204" pitchFamily="34" charset="0"/>
              <a:buChar char="•"/>
            </a:pPr>
            <a:r>
              <a:rPr lang="en-US" sz="2800" dirty="0" smtClean="0"/>
              <a:t>   Definition of a Firearm</a:t>
            </a:r>
          </a:p>
          <a:p>
            <a:pPr>
              <a:buClrTx/>
              <a:buFont typeface="Arial" panose="020B0604020202020204" pitchFamily="34" charset="0"/>
              <a:buChar char="•"/>
            </a:pPr>
            <a:r>
              <a:rPr lang="en-US" sz="2800" dirty="0" smtClean="0"/>
              <a:t>   Definition of Ammunition</a:t>
            </a:r>
          </a:p>
          <a:p>
            <a:pPr>
              <a:buClrTx/>
              <a:buFont typeface="Arial" panose="020B0604020202020204" pitchFamily="34" charset="0"/>
              <a:buChar char="•"/>
            </a:pPr>
            <a:endParaRPr lang="en-US" sz="2800" dirty="0"/>
          </a:p>
        </p:txBody>
      </p:sp>
      <p:sp>
        <p:nvSpPr>
          <p:cNvPr id="2" name="Footer Placeholder 1"/>
          <p:cNvSpPr>
            <a:spLocks noGrp="1"/>
          </p:cNvSpPr>
          <p:nvPr>
            <p:ph type="ftr" sz="quarter" idx="11"/>
          </p:nvPr>
        </p:nvSpPr>
        <p:spPr/>
        <p:txBody>
          <a:bodyPr/>
          <a:lstStyle/>
          <a:p>
            <a:r>
              <a:rPr lang="en-US" dirty="0" smtClean="0"/>
              <a:t>Alcohol and Tobacco Tax and Trade Bureau</a:t>
            </a:r>
            <a:endParaRPr lang="en-US" dirty="0"/>
          </a:p>
        </p:txBody>
      </p:sp>
      <p:sp>
        <p:nvSpPr>
          <p:cNvPr id="3" name="Slide Number Placeholder 2"/>
          <p:cNvSpPr>
            <a:spLocks noGrp="1"/>
          </p:cNvSpPr>
          <p:nvPr>
            <p:ph type="sldNum" sz="quarter" idx="12"/>
          </p:nvPr>
        </p:nvSpPr>
        <p:spPr/>
        <p:txBody>
          <a:bodyPr/>
          <a:lstStyle/>
          <a:p>
            <a:fld id="{E42367A3-023C-4870-9A86-52F994C50B51}" type="slidenum">
              <a:rPr lang="en-US" smtClean="0"/>
              <a:t>5</a:t>
            </a:fld>
            <a:endParaRPr lang="en-US" dirty="0"/>
          </a:p>
        </p:txBody>
      </p:sp>
      <p:sp>
        <p:nvSpPr>
          <p:cNvPr id="9" name="Title 8"/>
          <p:cNvSpPr>
            <a:spLocks noGrp="1"/>
          </p:cNvSpPr>
          <p:nvPr>
            <p:ph type="title"/>
          </p:nvPr>
        </p:nvSpPr>
        <p:spPr>
          <a:xfrm>
            <a:off x="822960" y="384374"/>
            <a:ext cx="7543800" cy="725711"/>
          </a:xfrm>
          <a:prstGeom prst="rect">
            <a:avLst/>
          </a:prstGeom>
        </p:spPr>
        <p:txBody>
          <a:bodyPr wrap="square">
            <a:spAutoFit/>
          </a:bodyPr>
          <a:lstStyle/>
          <a:p>
            <a:r>
              <a:rPr lang="en-US" dirty="0" smtClean="0"/>
              <a:t>Background</a:t>
            </a:r>
            <a:endParaRPr lang="en-US" dirty="0"/>
          </a:p>
        </p:txBody>
      </p:sp>
      <p:sp>
        <p:nvSpPr>
          <p:cNvPr id="6" name="Rectangle 5"/>
          <p:cNvSpPr/>
          <p:nvPr/>
        </p:nvSpPr>
        <p:spPr>
          <a:xfrm>
            <a:off x="6381742" y="5082198"/>
            <a:ext cx="2494465" cy="923330"/>
          </a:xfrm>
          <a:prstGeom prst="rect">
            <a:avLst/>
          </a:prstGeom>
          <a:noFill/>
        </p:spPr>
        <p:txBody>
          <a:bodyPr wrap="none" lIns="91440" tIns="45720" rIns="91440" bIns="45720">
            <a:spAutoFit/>
          </a:bodyPr>
          <a:lstStyle/>
          <a:p>
            <a:pPr algn="ctr"/>
            <a:r>
              <a:rPr lang="en-US" sz="5400" b="1" cap="none" spc="0" dirty="0" smtClean="0">
                <a:ln w="6600">
                  <a:solidFill>
                    <a:schemeClr val="accent2">
                      <a:alpha val="95000"/>
                    </a:schemeClr>
                  </a:solidFill>
                  <a:prstDash val="solid"/>
                </a:ln>
                <a:solidFill>
                  <a:srgbClr val="FFFFFF"/>
                </a:solidFill>
                <a:effectLst>
                  <a:outerShdw dist="38100" dir="2700000" algn="tl" rotWithShape="0">
                    <a:schemeClr val="accent2"/>
                  </a:outerShdw>
                </a:effectLst>
              </a:rPr>
              <a:t>Preview</a:t>
            </a:r>
            <a:endParaRPr lang="en-US" sz="54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4623451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a:t>Line </a:t>
            </a:r>
            <a:r>
              <a:rPr lang="en-US" sz="3200" dirty="0" smtClean="0"/>
              <a:t>10 </a:t>
            </a:r>
            <a:r>
              <a:rPr lang="en-US" sz="3200" dirty="0"/>
              <a:t>– </a:t>
            </a:r>
            <a:r>
              <a:rPr lang="en-US" sz="3200" dirty="0" smtClean="0"/>
              <a:t>The sales price of all articles </a:t>
            </a:r>
            <a:br>
              <a:rPr lang="en-US" sz="3200" dirty="0" smtClean="0"/>
            </a:br>
            <a:r>
              <a:rPr lang="en-US" sz="3200" dirty="0" smtClean="0"/>
              <a:t>sold tax-free</a:t>
            </a:r>
            <a:endParaRPr lang="en-US" sz="3200" dirty="0"/>
          </a:p>
        </p:txBody>
      </p:sp>
      <p:sp>
        <p:nvSpPr>
          <p:cNvPr id="3" name="Content Placeholder 2"/>
          <p:cNvSpPr>
            <a:spLocks noGrp="1"/>
          </p:cNvSpPr>
          <p:nvPr>
            <p:ph idx="1"/>
          </p:nvPr>
        </p:nvSpPr>
        <p:spPr>
          <a:xfrm>
            <a:off x="435429" y="1508760"/>
            <a:ext cx="8371113" cy="4697729"/>
          </a:xfrm>
        </p:spPr>
        <p:txBody>
          <a:bodyPr>
            <a:normAutofit fontScale="92500" lnSpcReduction="10000"/>
          </a:bodyPr>
          <a:lstStyle/>
          <a:p>
            <a:pPr marL="0" indent="0">
              <a:buNone/>
            </a:pPr>
            <a:endParaRPr lang="en-US" sz="2400" dirty="0" smtClean="0"/>
          </a:p>
          <a:p>
            <a:pPr marL="0" indent="0" algn="ctr">
              <a:buNone/>
            </a:pPr>
            <a:r>
              <a:rPr lang="en-US" sz="5400" b="1" dirty="0" smtClean="0">
                <a:solidFill>
                  <a:srgbClr val="FF0000"/>
                </a:solidFill>
              </a:rPr>
              <a:t>The statement required by 27 CFR 53.133(d)(2) must be obtained within 6 months or tax is due!</a:t>
            </a:r>
          </a:p>
          <a:p>
            <a:pPr marL="0" indent="0" algn="ctr">
              <a:buNone/>
            </a:pPr>
            <a:endParaRPr lang="en-US" sz="5400" b="1" dirty="0">
              <a:solidFill>
                <a:srgbClr val="FF0000"/>
              </a:solidFill>
            </a:endParaRPr>
          </a:p>
          <a:p>
            <a:pPr marL="0" indent="0" algn="ctr">
              <a:buNone/>
            </a:pPr>
            <a:r>
              <a:rPr lang="en-US" sz="3800" b="1" dirty="0" smtClean="0"/>
              <a:t>See 27 CFR 53.133(c)</a:t>
            </a:r>
            <a:endParaRPr lang="en-US" sz="3800" b="1" dirty="0"/>
          </a:p>
          <a:p>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50</a:t>
            </a:fld>
            <a:endParaRPr lang="en-US" dirty="0"/>
          </a:p>
        </p:txBody>
      </p:sp>
    </p:spTree>
    <p:extLst>
      <p:ext uri="{BB962C8B-B14F-4D97-AF65-F5344CB8AC3E}">
        <p14:creationId xmlns:p14="http://schemas.microsoft.com/office/powerpoint/2010/main" val="11301186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a:t>Line </a:t>
            </a:r>
            <a:r>
              <a:rPr lang="en-US" sz="3200" dirty="0" smtClean="0"/>
              <a:t>11 – Taxable sales and uses</a:t>
            </a:r>
            <a:endParaRPr lang="en-US" sz="3200" dirty="0"/>
          </a:p>
        </p:txBody>
      </p:sp>
      <p:sp>
        <p:nvSpPr>
          <p:cNvPr id="3" name="Content Placeholder 2"/>
          <p:cNvSpPr>
            <a:spLocks noGrp="1"/>
          </p:cNvSpPr>
          <p:nvPr>
            <p:ph idx="1"/>
          </p:nvPr>
        </p:nvSpPr>
        <p:spPr>
          <a:xfrm>
            <a:off x="522518" y="1763489"/>
            <a:ext cx="8131628" cy="4125685"/>
          </a:xfrm>
        </p:spPr>
        <p:txBody>
          <a:bodyPr>
            <a:normAutofit/>
          </a:bodyPr>
          <a:lstStyle/>
          <a:p>
            <a:pPr marL="0" indent="0">
              <a:buNone/>
            </a:pPr>
            <a:r>
              <a:rPr lang="en-US" sz="2400" dirty="0" smtClean="0"/>
              <a:t>A simple calculation:</a:t>
            </a:r>
            <a:endParaRPr lang="en-US" sz="2200" dirty="0" smtClean="0"/>
          </a:p>
          <a:p>
            <a:endParaRPr lang="en-US" sz="800" dirty="0"/>
          </a:p>
          <a:p>
            <a:pPr marL="0" indent="0">
              <a:buNone/>
            </a:pPr>
            <a:r>
              <a:rPr lang="en-US" sz="2400" b="1" dirty="0" smtClean="0"/>
              <a:t>Start:           </a:t>
            </a:r>
            <a:r>
              <a:rPr lang="en-US" sz="2400" dirty="0" smtClean="0"/>
              <a:t>Line 8:     The sales price of all articles sold and/or put</a:t>
            </a:r>
          </a:p>
          <a:p>
            <a:pPr marL="0" indent="0">
              <a:buNone/>
            </a:pPr>
            <a:r>
              <a:rPr lang="en-US" sz="2400" dirty="0"/>
              <a:t> </a:t>
            </a:r>
            <a:r>
              <a:rPr lang="en-US" sz="2400" dirty="0" smtClean="0"/>
              <a:t>                                     to a business use</a:t>
            </a:r>
          </a:p>
          <a:p>
            <a:pPr marL="0" indent="0">
              <a:buNone/>
            </a:pPr>
            <a:r>
              <a:rPr lang="en-US" sz="2400" b="1" dirty="0" smtClean="0">
                <a:solidFill>
                  <a:srgbClr val="FF0000"/>
                </a:solidFill>
              </a:rPr>
              <a:t>Subtract:     </a:t>
            </a:r>
            <a:r>
              <a:rPr lang="en-US" sz="2400" dirty="0" smtClean="0"/>
              <a:t>Line 9:    The sales price of all articles sold tax-exempt</a:t>
            </a:r>
          </a:p>
          <a:p>
            <a:pPr marL="0" indent="0">
              <a:buNone/>
            </a:pPr>
            <a:r>
              <a:rPr lang="en-US" sz="2400" b="1" dirty="0" smtClean="0">
                <a:solidFill>
                  <a:srgbClr val="FF0000"/>
                </a:solidFill>
              </a:rPr>
              <a:t>Subtract:     </a:t>
            </a:r>
            <a:r>
              <a:rPr lang="en-US" sz="2400" dirty="0" smtClean="0"/>
              <a:t>Line 10:  The sales price of all articles sold tax-free</a:t>
            </a:r>
          </a:p>
          <a:p>
            <a:pPr marL="0" indent="0">
              <a:buNone/>
            </a:pPr>
            <a:r>
              <a:rPr lang="en-US" sz="2400" b="1" dirty="0" smtClean="0"/>
              <a:t>Equals:        </a:t>
            </a:r>
            <a:r>
              <a:rPr lang="en-US" sz="2400" dirty="0" smtClean="0"/>
              <a:t>Line 11:  Taxable sales and uses</a:t>
            </a: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51</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7961" y="4814620"/>
            <a:ext cx="2178581" cy="1452387"/>
          </a:xfrm>
          <a:prstGeom prst="rect">
            <a:avLst/>
          </a:prstGeom>
        </p:spPr>
      </p:pic>
    </p:spTree>
    <p:extLst>
      <p:ext uri="{BB962C8B-B14F-4D97-AF65-F5344CB8AC3E}">
        <p14:creationId xmlns:p14="http://schemas.microsoft.com/office/powerpoint/2010/main" val="25297526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smtClean="0"/>
              <a:t>Line 12 – Eligible adjustments – </a:t>
            </a:r>
            <a:br>
              <a:rPr lang="en-US" sz="3200" dirty="0" smtClean="0"/>
            </a:br>
            <a:r>
              <a:rPr lang="en-US" sz="3200" dirty="0" smtClean="0"/>
              <a:t>included excise tax</a:t>
            </a:r>
            <a:endParaRPr lang="en-US" sz="3200" dirty="0"/>
          </a:p>
        </p:txBody>
      </p:sp>
      <p:sp>
        <p:nvSpPr>
          <p:cNvPr id="3" name="Content Placeholder 2"/>
          <p:cNvSpPr>
            <a:spLocks noGrp="1"/>
          </p:cNvSpPr>
          <p:nvPr>
            <p:ph idx="1"/>
          </p:nvPr>
        </p:nvSpPr>
        <p:spPr>
          <a:xfrm>
            <a:off x="435429" y="1665515"/>
            <a:ext cx="8371113" cy="4408714"/>
          </a:xfrm>
        </p:spPr>
        <p:txBody>
          <a:bodyPr>
            <a:normAutofit lnSpcReduction="10000"/>
          </a:bodyPr>
          <a:lstStyle/>
          <a:p>
            <a:pPr marL="0" indent="0">
              <a:buNone/>
            </a:pPr>
            <a:r>
              <a:rPr lang="en-US" sz="2400" dirty="0" smtClean="0"/>
              <a:t>Note: Breaking eligible adjustments apart into three separate lines is another important change on the new form version.  Industry members are required to use this latest version.</a:t>
            </a:r>
          </a:p>
          <a:p>
            <a:pPr marL="0" indent="0">
              <a:buNone/>
            </a:pPr>
            <a:endParaRPr lang="en-US" sz="2400" dirty="0"/>
          </a:p>
          <a:p>
            <a:pPr marL="0" indent="0">
              <a:buNone/>
            </a:pPr>
            <a:r>
              <a:rPr lang="en-US" sz="2400" dirty="0" smtClean="0"/>
              <a:t>Line 12 is for the portion of line 8 that was included excise tax.  </a:t>
            </a:r>
          </a:p>
          <a:p>
            <a:pPr marL="285750" indent="-285750">
              <a:buClrTx/>
              <a:buFont typeface="Arial" panose="020B0604020202020204" pitchFamily="34" charset="0"/>
              <a:buChar char="•"/>
            </a:pPr>
            <a:r>
              <a:rPr lang="en-US" sz="2400" dirty="0" smtClean="0"/>
              <a:t>If tax excluded invoicing was used and no tax was included on line 8, this line should be zero.</a:t>
            </a:r>
          </a:p>
          <a:p>
            <a:pPr marL="285750" indent="-285750">
              <a:buClrTx/>
              <a:buFont typeface="Arial" panose="020B0604020202020204" pitchFamily="34" charset="0"/>
              <a:buChar char="•"/>
            </a:pPr>
            <a:r>
              <a:rPr lang="en-US" sz="2400" dirty="0" smtClean="0"/>
              <a:t>If tax included invoicing was used for all sales, this line should, in general, equal line 16.</a:t>
            </a:r>
          </a:p>
          <a:p>
            <a:pPr marL="285750" indent="-285750">
              <a:buClrTx/>
              <a:buFont typeface="Arial" panose="020B0604020202020204" pitchFamily="34" charset="0"/>
              <a:buChar char="•"/>
            </a:pPr>
            <a:r>
              <a:rPr lang="en-US" sz="2400" dirty="0" smtClean="0"/>
              <a:t>If a mix of tax included and excluded pricing was used, there is no direct tie between line 12 and line 16.</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52</a:t>
            </a:fld>
            <a:endParaRPr lang="en-US" dirty="0"/>
          </a:p>
        </p:txBody>
      </p:sp>
    </p:spTree>
    <p:extLst>
      <p:ext uri="{BB962C8B-B14F-4D97-AF65-F5344CB8AC3E}">
        <p14:creationId xmlns:p14="http://schemas.microsoft.com/office/powerpoint/2010/main" val="12158559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smtClean="0"/>
              <a:t>Line 13 – Eligible adjustments – </a:t>
            </a:r>
            <a:br>
              <a:rPr lang="en-US" sz="3200" dirty="0" smtClean="0"/>
            </a:br>
            <a:r>
              <a:rPr lang="en-US" sz="3200" dirty="0" smtClean="0"/>
              <a:t>non-taxable articles</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marL="0" indent="0">
              <a:buNone/>
            </a:pPr>
            <a:r>
              <a:rPr lang="en-US" sz="2400" dirty="0" smtClean="0"/>
              <a:t>The written instructions provide the best guidance for this line:</a:t>
            </a:r>
          </a:p>
          <a:p>
            <a:pPr marL="0" indent="0">
              <a:buNone/>
            </a:pPr>
            <a:endParaRPr lang="en-US" sz="2400" dirty="0"/>
          </a:p>
          <a:p>
            <a:pPr marL="0" indent="0">
              <a:buNone/>
            </a:pPr>
            <a:r>
              <a:rPr lang="en-US" sz="2400" dirty="0" smtClean="0"/>
              <a:t>“In this Item you may exclude or deduct the following non-taxable articles when included in the sales price of a taxable article and not as a separate charge:</a:t>
            </a:r>
          </a:p>
          <a:p>
            <a:pPr marL="285750" indent="-285750">
              <a:buClrTx/>
              <a:buFont typeface="Arial" panose="020B0604020202020204" pitchFamily="34" charset="0"/>
              <a:buChar char="•"/>
            </a:pPr>
            <a:r>
              <a:rPr lang="en-US" sz="2400" dirty="0" smtClean="0"/>
              <a:t>Extra and identical parts and accessories.</a:t>
            </a:r>
          </a:p>
          <a:p>
            <a:pPr marL="285750" indent="-285750">
              <a:buClrTx/>
              <a:buFont typeface="Arial" panose="020B0604020202020204" pitchFamily="34" charset="0"/>
              <a:buChar char="•"/>
            </a:pPr>
            <a:r>
              <a:rPr lang="en-US" sz="2400" dirty="0" smtClean="0"/>
              <a:t>Non-taxable articles when sold in combination with a taxable article.”</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53</a:t>
            </a:fld>
            <a:endParaRPr lang="en-US" dirty="0"/>
          </a:p>
        </p:txBody>
      </p:sp>
    </p:spTree>
    <p:extLst>
      <p:ext uri="{BB962C8B-B14F-4D97-AF65-F5344CB8AC3E}">
        <p14:creationId xmlns:p14="http://schemas.microsoft.com/office/powerpoint/2010/main" val="2961320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smtClean="0"/>
              <a:t>Line 13 – Eligible adjustments – </a:t>
            </a:r>
            <a:br>
              <a:rPr lang="en-US" sz="3200" dirty="0" smtClean="0"/>
            </a:br>
            <a:r>
              <a:rPr lang="en-US" sz="3200" dirty="0" smtClean="0"/>
              <a:t>non-taxable articles</a:t>
            </a:r>
            <a:endParaRPr lang="en-US" sz="3200" dirty="0"/>
          </a:p>
        </p:txBody>
      </p:sp>
      <p:sp>
        <p:nvSpPr>
          <p:cNvPr id="3" name="Content Placeholder 2"/>
          <p:cNvSpPr>
            <a:spLocks noGrp="1"/>
          </p:cNvSpPr>
          <p:nvPr>
            <p:ph idx="1"/>
          </p:nvPr>
        </p:nvSpPr>
        <p:spPr>
          <a:xfrm>
            <a:off x="435429" y="1494064"/>
            <a:ext cx="8371113" cy="4563835"/>
          </a:xfrm>
        </p:spPr>
        <p:txBody>
          <a:bodyPr>
            <a:noAutofit/>
          </a:bodyPr>
          <a:lstStyle/>
          <a:p>
            <a:pPr marL="0" indent="0" algn="ctr">
              <a:buNone/>
            </a:pPr>
            <a:r>
              <a:rPr lang="en-US" sz="2400" b="1" u="sng" dirty="0" smtClean="0"/>
              <a:t>Determining the Exclusion Amount</a:t>
            </a:r>
          </a:p>
          <a:p>
            <a:pPr>
              <a:buClrTx/>
            </a:pPr>
            <a:r>
              <a:rPr lang="en-US" sz="2400" dirty="0" smtClean="0"/>
              <a:t>The regulations, in 27 CFR 53.91(e), envision two scenarios:</a:t>
            </a:r>
            <a:br>
              <a:rPr lang="en-US" sz="2400" dirty="0" smtClean="0"/>
            </a:br>
            <a:endParaRPr lang="en-US" sz="800" dirty="0" smtClean="0"/>
          </a:p>
          <a:p>
            <a:pPr marL="228600" indent="-228600">
              <a:buClrTx/>
              <a:buFont typeface="Arial" panose="020B0604020202020204" pitchFamily="34" charset="0"/>
              <a:buChar char="•"/>
            </a:pPr>
            <a:r>
              <a:rPr lang="en-US" sz="2400" dirty="0" smtClean="0"/>
              <a:t>Where separate sales prices exist for the taxable and nontaxable articles, a relative sales price method should be used.</a:t>
            </a:r>
          </a:p>
          <a:p>
            <a:pPr marL="228600" indent="-228600">
              <a:buClrTx/>
              <a:buFont typeface="Arial" panose="020B0604020202020204" pitchFamily="34" charset="0"/>
              <a:buChar char="•"/>
            </a:pPr>
            <a:r>
              <a:rPr lang="en-US" sz="2400" dirty="0" smtClean="0"/>
              <a:t>Where the manufacturer/importer does not sell the taxable and nontaxable articles separately, a relative cost method must be used.</a:t>
            </a:r>
          </a:p>
          <a:p>
            <a:pPr marL="0" indent="0">
              <a:buNone/>
            </a:pPr>
            <a:r>
              <a:rPr lang="en-US" sz="2400" dirty="0" smtClean="0"/>
              <a:t>In practice, the relative cost method is more common, in part due to exclusions of nontaxable accessories such as gun locks.  Since a sales price usually doesn’t exist for the firearms without the gun locks, the relative cost method must be used.</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54</a:t>
            </a:fld>
            <a:endParaRPr lang="en-US" dirty="0"/>
          </a:p>
        </p:txBody>
      </p:sp>
    </p:spTree>
    <p:extLst>
      <p:ext uri="{BB962C8B-B14F-4D97-AF65-F5344CB8AC3E}">
        <p14:creationId xmlns:p14="http://schemas.microsoft.com/office/powerpoint/2010/main" val="276312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smtClean="0"/>
              <a:t>Line 13 – Eligible adjustments – </a:t>
            </a:r>
            <a:br>
              <a:rPr lang="en-US" sz="3200" dirty="0" smtClean="0"/>
            </a:br>
            <a:r>
              <a:rPr lang="en-US" sz="3200" dirty="0" smtClean="0"/>
              <a:t>non-taxable articles</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marL="0" indent="0" algn="ctr">
              <a:buNone/>
            </a:pPr>
            <a:r>
              <a:rPr lang="en-US" sz="2400" b="1" u="sng" dirty="0" smtClean="0"/>
              <a:t>Example – Relative Sales Method</a:t>
            </a:r>
            <a:endParaRPr lang="en-US" sz="2400" dirty="0" smtClean="0"/>
          </a:p>
          <a:p>
            <a:pPr marL="0" indent="0">
              <a:buNone/>
            </a:pPr>
            <a:r>
              <a:rPr lang="en-US" sz="2400" dirty="0" smtClean="0"/>
              <a:t>Pistol sold with holster (tax included): 			$200</a:t>
            </a:r>
          </a:p>
          <a:p>
            <a:pPr marL="0" indent="0">
              <a:buNone/>
            </a:pPr>
            <a:r>
              <a:rPr lang="en-US" sz="2400" dirty="0" smtClean="0"/>
              <a:t>Established sale price for just the pistol (tax excluded): 	$180</a:t>
            </a:r>
          </a:p>
          <a:p>
            <a:pPr marL="0" indent="0">
              <a:buNone/>
            </a:pPr>
            <a:r>
              <a:rPr lang="en-US" sz="2400" dirty="0" smtClean="0"/>
              <a:t>Established sale price for just the holster: 			$15</a:t>
            </a:r>
          </a:p>
          <a:p>
            <a:pPr marL="0" indent="0">
              <a:buNone/>
            </a:pPr>
            <a:endParaRPr lang="en-US" sz="2400" dirty="0" smtClean="0"/>
          </a:p>
          <a:p>
            <a:pPr marL="0" indent="0">
              <a:buNone/>
            </a:pPr>
            <a:r>
              <a:rPr lang="en-US" sz="2400" dirty="0" smtClean="0"/>
              <a:t>Revenue Ruling 69-394 provides detailed guidance on how to determine the tax and line 13 adjustment.  The next two slides follow that guidance but in a manner designed to be easier to understand.</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55</a:t>
            </a:fld>
            <a:endParaRPr lang="en-US" dirty="0"/>
          </a:p>
        </p:txBody>
      </p:sp>
    </p:spTree>
    <p:extLst>
      <p:ext uri="{BB962C8B-B14F-4D97-AF65-F5344CB8AC3E}">
        <p14:creationId xmlns:p14="http://schemas.microsoft.com/office/powerpoint/2010/main" val="26407134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smtClean="0"/>
              <a:t>Line 13 – Eligible adjustments – </a:t>
            </a:r>
            <a:br>
              <a:rPr lang="en-US" sz="3200" dirty="0" smtClean="0"/>
            </a:br>
            <a:r>
              <a:rPr lang="en-US" sz="3200" dirty="0" smtClean="0"/>
              <a:t>non-taxable articles</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marL="0" indent="0">
              <a:buNone/>
            </a:pPr>
            <a:r>
              <a:rPr lang="en-US" sz="2400" dirty="0" smtClean="0">
                <a:solidFill>
                  <a:srgbClr val="0070C0"/>
                </a:solidFill>
              </a:rPr>
              <a:t>Step 1: Determine the taxable ratio as follows</a:t>
            </a:r>
          </a:p>
          <a:p>
            <a:pPr marL="0" indent="0">
              <a:buNone/>
            </a:pPr>
            <a:endParaRPr lang="en-US" sz="2400" dirty="0" smtClean="0"/>
          </a:p>
          <a:p>
            <a:pPr marL="0" indent="0">
              <a:buNone/>
            </a:pPr>
            <a:endParaRPr lang="en-US" sz="2400" dirty="0" smtClean="0"/>
          </a:p>
          <a:p>
            <a:pPr marL="0" indent="0">
              <a:buNone/>
            </a:pPr>
            <a:endParaRPr lang="en-US" sz="2400" dirty="0"/>
          </a:p>
          <a:p>
            <a:pPr marL="0" indent="0">
              <a:spcBef>
                <a:spcPts val="1800"/>
              </a:spcBef>
              <a:buNone/>
            </a:pPr>
            <a:r>
              <a:rPr lang="en-US" sz="2400" dirty="0" smtClean="0">
                <a:solidFill>
                  <a:srgbClr val="0070C0"/>
                </a:solidFill>
              </a:rPr>
              <a:t>Step 2: Determine the tax excluded sale price of the combination as follows</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56</a:t>
            </a:fld>
            <a:endParaRPr lang="en-US" dirty="0"/>
          </a:p>
        </p:txBody>
      </p:sp>
      <p:sp>
        <p:nvSpPr>
          <p:cNvPr id="7" name="TextBox 6"/>
          <p:cNvSpPr txBox="1"/>
          <p:nvPr/>
        </p:nvSpPr>
        <p:spPr>
          <a:xfrm>
            <a:off x="2070024" y="2232006"/>
            <a:ext cx="2478795" cy="646331"/>
          </a:xfrm>
          <a:prstGeom prst="rect">
            <a:avLst/>
          </a:prstGeom>
          <a:noFill/>
        </p:spPr>
        <p:txBody>
          <a:bodyPr wrap="square" rtlCol="0">
            <a:spAutoFit/>
          </a:bodyPr>
          <a:lstStyle/>
          <a:p>
            <a:r>
              <a:rPr lang="en-US" dirty="0" smtClean="0">
                <a:solidFill>
                  <a:schemeClr val="tx1">
                    <a:lumMod val="75000"/>
                    <a:lumOff val="25000"/>
                  </a:schemeClr>
                </a:solidFill>
              </a:rPr>
              <a:t>Taxable Article Separate</a:t>
            </a:r>
          </a:p>
          <a:p>
            <a:r>
              <a:rPr lang="en-US" dirty="0" smtClean="0">
                <a:solidFill>
                  <a:schemeClr val="tx1">
                    <a:lumMod val="75000"/>
                    <a:lumOff val="25000"/>
                  </a:schemeClr>
                </a:solidFill>
              </a:rPr>
              <a:t>Sale Price (Tax Excluded)</a:t>
            </a:r>
          </a:p>
        </p:txBody>
      </p:sp>
      <p:cxnSp>
        <p:nvCxnSpPr>
          <p:cNvPr id="9" name="Straight Connector 8"/>
          <p:cNvCxnSpPr/>
          <p:nvPr/>
        </p:nvCxnSpPr>
        <p:spPr>
          <a:xfrm>
            <a:off x="849779" y="2928833"/>
            <a:ext cx="447284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5483" y="2950867"/>
            <a:ext cx="2478795" cy="646331"/>
          </a:xfrm>
          <a:prstGeom prst="rect">
            <a:avLst/>
          </a:prstGeom>
          <a:noFill/>
        </p:spPr>
        <p:txBody>
          <a:bodyPr wrap="square" rtlCol="0">
            <a:spAutoFit/>
          </a:bodyPr>
          <a:lstStyle/>
          <a:p>
            <a:r>
              <a:rPr lang="en-US" dirty="0" smtClean="0">
                <a:solidFill>
                  <a:schemeClr val="tx1">
                    <a:lumMod val="75000"/>
                    <a:lumOff val="25000"/>
                  </a:schemeClr>
                </a:solidFill>
              </a:rPr>
              <a:t>Taxable Article Separate</a:t>
            </a:r>
          </a:p>
          <a:p>
            <a:r>
              <a:rPr lang="en-US" dirty="0" smtClean="0">
                <a:solidFill>
                  <a:schemeClr val="tx1">
                    <a:lumMod val="75000"/>
                    <a:lumOff val="25000"/>
                  </a:schemeClr>
                </a:solidFill>
              </a:rPr>
              <a:t>Sale Price (Tax Excluded)</a:t>
            </a:r>
          </a:p>
        </p:txBody>
      </p:sp>
      <p:sp>
        <p:nvSpPr>
          <p:cNvPr id="11" name="TextBox 10"/>
          <p:cNvSpPr txBox="1"/>
          <p:nvPr/>
        </p:nvSpPr>
        <p:spPr>
          <a:xfrm>
            <a:off x="3290274" y="3083160"/>
            <a:ext cx="374573" cy="381744"/>
          </a:xfrm>
          <a:prstGeom prst="rect">
            <a:avLst/>
          </a:prstGeom>
          <a:noFill/>
        </p:spPr>
        <p:txBody>
          <a:bodyPr wrap="square" rtlCol="0">
            <a:spAutoFit/>
          </a:bodyPr>
          <a:lstStyle/>
          <a:p>
            <a:r>
              <a:rPr lang="en-US" dirty="0" smtClean="0">
                <a:solidFill>
                  <a:schemeClr val="tx1">
                    <a:lumMod val="75000"/>
                    <a:lumOff val="25000"/>
                  </a:schemeClr>
                </a:solidFill>
              </a:rPr>
              <a:t>+</a:t>
            </a:r>
            <a:endParaRPr lang="en-US" dirty="0">
              <a:solidFill>
                <a:schemeClr val="tx1">
                  <a:lumMod val="75000"/>
                  <a:lumOff val="25000"/>
                </a:schemeClr>
              </a:solidFill>
            </a:endParaRPr>
          </a:p>
        </p:txBody>
      </p:sp>
      <p:sp>
        <p:nvSpPr>
          <p:cNvPr id="12" name="TextBox 11"/>
          <p:cNvSpPr txBox="1"/>
          <p:nvPr/>
        </p:nvSpPr>
        <p:spPr>
          <a:xfrm>
            <a:off x="3664848" y="2950867"/>
            <a:ext cx="2032350" cy="646331"/>
          </a:xfrm>
          <a:prstGeom prst="rect">
            <a:avLst/>
          </a:prstGeom>
          <a:noFill/>
        </p:spPr>
        <p:txBody>
          <a:bodyPr wrap="square" rtlCol="0">
            <a:spAutoFit/>
          </a:bodyPr>
          <a:lstStyle/>
          <a:p>
            <a:r>
              <a:rPr lang="en-US" dirty="0" smtClean="0">
                <a:solidFill>
                  <a:schemeClr val="tx1">
                    <a:lumMod val="75000"/>
                    <a:lumOff val="25000"/>
                  </a:schemeClr>
                </a:solidFill>
              </a:rPr>
              <a:t>Nontaxable Article Separate Sale Price</a:t>
            </a:r>
          </a:p>
        </p:txBody>
      </p:sp>
      <p:sp>
        <p:nvSpPr>
          <p:cNvPr id="14" name="TextBox 13"/>
          <p:cNvSpPr txBox="1"/>
          <p:nvPr/>
        </p:nvSpPr>
        <p:spPr>
          <a:xfrm>
            <a:off x="5545923" y="2736307"/>
            <a:ext cx="374573" cy="381744"/>
          </a:xfrm>
          <a:prstGeom prst="rect">
            <a:avLst/>
          </a:prstGeom>
          <a:noFill/>
        </p:spPr>
        <p:txBody>
          <a:bodyPr wrap="square" rtlCol="0">
            <a:spAutoFit/>
          </a:bodyPr>
          <a:lstStyle/>
          <a:p>
            <a:r>
              <a:rPr lang="en-US" dirty="0"/>
              <a:t>=</a:t>
            </a:r>
          </a:p>
        </p:txBody>
      </p:sp>
      <p:sp>
        <p:nvSpPr>
          <p:cNvPr id="15" name="TextBox 14"/>
          <p:cNvSpPr txBox="1"/>
          <p:nvPr/>
        </p:nvSpPr>
        <p:spPr>
          <a:xfrm>
            <a:off x="6207737" y="2474929"/>
            <a:ext cx="685510" cy="369332"/>
          </a:xfrm>
          <a:prstGeom prst="rect">
            <a:avLst/>
          </a:prstGeom>
          <a:noFill/>
        </p:spPr>
        <p:txBody>
          <a:bodyPr wrap="square" rtlCol="0">
            <a:spAutoFit/>
          </a:bodyPr>
          <a:lstStyle/>
          <a:p>
            <a:r>
              <a:rPr lang="en-US" dirty="0" smtClean="0">
                <a:solidFill>
                  <a:schemeClr val="tx1">
                    <a:lumMod val="75000"/>
                    <a:lumOff val="25000"/>
                  </a:schemeClr>
                </a:solidFill>
              </a:rPr>
              <a:t>$180</a:t>
            </a:r>
          </a:p>
        </p:txBody>
      </p:sp>
      <p:cxnSp>
        <p:nvCxnSpPr>
          <p:cNvPr id="16" name="Straight Connector 15"/>
          <p:cNvCxnSpPr/>
          <p:nvPr/>
        </p:nvCxnSpPr>
        <p:spPr>
          <a:xfrm>
            <a:off x="6033332" y="2927179"/>
            <a:ext cx="100241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91885" y="3037039"/>
            <a:ext cx="1317214" cy="369332"/>
          </a:xfrm>
          <a:prstGeom prst="rect">
            <a:avLst/>
          </a:prstGeom>
          <a:noFill/>
        </p:spPr>
        <p:txBody>
          <a:bodyPr wrap="square" rtlCol="0">
            <a:spAutoFit/>
          </a:bodyPr>
          <a:lstStyle/>
          <a:p>
            <a:r>
              <a:rPr lang="en-US" dirty="0" smtClean="0">
                <a:solidFill>
                  <a:schemeClr val="tx1">
                    <a:lumMod val="75000"/>
                    <a:lumOff val="25000"/>
                  </a:schemeClr>
                </a:solidFill>
              </a:rPr>
              <a:t>$180 + $15</a:t>
            </a:r>
          </a:p>
        </p:txBody>
      </p:sp>
      <p:sp>
        <p:nvSpPr>
          <p:cNvPr id="21" name="TextBox 20"/>
          <p:cNvSpPr txBox="1"/>
          <p:nvPr/>
        </p:nvSpPr>
        <p:spPr>
          <a:xfrm>
            <a:off x="7242551" y="2759995"/>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22" name="TextBox 21"/>
          <p:cNvSpPr txBox="1"/>
          <p:nvPr/>
        </p:nvSpPr>
        <p:spPr>
          <a:xfrm>
            <a:off x="7604719" y="2748719"/>
            <a:ext cx="870590" cy="369332"/>
          </a:xfrm>
          <a:prstGeom prst="rect">
            <a:avLst/>
          </a:prstGeom>
          <a:noFill/>
        </p:spPr>
        <p:txBody>
          <a:bodyPr wrap="square" rtlCol="0">
            <a:spAutoFit/>
          </a:bodyPr>
          <a:lstStyle/>
          <a:p>
            <a:r>
              <a:rPr lang="en-US" dirty="0" smtClean="0">
                <a:solidFill>
                  <a:schemeClr val="tx1">
                    <a:lumMod val="75000"/>
                    <a:lumOff val="25000"/>
                  </a:schemeClr>
                </a:solidFill>
              </a:rPr>
              <a:t>0.923</a:t>
            </a:r>
            <a:endParaRPr lang="en-US" dirty="0">
              <a:solidFill>
                <a:schemeClr val="tx1">
                  <a:lumMod val="75000"/>
                  <a:lumOff val="25000"/>
                </a:schemeClr>
              </a:solidFill>
            </a:endParaRPr>
          </a:p>
        </p:txBody>
      </p:sp>
      <p:sp>
        <p:nvSpPr>
          <p:cNvPr id="25" name="TextBox 24"/>
          <p:cNvSpPr txBox="1"/>
          <p:nvPr/>
        </p:nvSpPr>
        <p:spPr>
          <a:xfrm>
            <a:off x="1771710" y="4725555"/>
            <a:ext cx="2406769" cy="646331"/>
          </a:xfrm>
          <a:prstGeom prst="rect">
            <a:avLst/>
          </a:prstGeom>
          <a:noFill/>
        </p:spPr>
        <p:txBody>
          <a:bodyPr wrap="square" rtlCol="0">
            <a:spAutoFit/>
          </a:bodyPr>
          <a:lstStyle/>
          <a:p>
            <a:pPr algn="ctr"/>
            <a:r>
              <a:rPr lang="en-US" dirty="0" smtClean="0">
                <a:solidFill>
                  <a:schemeClr val="tx1">
                    <a:lumMod val="75000"/>
                    <a:lumOff val="25000"/>
                  </a:schemeClr>
                </a:solidFill>
              </a:rPr>
              <a:t>Tax Included </a:t>
            </a:r>
            <a:r>
              <a:rPr lang="en-US" dirty="0">
                <a:solidFill>
                  <a:schemeClr val="tx1">
                    <a:lumMod val="75000"/>
                    <a:lumOff val="25000"/>
                  </a:schemeClr>
                </a:solidFill>
              </a:rPr>
              <a:t>Sale </a:t>
            </a:r>
            <a:r>
              <a:rPr lang="en-US" dirty="0" smtClean="0">
                <a:solidFill>
                  <a:schemeClr val="tx1">
                    <a:lumMod val="75000"/>
                    <a:lumOff val="25000"/>
                  </a:schemeClr>
                </a:solidFill>
              </a:rPr>
              <a:t>Price of the Combination</a:t>
            </a:r>
          </a:p>
        </p:txBody>
      </p:sp>
      <p:cxnSp>
        <p:nvCxnSpPr>
          <p:cNvPr id="26" name="Straight Connector 25"/>
          <p:cNvCxnSpPr/>
          <p:nvPr/>
        </p:nvCxnSpPr>
        <p:spPr>
          <a:xfrm flipV="1">
            <a:off x="1320702" y="5370271"/>
            <a:ext cx="3331388" cy="752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31151" y="5472234"/>
            <a:ext cx="3420092" cy="369332"/>
          </a:xfrm>
          <a:prstGeom prst="rect">
            <a:avLst/>
          </a:prstGeom>
          <a:noFill/>
        </p:spPr>
        <p:txBody>
          <a:bodyPr wrap="square" rtlCol="0">
            <a:spAutoFit/>
          </a:bodyPr>
          <a:lstStyle/>
          <a:p>
            <a:r>
              <a:rPr lang="en-US" dirty="0" smtClean="0">
                <a:solidFill>
                  <a:schemeClr val="tx1">
                    <a:lumMod val="75000"/>
                    <a:lumOff val="25000"/>
                  </a:schemeClr>
                </a:solidFill>
              </a:rPr>
              <a:t>1 + (tax rate)(step 1 taxable ratio)</a:t>
            </a:r>
          </a:p>
        </p:txBody>
      </p:sp>
      <p:sp>
        <p:nvSpPr>
          <p:cNvPr id="29" name="TextBox 28"/>
          <p:cNvSpPr txBox="1"/>
          <p:nvPr/>
        </p:nvSpPr>
        <p:spPr>
          <a:xfrm>
            <a:off x="4696113" y="5202124"/>
            <a:ext cx="374573" cy="381744"/>
          </a:xfrm>
          <a:prstGeom prst="rect">
            <a:avLst/>
          </a:prstGeom>
          <a:noFill/>
        </p:spPr>
        <p:txBody>
          <a:bodyPr wrap="square" rtlCol="0">
            <a:spAutoFit/>
          </a:bodyPr>
          <a:lstStyle/>
          <a:p>
            <a:r>
              <a:rPr lang="en-US" dirty="0"/>
              <a:t>=</a:t>
            </a:r>
          </a:p>
        </p:txBody>
      </p:sp>
      <p:sp>
        <p:nvSpPr>
          <p:cNvPr id="30" name="TextBox 29"/>
          <p:cNvSpPr txBox="1"/>
          <p:nvPr/>
        </p:nvSpPr>
        <p:spPr>
          <a:xfrm>
            <a:off x="6913089" y="5191811"/>
            <a:ext cx="1175703" cy="369332"/>
          </a:xfrm>
          <a:prstGeom prst="rect">
            <a:avLst/>
          </a:prstGeom>
          <a:noFill/>
        </p:spPr>
        <p:txBody>
          <a:bodyPr wrap="square" rtlCol="0">
            <a:spAutoFit/>
          </a:bodyPr>
          <a:lstStyle/>
          <a:p>
            <a:r>
              <a:rPr lang="en-US" dirty="0" smtClean="0">
                <a:solidFill>
                  <a:schemeClr val="tx1">
                    <a:lumMod val="75000"/>
                    <a:lumOff val="25000"/>
                  </a:schemeClr>
                </a:solidFill>
              </a:rPr>
              <a:t>$183.10</a:t>
            </a:r>
          </a:p>
        </p:txBody>
      </p:sp>
      <p:cxnSp>
        <p:nvCxnSpPr>
          <p:cNvPr id="31" name="Straight Connector 30"/>
          <p:cNvCxnSpPr/>
          <p:nvPr/>
        </p:nvCxnSpPr>
        <p:spPr>
          <a:xfrm>
            <a:off x="5092767" y="5370271"/>
            <a:ext cx="144023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38132" y="5472234"/>
            <a:ext cx="1753570" cy="369332"/>
          </a:xfrm>
          <a:prstGeom prst="rect">
            <a:avLst/>
          </a:prstGeom>
          <a:noFill/>
        </p:spPr>
        <p:txBody>
          <a:bodyPr wrap="square" rtlCol="0">
            <a:spAutoFit/>
          </a:bodyPr>
          <a:lstStyle/>
          <a:p>
            <a:r>
              <a:rPr lang="en-US" dirty="0" smtClean="0">
                <a:solidFill>
                  <a:schemeClr val="tx1">
                    <a:lumMod val="75000"/>
                    <a:lumOff val="25000"/>
                  </a:schemeClr>
                </a:solidFill>
              </a:rPr>
              <a:t>1 + (0.10)(0.923)</a:t>
            </a:r>
          </a:p>
        </p:txBody>
      </p:sp>
      <p:sp>
        <p:nvSpPr>
          <p:cNvPr id="36" name="TextBox 35"/>
          <p:cNvSpPr txBox="1"/>
          <p:nvPr/>
        </p:nvSpPr>
        <p:spPr>
          <a:xfrm>
            <a:off x="6586700" y="5179399"/>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37" name="TextBox 36"/>
          <p:cNvSpPr txBox="1"/>
          <p:nvPr/>
        </p:nvSpPr>
        <p:spPr>
          <a:xfrm>
            <a:off x="5496955" y="4920973"/>
            <a:ext cx="685510" cy="369332"/>
          </a:xfrm>
          <a:prstGeom prst="rect">
            <a:avLst/>
          </a:prstGeom>
          <a:noFill/>
        </p:spPr>
        <p:txBody>
          <a:bodyPr wrap="square" rtlCol="0">
            <a:spAutoFit/>
          </a:bodyPr>
          <a:lstStyle/>
          <a:p>
            <a:r>
              <a:rPr lang="en-US" dirty="0" smtClean="0">
                <a:solidFill>
                  <a:schemeClr val="tx1">
                    <a:lumMod val="75000"/>
                    <a:lumOff val="25000"/>
                  </a:schemeClr>
                </a:solidFill>
              </a:rPr>
              <a:t>$200</a:t>
            </a:r>
          </a:p>
        </p:txBody>
      </p:sp>
    </p:spTree>
    <p:extLst>
      <p:ext uri="{BB962C8B-B14F-4D97-AF65-F5344CB8AC3E}">
        <p14:creationId xmlns:p14="http://schemas.microsoft.com/office/powerpoint/2010/main" val="29833521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smtClean="0"/>
              <a:t>Line 13 – Eligible adjustments – </a:t>
            </a:r>
            <a:br>
              <a:rPr lang="en-US" sz="3200" dirty="0" smtClean="0"/>
            </a:br>
            <a:r>
              <a:rPr lang="en-US" sz="3200" dirty="0" smtClean="0"/>
              <a:t>non-taxable articles</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marL="0" indent="0">
              <a:buNone/>
            </a:pPr>
            <a:r>
              <a:rPr lang="en-US" sz="2400" dirty="0" smtClean="0">
                <a:solidFill>
                  <a:srgbClr val="0070C0"/>
                </a:solidFill>
              </a:rPr>
              <a:t>Step 3: Determine line 12 tax amount as follows</a:t>
            </a:r>
          </a:p>
          <a:p>
            <a:pPr marL="0" indent="0">
              <a:buNone/>
            </a:pPr>
            <a:endParaRPr lang="en-US" sz="2400" dirty="0" smtClean="0"/>
          </a:p>
          <a:p>
            <a:pPr marL="0" indent="0">
              <a:buNone/>
            </a:pPr>
            <a:endParaRPr lang="en-US" sz="2400" dirty="0" smtClean="0"/>
          </a:p>
          <a:p>
            <a:pPr marL="0" indent="0">
              <a:buNone/>
            </a:pPr>
            <a:r>
              <a:rPr lang="en-US" sz="2400" dirty="0" smtClean="0">
                <a:solidFill>
                  <a:srgbClr val="0070C0"/>
                </a:solidFill>
              </a:rPr>
              <a:t>Step </a:t>
            </a:r>
            <a:r>
              <a:rPr lang="en-US" sz="2400" dirty="0">
                <a:solidFill>
                  <a:srgbClr val="0070C0"/>
                </a:solidFill>
              </a:rPr>
              <a:t>4</a:t>
            </a:r>
            <a:r>
              <a:rPr lang="en-US" sz="2400" dirty="0" smtClean="0">
                <a:solidFill>
                  <a:srgbClr val="0070C0"/>
                </a:solidFill>
              </a:rPr>
              <a:t>: Determine the line 13 eligible adjustment as follows</a:t>
            </a:r>
          </a:p>
          <a:p>
            <a:pPr marL="0" indent="0">
              <a:buNone/>
            </a:pPr>
            <a:r>
              <a:rPr lang="en-US" sz="1800" dirty="0" smtClean="0"/>
              <a:t>Note: If the taxable ratio in step 1 is 0.923 or 92.3%, the corresponding nontaxable ratio is 0.077, or 7.7%.</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57</a:t>
            </a:fld>
            <a:endParaRPr lang="en-US" dirty="0"/>
          </a:p>
        </p:txBody>
      </p:sp>
      <p:sp>
        <p:nvSpPr>
          <p:cNvPr id="11" name="TextBox 10"/>
          <p:cNvSpPr txBox="1"/>
          <p:nvPr/>
        </p:nvSpPr>
        <p:spPr>
          <a:xfrm>
            <a:off x="2580495" y="2295476"/>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12" name="TextBox 11"/>
          <p:cNvSpPr txBox="1"/>
          <p:nvPr/>
        </p:nvSpPr>
        <p:spPr>
          <a:xfrm>
            <a:off x="580791" y="2166338"/>
            <a:ext cx="2032350" cy="646331"/>
          </a:xfrm>
          <a:prstGeom prst="rect">
            <a:avLst/>
          </a:prstGeom>
          <a:noFill/>
        </p:spPr>
        <p:txBody>
          <a:bodyPr wrap="square" rtlCol="0">
            <a:spAutoFit/>
          </a:bodyPr>
          <a:lstStyle/>
          <a:p>
            <a:pPr algn="ctr"/>
            <a:r>
              <a:rPr lang="en-US" dirty="0" smtClean="0">
                <a:solidFill>
                  <a:schemeClr val="tx1">
                    <a:lumMod val="75000"/>
                    <a:lumOff val="25000"/>
                  </a:schemeClr>
                </a:solidFill>
              </a:rPr>
              <a:t>Combination Sales Price (Tax Included)</a:t>
            </a:r>
          </a:p>
        </p:txBody>
      </p:sp>
      <p:sp>
        <p:nvSpPr>
          <p:cNvPr id="14" name="TextBox 13"/>
          <p:cNvSpPr txBox="1"/>
          <p:nvPr/>
        </p:nvSpPr>
        <p:spPr>
          <a:xfrm>
            <a:off x="5377242" y="2298631"/>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15" name="TextBox 14"/>
          <p:cNvSpPr txBox="1"/>
          <p:nvPr/>
        </p:nvSpPr>
        <p:spPr>
          <a:xfrm>
            <a:off x="5684567" y="2289564"/>
            <a:ext cx="1641051" cy="369332"/>
          </a:xfrm>
          <a:prstGeom prst="rect">
            <a:avLst/>
          </a:prstGeom>
          <a:noFill/>
        </p:spPr>
        <p:txBody>
          <a:bodyPr wrap="square" rtlCol="0">
            <a:spAutoFit/>
          </a:bodyPr>
          <a:lstStyle/>
          <a:p>
            <a:r>
              <a:rPr lang="en-US" dirty="0" smtClean="0">
                <a:solidFill>
                  <a:schemeClr val="tx1">
                    <a:lumMod val="75000"/>
                    <a:lumOff val="25000"/>
                  </a:schemeClr>
                </a:solidFill>
              </a:rPr>
              <a:t>$200 - $183.10</a:t>
            </a:r>
          </a:p>
        </p:txBody>
      </p:sp>
      <p:sp>
        <p:nvSpPr>
          <p:cNvPr id="21" name="TextBox 20"/>
          <p:cNvSpPr txBox="1"/>
          <p:nvPr/>
        </p:nvSpPr>
        <p:spPr>
          <a:xfrm>
            <a:off x="7252417" y="2295476"/>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22" name="TextBox 21"/>
          <p:cNvSpPr txBox="1"/>
          <p:nvPr/>
        </p:nvSpPr>
        <p:spPr>
          <a:xfrm>
            <a:off x="7579059" y="2295476"/>
            <a:ext cx="870590" cy="369332"/>
          </a:xfrm>
          <a:prstGeom prst="rect">
            <a:avLst/>
          </a:prstGeom>
          <a:noFill/>
        </p:spPr>
        <p:txBody>
          <a:bodyPr wrap="square" rtlCol="0">
            <a:spAutoFit/>
          </a:bodyPr>
          <a:lstStyle/>
          <a:p>
            <a:r>
              <a:rPr lang="en-US" dirty="0" smtClean="0">
                <a:solidFill>
                  <a:schemeClr val="tx1">
                    <a:lumMod val="75000"/>
                    <a:lumOff val="25000"/>
                  </a:schemeClr>
                </a:solidFill>
              </a:rPr>
              <a:t>$16.90</a:t>
            </a:r>
            <a:endParaRPr lang="en-US" dirty="0">
              <a:solidFill>
                <a:schemeClr val="tx1">
                  <a:lumMod val="75000"/>
                  <a:lumOff val="25000"/>
                </a:schemeClr>
              </a:solidFill>
            </a:endParaRPr>
          </a:p>
        </p:txBody>
      </p:sp>
      <p:sp>
        <p:nvSpPr>
          <p:cNvPr id="25" name="TextBox 24"/>
          <p:cNvSpPr txBox="1"/>
          <p:nvPr/>
        </p:nvSpPr>
        <p:spPr>
          <a:xfrm>
            <a:off x="3267305" y="4823182"/>
            <a:ext cx="1292208" cy="646331"/>
          </a:xfrm>
          <a:prstGeom prst="rect">
            <a:avLst/>
          </a:prstGeom>
          <a:noFill/>
        </p:spPr>
        <p:txBody>
          <a:bodyPr wrap="square" rtlCol="0">
            <a:spAutoFit/>
          </a:bodyPr>
          <a:lstStyle/>
          <a:p>
            <a:pPr algn="ctr"/>
            <a:r>
              <a:rPr lang="en-US" dirty="0" smtClean="0">
                <a:solidFill>
                  <a:schemeClr val="tx1">
                    <a:lumMod val="75000"/>
                    <a:lumOff val="25000"/>
                  </a:schemeClr>
                </a:solidFill>
              </a:rPr>
              <a:t>Nontaxable</a:t>
            </a:r>
          </a:p>
          <a:p>
            <a:pPr algn="ctr"/>
            <a:r>
              <a:rPr lang="en-US" dirty="0" smtClean="0">
                <a:solidFill>
                  <a:schemeClr val="tx1">
                    <a:lumMod val="75000"/>
                    <a:lumOff val="25000"/>
                  </a:schemeClr>
                </a:solidFill>
              </a:rPr>
              <a:t>Ratio </a:t>
            </a:r>
          </a:p>
        </p:txBody>
      </p:sp>
      <p:sp>
        <p:nvSpPr>
          <p:cNvPr id="29" name="TextBox 28"/>
          <p:cNvSpPr txBox="1"/>
          <p:nvPr/>
        </p:nvSpPr>
        <p:spPr>
          <a:xfrm>
            <a:off x="6630425" y="4959885"/>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30" name="TextBox 29"/>
          <p:cNvSpPr txBox="1"/>
          <p:nvPr/>
        </p:nvSpPr>
        <p:spPr>
          <a:xfrm>
            <a:off x="6976803" y="4957023"/>
            <a:ext cx="914493" cy="369332"/>
          </a:xfrm>
          <a:prstGeom prst="rect">
            <a:avLst/>
          </a:prstGeom>
          <a:noFill/>
        </p:spPr>
        <p:txBody>
          <a:bodyPr wrap="square" rtlCol="0">
            <a:spAutoFit/>
          </a:bodyPr>
          <a:lstStyle/>
          <a:p>
            <a:r>
              <a:rPr lang="en-US" dirty="0" smtClean="0">
                <a:solidFill>
                  <a:schemeClr val="tx1">
                    <a:lumMod val="75000"/>
                    <a:lumOff val="25000"/>
                  </a:schemeClr>
                </a:solidFill>
              </a:rPr>
              <a:t>$14.10</a:t>
            </a:r>
          </a:p>
        </p:txBody>
      </p:sp>
      <p:sp>
        <p:nvSpPr>
          <p:cNvPr id="28" name="TextBox 27"/>
          <p:cNvSpPr txBox="1"/>
          <p:nvPr/>
        </p:nvSpPr>
        <p:spPr>
          <a:xfrm>
            <a:off x="2845851" y="2185731"/>
            <a:ext cx="2544206" cy="646331"/>
          </a:xfrm>
          <a:prstGeom prst="rect">
            <a:avLst/>
          </a:prstGeom>
          <a:noFill/>
        </p:spPr>
        <p:txBody>
          <a:bodyPr wrap="square" rtlCol="0">
            <a:spAutoFit/>
          </a:bodyPr>
          <a:lstStyle/>
          <a:p>
            <a:pPr algn="ctr"/>
            <a:r>
              <a:rPr lang="en-US" dirty="0" smtClean="0">
                <a:solidFill>
                  <a:schemeClr val="tx1">
                    <a:lumMod val="75000"/>
                    <a:lumOff val="25000"/>
                  </a:schemeClr>
                </a:solidFill>
              </a:rPr>
              <a:t>Step 2 Combination Sales Price (Tax Excluded)</a:t>
            </a:r>
          </a:p>
        </p:txBody>
      </p:sp>
      <p:sp>
        <p:nvSpPr>
          <p:cNvPr id="33" name="TextBox 32"/>
          <p:cNvSpPr txBox="1"/>
          <p:nvPr/>
        </p:nvSpPr>
        <p:spPr>
          <a:xfrm>
            <a:off x="893028" y="4717377"/>
            <a:ext cx="2102804" cy="923330"/>
          </a:xfrm>
          <a:prstGeom prst="rect">
            <a:avLst/>
          </a:prstGeom>
          <a:noFill/>
        </p:spPr>
        <p:txBody>
          <a:bodyPr wrap="square" rtlCol="0">
            <a:spAutoFit/>
          </a:bodyPr>
          <a:lstStyle/>
          <a:p>
            <a:pPr algn="ctr"/>
            <a:r>
              <a:rPr lang="en-US" dirty="0" smtClean="0">
                <a:solidFill>
                  <a:schemeClr val="tx1">
                    <a:lumMod val="75000"/>
                    <a:lumOff val="25000"/>
                  </a:schemeClr>
                </a:solidFill>
              </a:rPr>
              <a:t>Step 2 Combination </a:t>
            </a:r>
          </a:p>
          <a:p>
            <a:pPr algn="ctr"/>
            <a:r>
              <a:rPr lang="en-US" dirty="0" smtClean="0">
                <a:solidFill>
                  <a:schemeClr val="tx1">
                    <a:lumMod val="75000"/>
                    <a:lumOff val="25000"/>
                  </a:schemeClr>
                </a:solidFill>
              </a:rPr>
              <a:t>Sales Price </a:t>
            </a:r>
          </a:p>
          <a:p>
            <a:pPr algn="ctr"/>
            <a:r>
              <a:rPr lang="en-US" dirty="0" smtClean="0">
                <a:solidFill>
                  <a:schemeClr val="tx1">
                    <a:lumMod val="75000"/>
                    <a:lumOff val="25000"/>
                  </a:schemeClr>
                </a:solidFill>
              </a:rPr>
              <a:t>(Tax Excluded)</a:t>
            </a:r>
          </a:p>
        </p:txBody>
      </p:sp>
      <p:sp>
        <p:nvSpPr>
          <p:cNvPr id="34" name="TextBox 33"/>
          <p:cNvSpPr txBox="1"/>
          <p:nvPr/>
        </p:nvSpPr>
        <p:spPr>
          <a:xfrm>
            <a:off x="3024977" y="4970728"/>
            <a:ext cx="374573" cy="381744"/>
          </a:xfrm>
          <a:prstGeom prst="rect">
            <a:avLst/>
          </a:prstGeom>
          <a:noFill/>
        </p:spPr>
        <p:txBody>
          <a:bodyPr wrap="square" rtlCol="0">
            <a:spAutoFit/>
          </a:bodyPr>
          <a:lstStyle/>
          <a:p>
            <a:r>
              <a:rPr lang="en-US" dirty="0" smtClean="0">
                <a:solidFill>
                  <a:schemeClr val="tx1">
                    <a:lumMod val="75000"/>
                    <a:lumOff val="25000"/>
                  </a:schemeClr>
                </a:solidFill>
              </a:rPr>
              <a:t>x</a:t>
            </a:r>
            <a:endParaRPr lang="en-US" dirty="0">
              <a:solidFill>
                <a:schemeClr val="tx1">
                  <a:lumMod val="75000"/>
                  <a:lumOff val="25000"/>
                </a:schemeClr>
              </a:solidFill>
            </a:endParaRPr>
          </a:p>
        </p:txBody>
      </p:sp>
      <p:sp>
        <p:nvSpPr>
          <p:cNvPr id="35" name="TextBox 34"/>
          <p:cNvSpPr txBox="1"/>
          <p:nvPr/>
        </p:nvSpPr>
        <p:spPr>
          <a:xfrm>
            <a:off x="4606454" y="4970728"/>
            <a:ext cx="316330" cy="383847"/>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39" name="TextBox 38"/>
          <p:cNvSpPr txBox="1"/>
          <p:nvPr/>
        </p:nvSpPr>
        <p:spPr>
          <a:xfrm>
            <a:off x="4969725" y="4957023"/>
            <a:ext cx="1756877" cy="369332"/>
          </a:xfrm>
          <a:prstGeom prst="rect">
            <a:avLst/>
          </a:prstGeom>
          <a:noFill/>
        </p:spPr>
        <p:txBody>
          <a:bodyPr wrap="square" rtlCol="0">
            <a:spAutoFit/>
          </a:bodyPr>
          <a:lstStyle/>
          <a:p>
            <a:r>
              <a:rPr lang="en-US" dirty="0" smtClean="0">
                <a:solidFill>
                  <a:schemeClr val="tx1">
                    <a:lumMod val="75000"/>
                    <a:lumOff val="25000"/>
                  </a:schemeClr>
                </a:solidFill>
              </a:rPr>
              <a:t>$183.10 x 0.077</a:t>
            </a:r>
          </a:p>
        </p:txBody>
      </p:sp>
    </p:spTree>
    <p:extLst>
      <p:ext uri="{BB962C8B-B14F-4D97-AF65-F5344CB8AC3E}">
        <p14:creationId xmlns:p14="http://schemas.microsoft.com/office/powerpoint/2010/main" val="3959696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710" y="1534886"/>
            <a:ext cx="8256963" cy="4539343"/>
          </a:xfrm>
        </p:spPr>
        <p:txBody>
          <a:bodyPr>
            <a:normAutofit/>
          </a:bodyPr>
          <a:lstStyle/>
          <a:p>
            <a:pPr marL="0" indent="0" algn="ctr">
              <a:buNone/>
            </a:pPr>
            <a:r>
              <a:rPr lang="en-US" sz="2400" b="1" u="sng" dirty="0" smtClean="0"/>
              <a:t>Summary – Relative Sales Method Example</a:t>
            </a:r>
            <a:endParaRPr lang="en-US" sz="2400" b="1" u="sng" dirty="0"/>
          </a:p>
          <a:p>
            <a:pPr marL="0" indent="0">
              <a:buNone/>
            </a:pPr>
            <a:endParaRPr lang="en-US" sz="2400" dirty="0" smtClean="0"/>
          </a:p>
          <a:p>
            <a:pPr marL="0" indent="0">
              <a:buNone/>
            </a:pPr>
            <a:r>
              <a:rPr lang="en-US" sz="2200" dirty="0" smtClean="0"/>
              <a:t>Line 8</a:t>
            </a:r>
            <a:r>
              <a:rPr lang="en-US" sz="2200" dirty="0"/>
              <a:t>: The sales price of all articles sold…	</a:t>
            </a:r>
            <a:r>
              <a:rPr lang="en-US" sz="2200" dirty="0" smtClean="0"/>
              <a:t>	     $200.00</a:t>
            </a:r>
          </a:p>
          <a:p>
            <a:pPr marL="0" indent="0">
              <a:buNone/>
            </a:pPr>
            <a:r>
              <a:rPr lang="en-US" sz="2200" dirty="0"/>
              <a:t>Line </a:t>
            </a:r>
            <a:r>
              <a:rPr lang="en-US" sz="2200" dirty="0" smtClean="0"/>
              <a:t>12: </a:t>
            </a:r>
            <a:r>
              <a:rPr lang="en-US" sz="2200" dirty="0"/>
              <a:t>Eligible adjustments – </a:t>
            </a:r>
            <a:r>
              <a:rPr lang="en-US" sz="2200" dirty="0" smtClean="0"/>
              <a:t>included excise tax</a:t>
            </a:r>
            <a:r>
              <a:rPr lang="en-US" sz="2200" dirty="0"/>
              <a:t>	</a:t>
            </a:r>
            <a:r>
              <a:rPr lang="en-US" sz="2200" dirty="0" smtClean="0"/>
              <a:t>     $  16.90</a:t>
            </a:r>
            <a:endParaRPr lang="en-US" sz="2200" dirty="0"/>
          </a:p>
          <a:p>
            <a:pPr marL="0" indent="0">
              <a:buNone/>
            </a:pPr>
            <a:r>
              <a:rPr lang="en-US" sz="2200" dirty="0" smtClean="0"/>
              <a:t>Line 13: Eligible adjustments – non-taxable articles	     $  14.10</a:t>
            </a:r>
          </a:p>
          <a:p>
            <a:pPr marL="0" indent="0">
              <a:buNone/>
            </a:pPr>
            <a:r>
              <a:rPr lang="en-US" sz="2200" dirty="0" smtClean="0"/>
              <a:t>Line </a:t>
            </a:r>
            <a:r>
              <a:rPr lang="en-US" sz="2200" dirty="0"/>
              <a:t>15: Adjusted taxable sales and </a:t>
            </a:r>
            <a:r>
              <a:rPr lang="en-US" sz="2200" dirty="0" smtClean="0"/>
              <a:t>uses			     $169.00</a:t>
            </a:r>
          </a:p>
          <a:p>
            <a:pPr marL="0" indent="0">
              <a:buNone/>
            </a:pPr>
            <a:endParaRPr lang="en-US" sz="2200" dirty="0" smtClean="0"/>
          </a:p>
          <a:p>
            <a:pPr marL="0" indent="0">
              <a:buNone/>
            </a:pPr>
            <a:r>
              <a:rPr lang="en-US" sz="2200" dirty="0" smtClean="0">
                <a:solidFill>
                  <a:srgbClr val="0070C0"/>
                </a:solidFill>
              </a:rPr>
              <a:t>Check</a:t>
            </a:r>
            <a:r>
              <a:rPr lang="en-US" sz="2200" dirty="0" smtClean="0"/>
              <a:t>: Is the tax we calculated ($16.90) equal to the adjusted taxable sale price ($169.00) times the tax rate (10%)?  YES!</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58</a:t>
            </a:fld>
            <a:endParaRPr lang="en-US" dirty="0"/>
          </a:p>
        </p:txBody>
      </p:sp>
      <p:sp>
        <p:nvSpPr>
          <p:cNvPr id="9" name="Title 1"/>
          <p:cNvSpPr>
            <a:spLocks noGrp="1"/>
          </p:cNvSpPr>
          <p:nvPr>
            <p:ph type="title"/>
          </p:nvPr>
        </p:nvSpPr>
        <p:spPr>
          <a:xfrm>
            <a:off x="822960" y="286605"/>
            <a:ext cx="7543800" cy="969264"/>
          </a:xfrm>
        </p:spPr>
        <p:txBody>
          <a:bodyPr>
            <a:noAutofit/>
          </a:bodyPr>
          <a:lstStyle/>
          <a:p>
            <a:r>
              <a:rPr lang="en-US" sz="3200" dirty="0" smtClean="0"/>
              <a:t>Line 13 – Eligible adjustments – </a:t>
            </a:r>
            <a:br>
              <a:rPr lang="en-US" sz="3200" dirty="0" smtClean="0"/>
            </a:br>
            <a:r>
              <a:rPr lang="en-US" sz="3200" dirty="0" smtClean="0"/>
              <a:t>non-taxable articles</a:t>
            </a:r>
            <a:endParaRPr lang="en-US" sz="3200" dirty="0"/>
          </a:p>
        </p:txBody>
      </p:sp>
    </p:spTree>
    <p:extLst>
      <p:ext uri="{BB962C8B-B14F-4D97-AF65-F5344CB8AC3E}">
        <p14:creationId xmlns:p14="http://schemas.microsoft.com/office/powerpoint/2010/main" val="453481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smtClean="0"/>
              <a:t>Line 13 – Eligible adjustments – </a:t>
            </a:r>
            <a:br>
              <a:rPr lang="en-US" sz="3200" dirty="0" smtClean="0"/>
            </a:br>
            <a:r>
              <a:rPr lang="en-US" sz="3200" dirty="0" smtClean="0"/>
              <a:t>non-taxable articles</a:t>
            </a:r>
            <a:endParaRPr lang="en-US" sz="3200" dirty="0"/>
          </a:p>
        </p:txBody>
      </p:sp>
      <p:sp>
        <p:nvSpPr>
          <p:cNvPr id="3" name="Content Placeholder 2"/>
          <p:cNvSpPr>
            <a:spLocks noGrp="1"/>
          </p:cNvSpPr>
          <p:nvPr>
            <p:ph idx="1"/>
          </p:nvPr>
        </p:nvSpPr>
        <p:spPr>
          <a:xfrm>
            <a:off x="435429" y="1665515"/>
            <a:ext cx="8371113" cy="4408714"/>
          </a:xfrm>
        </p:spPr>
        <p:txBody>
          <a:bodyPr>
            <a:normAutofit lnSpcReduction="10000"/>
          </a:bodyPr>
          <a:lstStyle/>
          <a:p>
            <a:pPr marL="0" indent="0" algn="ctr">
              <a:buNone/>
            </a:pPr>
            <a:r>
              <a:rPr lang="en-US" sz="2400" b="1" u="sng" dirty="0" smtClean="0"/>
              <a:t>Example – Relative Cost Method</a:t>
            </a:r>
            <a:endParaRPr lang="en-US" sz="2400" dirty="0" smtClean="0"/>
          </a:p>
          <a:p>
            <a:pPr marL="0" indent="0">
              <a:buNone/>
            </a:pPr>
            <a:r>
              <a:rPr lang="en-US" sz="2400" dirty="0" smtClean="0"/>
              <a:t>Pistol sold with 25th anniversary belt buckle (tax </a:t>
            </a:r>
            <a:r>
              <a:rPr lang="en-US" sz="2400" dirty="0" err="1" smtClean="0"/>
              <a:t>incl</a:t>
            </a:r>
            <a:r>
              <a:rPr lang="en-US" sz="2400" dirty="0" smtClean="0"/>
              <a:t>): 	$200</a:t>
            </a:r>
          </a:p>
          <a:p>
            <a:pPr marL="0" indent="0">
              <a:buNone/>
            </a:pPr>
            <a:r>
              <a:rPr lang="en-US" sz="2400" dirty="0" smtClean="0"/>
              <a:t>Established sale price for just the pistol: 			$195</a:t>
            </a:r>
          </a:p>
          <a:p>
            <a:pPr marL="0" indent="0">
              <a:buNone/>
            </a:pPr>
            <a:r>
              <a:rPr lang="en-US" sz="2400" dirty="0" smtClean="0"/>
              <a:t>Established sale price for just the belt buckle: 		None</a:t>
            </a:r>
          </a:p>
          <a:p>
            <a:pPr marL="0" indent="0">
              <a:buNone/>
            </a:pPr>
            <a:r>
              <a:rPr lang="en-US" sz="2400" dirty="0" smtClean="0"/>
              <a:t>Cost of the pistol:					</a:t>
            </a:r>
            <a:r>
              <a:rPr lang="en-US" sz="2400" dirty="0"/>
              <a:t>	</a:t>
            </a:r>
            <a:r>
              <a:rPr lang="en-US" sz="2400" dirty="0" smtClean="0"/>
              <a:t>$100</a:t>
            </a:r>
          </a:p>
          <a:p>
            <a:pPr marL="0" indent="0">
              <a:buNone/>
            </a:pPr>
            <a:r>
              <a:rPr lang="en-US" sz="2400" dirty="0" smtClean="0"/>
              <a:t>Cost of a belt buckle:						$3</a:t>
            </a:r>
          </a:p>
          <a:p>
            <a:pPr marL="0" indent="0">
              <a:buNone/>
            </a:pPr>
            <a:endParaRPr lang="en-US" sz="2400" dirty="0" smtClean="0"/>
          </a:p>
          <a:p>
            <a:pPr marL="0" indent="0">
              <a:buNone/>
            </a:pPr>
            <a:r>
              <a:rPr lang="en-US" sz="2400" dirty="0" smtClean="0"/>
              <a:t>The relative sales method can’t be used (the commemorative belt buckle isn’t sold separately). The relative cost method must be used.</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59</a:t>
            </a:fld>
            <a:endParaRPr lang="en-US" dirty="0"/>
          </a:p>
        </p:txBody>
      </p:sp>
    </p:spTree>
    <p:extLst>
      <p:ext uri="{BB962C8B-B14F-4D97-AF65-F5344CB8AC3E}">
        <p14:creationId xmlns:p14="http://schemas.microsoft.com/office/powerpoint/2010/main" val="4019002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800" dirty="0" smtClean="0"/>
              <a:t>Legal Framework</a:t>
            </a:r>
            <a:endParaRPr lang="en-US" sz="38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6</a:t>
            </a:fld>
            <a:endParaRPr lang="en-US" dirty="0"/>
          </a:p>
        </p:txBody>
      </p:sp>
      <p:sp>
        <p:nvSpPr>
          <p:cNvPr id="6" name="Content Placeholder 3"/>
          <p:cNvSpPr>
            <a:spLocks noGrp="1"/>
          </p:cNvSpPr>
          <p:nvPr>
            <p:ph idx="1"/>
          </p:nvPr>
        </p:nvSpPr>
        <p:spPr>
          <a:xfrm>
            <a:off x="865562" y="1830268"/>
            <a:ext cx="7543801" cy="4227631"/>
          </a:xfrm>
        </p:spPr>
        <p:txBody>
          <a:bodyPr>
            <a:normAutofit fontScale="92500"/>
          </a:bodyPr>
          <a:lstStyle/>
          <a:p>
            <a:pPr marL="0" indent="0">
              <a:spcAft>
                <a:spcPts val="1800"/>
              </a:spcAft>
              <a:buNone/>
            </a:pPr>
            <a:r>
              <a:rPr lang="en-US" sz="2400" b="1" dirty="0"/>
              <a:t>Title 26 United States Code </a:t>
            </a:r>
            <a:r>
              <a:rPr lang="en-US" sz="2400" dirty="0"/>
              <a:t>– Internal Revenue </a:t>
            </a:r>
            <a:r>
              <a:rPr lang="en-US" sz="2400" dirty="0" smtClean="0"/>
              <a:t>Code (26 U.S.C. _)</a:t>
            </a:r>
            <a:endParaRPr lang="en-US" sz="900" dirty="0"/>
          </a:p>
          <a:p>
            <a:pPr marL="0" indent="0">
              <a:spcAft>
                <a:spcPts val="1800"/>
              </a:spcAft>
              <a:buNone/>
            </a:pPr>
            <a:r>
              <a:rPr lang="en-US" sz="2400" b="1" dirty="0"/>
              <a:t>Title 27 Code of Federal Regulations</a:t>
            </a:r>
            <a:r>
              <a:rPr lang="en-US" sz="2400" dirty="0"/>
              <a:t> – Alcohol, Tobacco Products, and Firearms: this presentation focuses on Part 53, which </a:t>
            </a:r>
            <a:r>
              <a:rPr lang="en-US" sz="2400" dirty="0" smtClean="0"/>
              <a:t>contains </a:t>
            </a:r>
            <a:r>
              <a:rPr lang="en-US" sz="2400" dirty="0"/>
              <a:t>TTB’s firearms and ammunition regulations (27 CFR Part </a:t>
            </a:r>
            <a:r>
              <a:rPr lang="en-US" sz="2400" dirty="0" smtClean="0"/>
              <a:t>53)</a:t>
            </a:r>
            <a:endParaRPr lang="en-US" sz="2400" dirty="0"/>
          </a:p>
          <a:p>
            <a:pPr marL="0" indent="0">
              <a:spcAft>
                <a:spcPts val="1800"/>
              </a:spcAft>
              <a:buNone/>
            </a:pPr>
            <a:r>
              <a:rPr lang="en-US" sz="2400" b="1" dirty="0" smtClean="0"/>
              <a:t>Interpretive Guidance</a:t>
            </a:r>
            <a:r>
              <a:rPr lang="en-US" sz="2400" dirty="0" smtClean="0"/>
              <a:t> </a:t>
            </a:r>
            <a:r>
              <a:rPr lang="en-US" sz="2400" b="1" dirty="0" smtClean="0"/>
              <a:t>on TTB’s Website </a:t>
            </a:r>
            <a:r>
              <a:rPr lang="en-US" sz="2400" dirty="0" smtClean="0"/>
              <a:t>– IRS Revenue Rulings, ATF Rulings, TTB Rulings, Industry Circulars, Announcements</a:t>
            </a:r>
          </a:p>
          <a:p>
            <a:pPr marL="0" indent="0">
              <a:spcAft>
                <a:spcPts val="1800"/>
              </a:spcAft>
              <a:buNone/>
            </a:pPr>
            <a:r>
              <a:rPr lang="en-US" sz="2400" b="1" dirty="0" smtClean="0"/>
              <a:t>Interpretive Guidance Not on TTB’s Website </a:t>
            </a:r>
            <a:r>
              <a:rPr lang="en-US" sz="2400" dirty="0" smtClean="0"/>
              <a:t>– IRS Private Letter Rulings, ATF Letter Rulings, TTB Technical Advice Letters</a:t>
            </a:r>
          </a:p>
          <a:p>
            <a:pPr marL="0" indent="0">
              <a:buNone/>
            </a:pPr>
            <a:endParaRPr lang="en-US" dirty="0">
              <a:solidFill>
                <a:schemeClr val="tx2">
                  <a:lumMod val="50000"/>
                </a:schemeClr>
              </a:solidFill>
            </a:endParaRPr>
          </a:p>
          <a:p>
            <a:endParaRPr lang="en-US" dirty="0"/>
          </a:p>
        </p:txBody>
      </p:sp>
    </p:spTree>
    <p:extLst>
      <p:ext uri="{BB962C8B-B14F-4D97-AF65-F5344CB8AC3E}">
        <p14:creationId xmlns:p14="http://schemas.microsoft.com/office/powerpoint/2010/main" val="22632116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smtClean="0"/>
              <a:t>Line 13 – Eligible adjustments – </a:t>
            </a:r>
            <a:br>
              <a:rPr lang="en-US" sz="3200" dirty="0" smtClean="0"/>
            </a:br>
            <a:r>
              <a:rPr lang="en-US" sz="3200" dirty="0" smtClean="0"/>
              <a:t>non-taxable articles</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marL="0" indent="0">
              <a:buNone/>
            </a:pPr>
            <a:r>
              <a:rPr lang="en-US" sz="2400" dirty="0" smtClean="0">
                <a:solidFill>
                  <a:srgbClr val="0070C0"/>
                </a:solidFill>
              </a:rPr>
              <a:t>Step 1: Determine the taxable ratio as follows</a:t>
            </a:r>
          </a:p>
          <a:p>
            <a:pPr marL="0" indent="0">
              <a:buNone/>
            </a:pPr>
            <a:endParaRPr lang="en-US" sz="2400" dirty="0" smtClean="0"/>
          </a:p>
          <a:p>
            <a:pPr marL="0" indent="0">
              <a:buNone/>
            </a:pPr>
            <a:endParaRPr lang="en-US" sz="2400" dirty="0" smtClean="0"/>
          </a:p>
          <a:p>
            <a:pPr marL="0" indent="0">
              <a:buNone/>
            </a:pPr>
            <a:endParaRPr lang="en-US" sz="2400" dirty="0"/>
          </a:p>
          <a:p>
            <a:pPr marL="0" indent="0">
              <a:spcBef>
                <a:spcPts val="1800"/>
              </a:spcBef>
              <a:buNone/>
            </a:pPr>
            <a:r>
              <a:rPr lang="en-US" sz="2400" dirty="0" smtClean="0">
                <a:solidFill>
                  <a:srgbClr val="0070C0"/>
                </a:solidFill>
              </a:rPr>
              <a:t>Step 2: Determine the tax excluded sale price of the combination as follows</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60</a:t>
            </a:fld>
            <a:endParaRPr lang="en-US" dirty="0"/>
          </a:p>
        </p:txBody>
      </p:sp>
      <p:sp>
        <p:nvSpPr>
          <p:cNvPr id="7" name="TextBox 6"/>
          <p:cNvSpPr txBox="1"/>
          <p:nvPr/>
        </p:nvSpPr>
        <p:spPr>
          <a:xfrm>
            <a:off x="1919991" y="2457589"/>
            <a:ext cx="2018709" cy="369332"/>
          </a:xfrm>
          <a:prstGeom prst="rect">
            <a:avLst/>
          </a:prstGeom>
          <a:noFill/>
        </p:spPr>
        <p:txBody>
          <a:bodyPr wrap="square" rtlCol="0">
            <a:spAutoFit/>
          </a:bodyPr>
          <a:lstStyle/>
          <a:p>
            <a:r>
              <a:rPr lang="en-US" dirty="0" smtClean="0">
                <a:solidFill>
                  <a:schemeClr val="tx1">
                    <a:lumMod val="75000"/>
                    <a:lumOff val="25000"/>
                  </a:schemeClr>
                </a:solidFill>
              </a:rPr>
              <a:t>Taxable Article Cost</a:t>
            </a:r>
          </a:p>
        </p:txBody>
      </p:sp>
      <p:cxnSp>
        <p:nvCxnSpPr>
          <p:cNvPr id="9" name="Straight Connector 8"/>
          <p:cNvCxnSpPr/>
          <p:nvPr/>
        </p:nvCxnSpPr>
        <p:spPr>
          <a:xfrm>
            <a:off x="727118" y="2928833"/>
            <a:ext cx="447284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2822" y="2950867"/>
            <a:ext cx="2478795" cy="369332"/>
          </a:xfrm>
          <a:prstGeom prst="rect">
            <a:avLst/>
          </a:prstGeom>
          <a:noFill/>
        </p:spPr>
        <p:txBody>
          <a:bodyPr wrap="square" rtlCol="0">
            <a:spAutoFit/>
          </a:bodyPr>
          <a:lstStyle/>
          <a:p>
            <a:r>
              <a:rPr lang="en-US" dirty="0" smtClean="0">
                <a:solidFill>
                  <a:schemeClr val="tx1">
                    <a:lumMod val="75000"/>
                    <a:lumOff val="25000"/>
                  </a:schemeClr>
                </a:solidFill>
              </a:rPr>
              <a:t>Taxable Article Cost</a:t>
            </a:r>
          </a:p>
        </p:txBody>
      </p:sp>
      <p:sp>
        <p:nvSpPr>
          <p:cNvPr id="11" name="TextBox 10"/>
          <p:cNvSpPr txBox="1"/>
          <p:nvPr/>
        </p:nvSpPr>
        <p:spPr>
          <a:xfrm>
            <a:off x="2617299" y="2964818"/>
            <a:ext cx="374573" cy="381744"/>
          </a:xfrm>
          <a:prstGeom prst="rect">
            <a:avLst/>
          </a:prstGeom>
          <a:noFill/>
        </p:spPr>
        <p:txBody>
          <a:bodyPr wrap="square" rtlCol="0">
            <a:spAutoFit/>
          </a:bodyPr>
          <a:lstStyle/>
          <a:p>
            <a:r>
              <a:rPr lang="en-US" dirty="0" smtClean="0"/>
              <a:t>+</a:t>
            </a:r>
            <a:endParaRPr lang="en-US" dirty="0"/>
          </a:p>
        </p:txBody>
      </p:sp>
      <p:sp>
        <p:nvSpPr>
          <p:cNvPr id="12" name="TextBox 11"/>
          <p:cNvSpPr txBox="1"/>
          <p:nvPr/>
        </p:nvSpPr>
        <p:spPr>
          <a:xfrm>
            <a:off x="2991872" y="2964613"/>
            <a:ext cx="2457060" cy="369332"/>
          </a:xfrm>
          <a:prstGeom prst="rect">
            <a:avLst/>
          </a:prstGeom>
          <a:noFill/>
        </p:spPr>
        <p:txBody>
          <a:bodyPr wrap="square" rtlCol="0">
            <a:spAutoFit/>
          </a:bodyPr>
          <a:lstStyle/>
          <a:p>
            <a:r>
              <a:rPr lang="en-US" dirty="0" smtClean="0">
                <a:solidFill>
                  <a:schemeClr val="tx1">
                    <a:lumMod val="75000"/>
                    <a:lumOff val="25000"/>
                  </a:schemeClr>
                </a:solidFill>
              </a:rPr>
              <a:t>Nontaxable Article Cost</a:t>
            </a:r>
          </a:p>
        </p:txBody>
      </p:sp>
      <p:sp>
        <p:nvSpPr>
          <p:cNvPr id="14" name="TextBox 13"/>
          <p:cNvSpPr txBox="1"/>
          <p:nvPr/>
        </p:nvSpPr>
        <p:spPr>
          <a:xfrm>
            <a:off x="5423262" y="2736307"/>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15" name="TextBox 14"/>
          <p:cNvSpPr txBox="1"/>
          <p:nvPr/>
        </p:nvSpPr>
        <p:spPr>
          <a:xfrm>
            <a:off x="6085076" y="2474929"/>
            <a:ext cx="685510" cy="369332"/>
          </a:xfrm>
          <a:prstGeom prst="rect">
            <a:avLst/>
          </a:prstGeom>
          <a:noFill/>
        </p:spPr>
        <p:txBody>
          <a:bodyPr wrap="square" rtlCol="0">
            <a:spAutoFit/>
          </a:bodyPr>
          <a:lstStyle/>
          <a:p>
            <a:r>
              <a:rPr lang="en-US" dirty="0" smtClean="0">
                <a:solidFill>
                  <a:schemeClr val="tx1">
                    <a:lumMod val="75000"/>
                    <a:lumOff val="25000"/>
                  </a:schemeClr>
                </a:solidFill>
              </a:rPr>
              <a:t>$100</a:t>
            </a:r>
          </a:p>
        </p:txBody>
      </p:sp>
      <p:cxnSp>
        <p:nvCxnSpPr>
          <p:cNvPr id="16" name="Straight Connector 15"/>
          <p:cNvCxnSpPr/>
          <p:nvPr/>
        </p:nvCxnSpPr>
        <p:spPr>
          <a:xfrm>
            <a:off x="5910671" y="2927179"/>
            <a:ext cx="100241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74394" y="2971024"/>
            <a:ext cx="1317214" cy="369332"/>
          </a:xfrm>
          <a:prstGeom prst="rect">
            <a:avLst/>
          </a:prstGeom>
          <a:noFill/>
        </p:spPr>
        <p:txBody>
          <a:bodyPr wrap="square" rtlCol="0">
            <a:spAutoFit/>
          </a:bodyPr>
          <a:lstStyle/>
          <a:p>
            <a:r>
              <a:rPr lang="en-US" dirty="0" smtClean="0">
                <a:solidFill>
                  <a:schemeClr val="tx1">
                    <a:lumMod val="75000"/>
                    <a:lumOff val="25000"/>
                  </a:schemeClr>
                </a:solidFill>
              </a:rPr>
              <a:t>$100 + $3</a:t>
            </a:r>
          </a:p>
        </p:txBody>
      </p:sp>
      <p:sp>
        <p:nvSpPr>
          <p:cNvPr id="21" name="TextBox 20"/>
          <p:cNvSpPr txBox="1"/>
          <p:nvPr/>
        </p:nvSpPr>
        <p:spPr>
          <a:xfrm>
            <a:off x="7119890" y="2759995"/>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22" name="TextBox 21"/>
          <p:cNvSpPr txBox="1"/>
          <p:nvPr/>
        </p:nvSpPr>
        <p:spPr>
          <a:xfrm>
            <a:off x="7482058" y="2748719"/>
            <a:ext cx="870590" cy="369332"/>
          </a:xfrm>
          <a:prstGeom prst="rect">
            <a:avLst/>
          </a:prstGeom>
          <a:noFill/>
        </p:spPr>
        <p:txBody>
          <a:bodyPr wrap="square" rtlCol="0">
            <a:spAutoFit/>
          </a:bodyPr>
          <a:lstStyle/>
          <a:p>
            <a:r>
              <a:rPr lang="en-US" dirty="0" smtClean="0">
                <a:solidFill>
                  <a:schemeClr val="tx1">
                    <a:lumMod val="75000"/>
                    <a:lumOff val="25000"/>
                  </a:schemeClr>
                </a:solidFill>
              </a:rPr>
              <a:t>0.971</a:t>
            </a:r>
            <a:endParaRPr lang="en-US" dirty="0">
              <a:solidFill>
                <a:schemeClr val="tx1">
                  <a:lumMod val="75000"/>
                  <a:lumOff val="25000"/>
                </a:schemeClr>
              </a:solidFill>
            </a:endParaRPr>
          </a:p>
        </p:txBody>
      </p:sp>
      <p:sp>
        <p:nvSpPr>
          <p:cNvPr id="25" name="TextBox 24"/>
          <p:cNvSpPr txBox="1"/>
          <p:nvPr/>
        </p:nvSpPr>
        <p:spPr>
          <a:xfrm>
            <a:off x="1771710" y="4725555"/>
            <a:ext cx="2406769" cy="646331"/>
          </a:xfrm>
          <a:prstGeom prst="rect">
            <a:avLst/>
          </a:prstGeom>
          <a:noFill/>
        </p:spPr>
        <p:txBody>
          <a:bodyPr wrap="square" rtlCol="0">
            <a:spAutoFit/>
          </a:bodyPr>
          <a:lstStyle/>
          <a:p>
            <a:pPr algn="ctr"/>
            <a:r>
              <a:rPr lang="en-US" dirty="0" smtClean="0">
                <a:solidFill>
                  <a:schemeClr val="tx1">
                    <a:lumMod val="75000"/>
                    <a:lumOff val="25000"/>
                  </a:schemeClr>
                </a:solidFill>
              </a:rPr>
              <a:t>Tax Included </a:t>
            </a:r>
            <a:r>
              <a:rPr lang="en-US" dirty="0">
                <a:solidFill>
                  <a:schemeClr val="tx1">
                    <a:lumMod val="75000"/>
                    <a:lumOff val="25000"/>
                  </a:schemeClr>
                </a:solidFill>
              </a:rPr>
              <a:t>Sale </a:t>
            </a:r>
            <a:r>
              <a:rPr lang="en-US" dirty="0" smtClean="0">
                <a:solidFill>
                  <a:schemeClr val="tx1">
                    <a:lumMod val="75000"/>
                    <a:lumOff val="25000"/>
                  </a:schemeClr>
                </a:solidFill>
              </a:rPr>
              <a:t>Price of the Combination</a:t>
            </a:r>
          </a:p>
        </p:txBody>
      </p:sp>
      <p:cxnSp>
        <p:nvCxnSpPr>
          <p:cNvPr id="26" name="Straight Connector 25"/>
          <p:cNvCxnSpPr/>
          <p:nvPr/>
        </p:nvCxnSpPr>
        <p:spPr>
          <a:xfrm flipV="1">
            <a:off x="1320702" y="5370271"/>
            <a:ext cx="3331388" cy="752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31151" y="5472234"/>
            <a:ext cx="3420092" cy="369332"/>
          </a:xfrm>
          <a:prstGeom prst="rect">
            <a:avLst/>
          </a:prstGeom>
          <a:noFill/>
        </p:spPr>
        <p:txBody>
          <a:bodyPr wrap="square" rtlCol="0">
            <a:spAutoFit/>
          </a:bodyPr>
          <a:lstStyle/>
          <a:p>
            <a:r>
              <a:rPr lang="en-US" dirty="0" smtClean="0">
                <a:solidFill>
                  <a:schemeClr val="tx1">
                    <a:lumMod val="75000"/>
                    <a:lumOff val="25000"/>
                  </a:schemeClr>
                </a:solidFill>
              </a:rPr>
              <a:t>1 + (tax rate)(step 1 taxable ratio)</a:t>
            </a:r>
          </a:p>
        </p:txBody>
      </p:sp>
      <p:sp>
        <p:nvSpPr>
          <p:cNvPr id="29" name="TextBox 28"/>
          <p:cNvSpPr txBox="1"/>
          <p:nvPr/>
        </p:nvSpPr>
        <p:spPr>
          <a:xfrm>
            <a:off x="4696113" y="5202124"/>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30" name="TextBox 29"/>
          <p:cNvSpPr txBox="1"/>
          <p:nvPr/>
        </p:nvSpPr>
        <p:spPr>
          <a:xfrm>
            <a:off x="6913089" y="5191811"/>
            <a:ext cx="1175703" cy="369332"/>
          </a:xfrm>
          <a:prstGeom prst="rect">
            <a:avLst/>
          </a:prstGeom>
          <a:noFill/>
        </p:spPr>
        <p:txBody>
          <a:bodyPr wrap="square" rtlCol="0">
            <a:spAutoFit/>
          </a:bodyPr>
          <a:lstStyle/>
          <a:p>
            <a:r>
              <a:rPr lang="en-US" dirty="0" smtClean="0">
                <a:solidFill>
                  <a:schemeClr val="tx1">
                    <a:lumMod val="75000"/>
                    <a:lumOff val="25000"/>
                  </a:schemeClr>
                </a:solidFill>
              </a:rPr>
              <a:t>$182.30</a:t>
            </a:r>
          </a:p>
        </p:txBody>
      </p:sp>
      <p:cxnSp>
        <p:nvCxnSpPr>
          <p:cNvPr id="31" name="Straight Connector 30"/>
          <p:cNvCxnSpPr/>
          <p:nvPr/>
        </p:nvCxnSpPr>
        <p:spPr>
          <a:xfrm>
            <a:off x="5092767" y="5370271"/>
            <a:ext cx="144023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38132" y="5472234"/>
            <a:ext cx="1753570" cy="369332"/>
          </a:xfrm>
          <a:prstGeom prst="rect">
            <a:avLst/>
          </a:prstGeom>
          <a:noFill/>
        </p:spPr>
        <p:txBody>
          <a:bodyPr wrap="square" rtlCol="0">
            <a:spAutoFit/>
          </a:bodyPr>
          <a:lstStyle/>
          <a:p>
            <a:r>
              <a:rPr lang="en-US" dirty="0" smtClean="0">
                <a:solidFill>
                  <a:schemeClr val="tx1">
                    <a:lumMod val="75000"/>
                    <a:lumOff val="25000"/>
                  </a:schemeClr>
                </a:solidFill>
              </a:rPr>
              <a:t>1 + (0.10)(0.971)</a:t>
            </a:r>
          </a:p>
        </p:txBody>
      </p:sp>
      <p:sp>
        <p:nvSpPr>
          <p:cNvPr id="36" name="TextBox 35"/>
          <p:cNvSpPr txBox="1"/>
          <p:nvPr/>
        </p:nvSpPr>
        <p:spPr>
          <a:xfrm>
            <a:off x="6586700" y="5179399"/>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37" name="TextBox 36"/>
          <p:cNvSpPr txBox="1"/>
          <p:nvPr/>
        </p:nvSpPr>
        <p:spPr>
          <a:xfrm>
            <a:off x="5496955" y="4920973"/>
            <a:ext cx="685510" cy="369332"/>
          </a:xfrm>
          <a:prstGeom prst="rect">
            <a:avLst/>
          </a:prstGeom>
          <a:noFill/>
        </p:spPr>
        <p:txBody>
          <a:bodyPr wrap="square" rtlCol="0">
            <a:spAutoFit/>
          </a:bodyPr>
          <a:lstStyle/>
          <a:p>
            <a:r>
              <a:rPr lang="en-US" dirty="0" smtClean="0">
                <a:solidFill>
                  <a:schemeClr val="tx1">
                    <a:lumMod val="75000"/>
                    <a:lumOff val="25000"/>
                  </a:schemeClr>
                </a:solidFill>
              </a:rPr>
              <a:t>$200</a:t>
            </a:r>
          </a:p>
        </p:txBody>
      </p:sp>
    </p:spTree>
    <p:extLst>
      <p:ext uri="{BB962C8B-B14F-4D97-AF65-F5344CB8AC3E}">
        <p14:creationId xmlns:p14="http://schemas.microsoft.com/office/powerpoint/2010/main" val="40868581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9264"/>
          </a:xfrm>
        </p:spPr>
        <p:txBody>
          <a:bodyPr>
            <a:normAutofit/>
          </a:bodyPr>
          <a:lstStyle/>
          <a:p>
            <a:r>
              <a:rPr lang="en-US" sz="3200" dirty="0" smtClean="0"/>
              <a:t>Line 13 – Eligible adjustments – </a:t>
            </a:r>
            <a:br>
              <a:rPr lang="en-US" sz="3200" dirty="0" smtClean="0"/>
            </a:br>
            <a:r>
              <a:rPr lang="en-US" sz="3200" dirty="0" smtClean="0"/>
              <a:t>non-taxable articles</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marL="0" indent="0">
              <a:buNone/>
            </a:pPr>
            <a:r>
              <a:rPr lang="en-US" sz="2400" dirty="0" smtClean="0">
                <a:solidFill>
                  <a:srgbClr val="0070C0"/>
                </a:solidFill>
              </a:rPr>
              <a:t>Step 3: Determine line 12 tax amount as follows</a:t>
            </a:r>
          </a:p>
          <a:p>
            <a:pPr marL="0" indent="0">
              <a:buNone/>
            </a:pPr>
            <a:endParaRPr lang="en-US" sz="2400" dirty="0" smtClean="0"/>
          </a:p>
          <a:p>
            <a:pPr marL="0" indent="0">
              <a:buNone/>
            </a:pPr>
            <a:endParaRPr lang="en-US" sz="2400" dirty="0" smtClean="0"/>
          </a:p>
          <a:p>
            <a:pPr marL="0" indent="0">
              <a:buNone/>
            </a:pPr>
            <a:r>
              <a:rPr lang="en-US" sz="2400" dirty="0" smtClean="0">
                <a:solidFill>
                  <a:srgbClr val="0070C0"/>
                </a:solidFill>
              </a:rPr>
              <a:t>Step </a:t>
            </a:r>
            <a:r>
              <a:rPr lang="en-US" sz="2400" dirty="0">
                <a:solidFill>
                  <a:srgbClr val="0070C0"/>
                </a:solidFill>
              </a:rPr>
              <a:t>4</a:t>
            </a:r>
            <a:r>
              <a:rPr lang="en-US" sz="2400" dirty="0" smtClean="0">
                <a:solidFill>
                  <a:srgbClr val="0070C0"/>
                </a:solidFill>
              </a:rPr>
              <a:t>: Determine the line 13 eligible adjustment as follows</a:t>
            </a:r>
          </a:p>
          <a:p>
            <a:pPr marL="0" indent="0">
              <a:buNone/>
            </a:pPr>
            <a:r>
              <a:rPr lang="en-US" sz="1800" dirty="0" smtClean="0"/>
              <a:t>Note: If the taxable ratio in step 1 is 0.971 or 97.1%, the corresponding nontaxable ratio is 0.029, or 2.9%.</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61</a:t>
            </a:fld>
            <a:endParaRPr lang="en-US" dirty="0"/>
          </a:p>
        </p:txBody>
      </p:sp>
      <p:sp>
        <p:nvSpPr>
          <p:cNvPr id="11" name="TextBox 10"/>
          <p:cNvSpPr txBox="1"/>
          <p:nvPr/>
        </p:nvSpPr>
        <p:spPr>
          <a:xfrm>
            <a:off x="2602797" y="2384684"/>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12" name="TextBox 11"/>
          <p:cNvSpPr txBox="1"/>
          <p:nvPr/>
        </p:nvSpPr>
        <p:spPr>
          <a:xfrm>
            <a:off x="603093" y="2255546"/>
            <a:ext cx="2032350" cy="646331"/>
          </a:xfrm>
          <a:prstGeom prst="rect">
            <a:avLst/>
          </a:prstGeom>
          <a:noFill/>
        </p:spPr>
        <p:txBody>
          <a:bodyPr wrap="square" rtlCol="0">
            <a:spAutoFit/>
          </a:bodyPr>
          <a:lstStyle/>
          <a:p>
            <a:r>
              <a:rPr lang="en-US" dirty="0" smtClean="0">
                <a:solidFill>
                  <a:schemeClr val="tx1">
                    <a:lumMod val="75000"/>
                    <a:lumOff val="25000"/>
                  </a:schemeClr>
                </a:solidFill>
              </a:rPr>
              <a:t>Combination Sales Price (Tax Included)</a:t>
            </a:r>
          </a:p>
        </p:txBody>
      </p:sp>
      <p:sp>
        <p:nvSpPr>
          <p:cNvPr id="14" name="TextBox 13"/>
          <p:cNvSpPr txBox="1"/>
          <p:nvPr/>
        </p:nvSpPr>
        <p:spPr>
          <a:xfrm>
            <a:off x="5399544" y="2387839"/>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15" name="TextBox 14"/>
          <p:cNvSpPr txBox="1"/>
          <p:nvPr/>
        </p:nvSpPr>
        <p:spPr>
          <a:xfrm>
            <a:off x="5706869" y="2378772"/>
            <a:ext cx="1641051" cy="369332"/>
          </a:xfrm>
          <a:prstGeom prst="rect">
            <a:avLst/>
          </a:prstGeom>
          <a:noFill/>
        </p:spPr>
        <p:txBody>
          <a:bodyPr wrap="square" rtlCol="0">
            <a:spAutoFit/>
          </a:bodyPr>
          <a:lstStyle/>
          <a:p>
            <a:r>
              <a:rPr lang="en-US" dirty="0" smtClean="0">
                <a:solidFill>
                  <a:schemeClr val="tx1">
                    <a:lumMod val="75000"/>
                    <a:lumOff val="25000"/>
                  </a:schemeClr>
                </a:solidFill>
              </a:rPr>
              <a:t>$200 - $182.30</a:t>
            </a:r>
          </a:p>
        </p:txBody>
      </p:sp>
      <p:sp>
        <p:nvSpPr>
          <p:cNvPr id="21" name="TextBox 20"/>
          <p:cNvSpPr txBox="1"/>
          <p:nvPr/>
        </p:nvSpPr>
        <p:spPr>
          <a:xfrm>
            <a:off x="7274719" y="2384684"/>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22" name="TextBox 21"/>
          <p:cNvSpPr txBox="1"/>
          <p:nvPr/>
        </p:nvSpPr>
        <p:spPr>
          <a:xfrm>
            <a:off x="7601361" y="2384684"/>
            <a:ext cx="870590" cy="369332"/>
          </a:xfrm>
          <a:prstGeom prst="rect">
            <a:avLst/>
          </a:prstGeom>
          <a:noFill/>
        </p:spPr>
        <p:txBody>
          <a:bodyPr wrap="square" rtlCol="0">
            <a:spAutoFit/>
          </a:bodyPr>
          <a:lstStyle/>
          <a:p>
            <a:r>
              <a:rPr lang="en-US" dirty="0" smtClean="0">
                <a:solidFill>
                  <a:schemeClr val="tx1">
                    <a:lumMod val="75000"/>
                    <a:lumOff val="25000"/>
                  </a:schemeClr>
                </a:solidFill>
              </a:rPr>
              <a:t>$17.70</a:t>
            </a:r>
            <a:endParaRPr lang="en-US" dirty="0">
              <a:solidFill>
                <a:schemeClr val="tx1">
                  <a:lumMod val="75000"/>
                  <a:lumOff val="25000"/>
                </a:schemeClr>
              </a:solidFill>
            </a:endParaRPr>
          </a:p>
        </p:txBody>
      </p:sp>
      <p:sp>
        <p:nvSpPr>
          <p:cNvPr id="25" name="TextBox 24"/>
          <p:cNvSpPr txBox="1"/>
          <p:nvPr/>
        </p:nvSpPr>
        <p:spPr>
          <a:xfrm>
            <a:off x="3434571" y="4845484"/>
            <a:ext cx="1292208" cy="646331"/>
          </a:xfrm>
          <a:prstGeom prst="rect">
            <a:avLst/>
          </a:prstGeom>
          <a:noFill/>
        </p:spPr>
        <p:txBody>
          <a:bodyPr wrap="square" rtlCol="0">
            <a:spAutoFit/>
          </a:bodyPr>
          <a:lstStyle/>
          <a:p>
            <a:pPr algn="ctr"/>
            <a:r>
              <a:rPr lang="en-US" dirty="0" smtClean="0">
                <a:solidFill>
                  <a:schemeClr val="tx1">
                    <a:lumMod val="75000"/>
                    <a:lumOff val="25000"/>
                  </a:schemeClr>
                </a:solidFill>
              </a:rPr>
              <a:t>Nontaxable</a:t>
            </a:r>
          </a:p>
          <a:p>
            <a:pPr algn="ctr"/>
            <a:r>
              <a:rPr lang="en-US" dirty="0" smtClean="0">
                <a:solidFill>
                  <a:schemeClr val="tx1">
                    <a:lumMod val="75000"/>
                    <a:lumOff val="25000"/>
                  </a:schemeClr>
                </a:solidFill>
              </a:rPr>
              <a:t>Ratio </a:t>
            </a:r>
          </a:p>
        </p:txBody>
      </p:sp>
      <p:sp>
        <p:nvSpPr>
          <p:cNvPr id="29" name="TextBox 28"/>
          <p:cNvSpPr txBox="1"/>
          <p:nvPr/>
        </p:nvSpPr>
        <p:spPr>
          <a:xfrm>
            <a:off x="6797691" y="4982187"/>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30" name="TextBox 29"/>
          <p:cNvSpPr txBox="1"/>
          <p:nvPr/>
        </p:nvSpPr>
        <p:spPr>
          <a:xfrm>
            <a:off x="7144069" y="4979325"/>
            <a:ext cx="914493" cy="369332"/>
          </a:xfrm>
          <a:prstGeom prst="rect">
            <a:avLst/>
          </a:prstGeom>
          <a:noFill/>
        </p:spPr>
        <p:txBody>
          <a:bodyPr wrap="square" rtlCol="0">
            <a:spAutoFit/>
          </a:bodyPr>
          <a:lstStyle/>
          <a:p>
            <a:r>
              <a:rPr lang="en-US" dirty="0" smtClean="0">
                <a:solidFill>
                  <a:schemeClr val="tx1">
                    <a:lumMod val="75000"/>
                    <a:lumOff val="25000"/>
                  </a:schemeClr>
                </a:solidFill>
              </a:rPr>
              <a:t>$5.29</a:t>
            </a:r>
          </a:p>
        </p:txBody>
      </p:sp>
      <p:sp>
        <p:nvSpPr>
          <p:cNvPr id="28" name="TextBox 27"/>
          <p:cNvSpPr txBox="1"/>
          <p:nvPr/>
        </p:nvSpPr>
        <p:spPr>
          <a:xfrm>
            <a:off x="2868153" y="2274939"/>
            <a:ext cx="2544206" cy="646331"/>
          </a:xfrm>
          <a:prstGeom prst="rect">
            <a:avLst/>
          </a:prstGeom>
          <a:noFill/>
        </p:spPr>
        <p:txBody>
          <a:bodyPr wrap="square" rtlCol="0">
            <a:spAutoFit/>
          </a:bodyPr>
          <a:lstStyle/>
          <a:p>
            <a:pPr algn="ctr"/>
            <a:r>
              <a:rPr lang="en-US" dirty="0" smtClean="0">
                <a:solidFill>
                  <a:schemeClr val="tx1">
                    <a:lumMod val="75000"/>
                    <a:lumOff val="25000"/>
                  </a:schemeClr>
                </a:solidFill>
              </a:rPr>
              <a:t>Step 2 Combination Sales Price (Tax Excluded)</a:t>
            </a:r>
          </a:p>
        </p:txBody>
      </p:sp>
      <p:sp>
        <p:nvSpPr>
          <p:cNvPr id="33" name="TextBox 32"/>
          <p:cNvSpPr txBox="1"/>
          <p:nvPr/>
        </p:nvSpPr>
        <p:spPr>
          <a:xfrm>
            <a:off x="1060294" y="4739679"/>
            <a:ext cx="2102804" cy="923330"/>
          </a:xfrm>
          <a:prstGeom prst="rect">
            <a:avLst/>
          </a:prstGeom>
          <a:noFill/>
        </p:spPr>
        <p:txBody>
          <a:bodyPr wrap="square" rtlCol="0">
            <a:spAutoFit/>
          </a:bodyPr>
          <a:lstStyle/>
          <a:p>
            <a:pPr algn="ctr"/>
            <a:r>
              <a:rPr lang="en-US" dirty="0" smtClean="0">
                <a:solidFill>
                  <a:schemeClr val="tx1">
                    <a:lumMod val="75000"/>
                    <a:lumOff val="25000"/>
                  </a:schemeClr>
                </a:solidFill>
              </a:rPr>
              <a:t>Step 2 Combination </a:t>
            </a:r>
          </a:p>
          <a:p>
            <a:pPr algn="ctr"/>
            <a:r>
              <a:rPr lang="en-US" dirty="0" smtClean="0">
                <a:solidFill>
                  <a:schemeClr val="tx1">
                    <a:lumMod val="75000"/>
                    <a:lumOff val="25000"/>
                  </a:schemeClr>
                </a:solidFill>
              </a:rPr>
              <a:t>Sales Price </a:t>
            </a:r>
          </a:p>
          <a:p>
            <a:pPr algn="ctr"/>
            <a:r>
              <a:rPr lang="en-US" dirty="0" smtClean="0">
                <a:solidFill>
                  <a:schemeClr val="tx1">
                    <a:lumMod val="75000"/>
                    <a:lumOff val="25000"/>
                  </a:schemeClr>
                </a:solidFill>
              </a:rPr>
              <a:t>(Tax Excluded)</a:t>
            </a:r>
          </a:p>
        </p:txBody>
      </p:sp>
      <p:sp>
        <p:nvSpPr>
          <p:cNvPr id="34" name="TextBox 33"/>
          <p:cNvSpPr txBox="1"/>
          <p:nvPr/>
        </p:nvSpPr>
        <p:spPr>
          <a:xfrm>
            <a:off x="3192243" y="4993030"/>
            <a:ext cx="374573" cy="381744"/>
          </a:xfrm>
          <a:prstGeom prst="rect">
            <a:avLst/>
          </a:prstGeom>
          <a:noFill/>
        </p:spPr>
        <p:txBody>
          <a:bodyPr wrap="square" rtlCol="0">
            <a:spAutoFit/>
          </a:bodyPr>
          <a:lstStyle/>
          <a:p>
            <a:r>
              <a:rPr lang="en-US" dirty="0" smtClean="0">
                <a:solidFill>
                  <a:schemeClr val="tx1">
                    <a:lumMod val="75000"/>
                    <a:lumOff val="25000"/>
                  </a:schemeClr>
                </a:solidFill>
              </a:rPr>
              <a:t>x</a:t>
            </a:r>
            <a:endParaRPr lang="en-US" dirty="0">
              <a:solidFill>
                <a:schemeClr val="tx1">
                  <a:lumMod val="75000"/>
                  <a:lumOff val="25000"/>
                </a:schemeClr>
              </a:solidFill>
            </a:endParaRPr>
          </a:p>
        </p:txBody>
      </p:sp>
      <p:sp>
        <p:nvSpPr>
          <p:cNvPr id="35" name="TextBox 34"/>
          <p:cNvSpPr txBox="1"/>
          <p:nvPr/>
        </p:nvSpPr>
        <p:spPr>
          <a:xfrm>
            <a:off x="4773720" y="4993030"/>
            <a:ext cx="316330" cy="383847"/>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39" name="TextBox 38"/>
          <p:cNvSpPr txBox="1"/>
          <p:nvPr/>
        </p:nvSpPr>
        <p:spPr>
          <a:xfrm>
            <a:off x="5136991" y="4979325"/>
            <a:ext cx="1756877" cy="369332"/>
          </a:xfrm>
          <a:prstGeom prst="rect">
            <a:avLst/>
          </a:prstGeom>
          <a:noFill/>
        </p:spPr>
        <p:txBody>
          <a:bodyPr wrap="square" rtlCol="0">
            <a:spAutoFit/>
          </a:bodyPr>
          <a:lstStyle/>
          <a:p>
            <a:r>
              <a:rPr lang="en-US" dirty="0" smtClean="0">
                <a:solidFill>
                  <a:schemeClr val="tx1">
                    <a:lumMod val="75000"/>
                    <a:lumOff val="25000"/>
                  </a:schemeClr>
                </a:solidFill>
              </a:rPr>
              <a:t>$182.30 x 0.029</a:t>
            </a:r>
          </a:p>
        </p:txBody>
      </p:sp>
    </p:spTree>
    <p:extLst>
      <p:ext uri="{BB962C8B-B14F-4D97-AF65-F5344CB8AC3E}">
        <p14:creationId xmlns:p14="http://schemas.microsoft.com/office/powerpoint/2010/main" val="22796479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710" y="1534886"/>
            <a:ext cx="8256963" cy="4539343"/>
          </a:xfrm>
        </p:spPr>
        <p:txBody>
          <a:bodyPr>
            <a:normAutofit/>
          </a:bodyPr>
          <a:lstStyle/>
          <a:p>
            <a:pPr marL="0" indent="0" algn="ctr">
              <a:buNone/>
            </a:pPr>
            <a:r>
              <a:rPr lang="en-US" sz="2400" b="1" u="sng" dirty="0" smtClean="0"/>
              <a:t>Summary – Relative Cost Method Example</a:t>
            </a:r>
            <a:endParaRPr lang="en-US" sz="2400" b="1" u="sng" dirty="0"/>
          </a:p>
          <a:p>
            <a:pPr marL="0" indent="0">
              <a:buNone/>
            </a:pPr>
            <a:endParaRPr lang="en-US" sz="2400" dirty="0" smtClean="0"/>
          </a:p>
          <a:p>
            <a:pPr marL="0" indent="0">
              <a:buNone/>
            </a:pPr>
            <a:r>
              <a:rPr lang="en-US" sz="2200" dirty="0" smtClean="0"/>
              <a:t>Line 8</a:t>
            </a:r>
            <a:r>
              <a:rPr lang="en-US" sz="2200" dirty="0"/>
              <a:t>: The sales price of all articles sold…	</a:t>
            </a:r>
            <a:r>
              <a:rPr lang="en-US" sz="2200" dirty="0" smtClean="0"/>
              <a:t>	     $200.00</a:t>
            </a:r>
          </a:p>
          <a:p>
            <a:pPr marL="0" indent="0">
              <a:buNone/>
            </a:pPr>
            <a:r>
              <a:rPr lang="en-US" sz="2200" dirty="0"/>
              <a:t>Line </a:t>
            </a:r>
            <a:r>
              <a:rPr lang="en-US" sz="2200" dirty="0" smtClean="0"/>
              <a:t>12: </a:t>
            </a:r>
            <a:r>
              <a:rPr lang="en-US" sz="2200" dirty="0"/>
              <a:t>Eligible adjustments – </a:t>
            </a:r>
            <a:r>
              <a:rPr lang="en-US" sz="2200" dirty="0" smtClean="0"/>
              <a:t>included excise tax</a:t>
            </a:r>
            <a:r>
              <a:rPr lang="en-US" sz="2200" dirty="0"/>
              <a:t>	</a:t>
            </a:r>
            <a:r>
              <a:rPr lang="en-US" sz="2200" dirty="0" smtClean="0"/>
              <a:t>     $  17.70</a:t>
            </a:r>
            <a:endParaRPr lang="en-US" sz="2200" dirty="0"/>
          </a:p>
          <a:p>
            <a:pPr marL="0" indent="0">
              <a:buNone/>
            </a:pPr>
            <a:r>
              <a:rPr lang="en-US" sz="2200" dirty="0" smtClean="0"/>
              <a:t>Line 13: Eligible adjustments – non-taxable articles	     $    5.29</a:t>
            </a:r>
          </a:p>
          <a:p>
            <a:pPr marL="0" indent="0">
              <a:buNone/>
            </a:pPr>
            <a:r>
              <a:rPr lang="en-US" sz="2200" dirty="0" smtClean="0"/>
              <a:t>Line </a:t>
            </a:r>
            <a:r>
              <a:rPr lang="en-US" sz="2200" dirty="0"/>
              <a:t>15: Adjusted taxable sales and </a:t>
            </a:r>
            <a:r>
              <a:rPr lang="en-US" sz="2200" dirty="0" smtClean="0"/>
              <a:t>uses			     $177.01</a:t>
            </a:r>
          </a:p>
          <a:p>
            <a:pPr marL="0" indent="0">
              <a:buNone/>
            </a:pPr>
            <a:endParaRPr lang="en-US" sz="2200" dirty="0" smtClean="0"/>
          </a:p>
          <a:p>
            <a:pPr marL="0" indent="0">
              <a:buNone/>
            </a:pPr>
            <a:r>
              <a:rPr lang="en-US" sz="2200" dirty="0" smtClean="0">
                <a:solidFill>
                  <a:srgbClr val="0070C0"/>
                </a:solidFill>
              </a:rPr>
              <a:t>Check</a:t>
            </a:r>
            <a:r>
              <a:rPr lang="en-US" sz="2200" dirty="0" smtClean="0">
                <a:solidFill>
                  <a:srgbClr val="000000"/>
                </a:solidFill>
              </a:rPr>
              <a:t>:</a:t>
            </a:r>
            <a:r>
              <a:rPr lang="en-US" sz="2200" dirty="0" smtClean="0"/>
              <a:t> Is the tax we calculated ($17.70) equal to the adjusted taxable sale price ($177.01) times the tax rate (10%)?  YES!</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62</a:t>
            </a:fld>
            <a:endParaRPr lang="en-US" dirty="0"/>
          </a:p>
        </p:txBody>
      </p:sp>
      <p:sp>
        <p:nvSpPr>
          <p:cNvPr id="9" name="Title 1"/>
          <p:cNvSpPr>
            <a:spLocks noGrp="1"/>
          </p:cNvSpPr>
          <p:nvPr>
            <p:ph type="title"/>
          </p:nvPr>
        </p:nvSpPr>
        <p:spPr>
          <a:xfrm>
            <a:off x="822960" y="286605"/>
            <a:ext cx="7543800" cy="969264"/>
          </a:xfrm>
        </p:spPr>
        <p:txBody>
          <a:bodyPr>
            <a:noAutofit/>
          </a:bodyPr>
          <a:lstStyle/>
          <a:p>
            <a:r>
              <a:rPr lang="en-US" sz="3200" dirty="0" smtClean="0"/>
              <a:t>Line 13 – Eligible adjustments – </a:t>
            </a:r>
            <a:br>
              <a:rPr lang="en-US" sz="3200" dirty="0" smtClean="0"/>
            </a:br>
            <a:r>
              <a:rPr lang="en-US" sz="3200" dirty="0" smtClean="0"/>
              <a:t>non-taxable articles</a:t>
            </a:r>
            <a:endParaRPr lang="en-US" sz="3200" dirty="0"/>
          </a:p>
        </p:txBody>
      </p:sp>
    </p:spTree>
    <p:extLst>
      <p:ext uri="{BB962C8B-B14F-4D97-AF65-F5344CB8AC3E}">
        <p14:creationId xmlns:p14="http://schemas.microsoft.com/office/powerpoint/2010/main" val="5160506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Line 14 – Eligible adjustments – other</a:t>
            </a:r>
            <a:endParaRPr lang="en-US" sz="3200" dirty="0"/>
          </a:p>
        </p:txBody>
      </p:sp>
      <p:sp>
        <p:nvSpPr>
          <p:cNvPr id="3" name="Content Placeholder 2"/>
          <p:cNvSpPr>
            <a:spLocks noGrp="1"/>
          </p:cNvSpPr>
          <p:nvPr>
            <p:ph idx="1"/>
          </p:nvPr>
        </p:nvSpPr>
        <p:spPr>
          <a:xfrm>
            <a:off x="435429" y="1665515"/>
            <a:ext cx="8371113" cy="4408714"/>
          </a:xfrm>
        </p:spPr>
        <p:txBody>
          <a:bodyPr>
            <a:normAutofit fontScale="85000" lnSpcReduction="20000"/>
          </a:bodyPr>
          <a:lstStyle/>
          <a:p>
            <a:pPr marL="0" indent="0">
              <a:buNone/>
            </a:pPr>
            <a:r>
              <a:rPr lang="en-US" sz="2400" dirty="0" smtClean="0"/>
              <a:t>These adjustments often decrease the amount of taxable sales but they can increase that amount as well.</a:t>
            </a:r>
          </a:p>
          <a:p>
            <a:pPr marL="0" indent="0">
              <a:buNone/>
            </a:pPr>
            <a:endParaRPr lang="en-US" sz="1900" b="1" u="sng" dirty="0"/>
          </a:p>
          <a:p>
            <a:pPr marL="0" indent="0">
              <a:buNone/>
            </a:pPr>
            <a:r>
              <a:rPr lang="en-US" sz="2400" b="1" u="sng" dirty="0" smtClean="0"/>
              <a:t>Most common:</a:t>
            </a:r>
          </a:p>
          <a:p>
            <a:pPr marL="228600" indent="-228600">
              <a:buClrTx/>
              <a:buFont typeface="Arial" panose="020B0604020202020204" pitchFamily="34" charset="0"/>
              <a:buChar char="•"/>
            </a:pPr>
            <a:r>
              <a:rPr lang="en-US" sz="2400" dirty="0" smtClean="0"/>
              <a:t>Freight expenses incurred </a:t>
            </a:r>
            <a:r>
              <a:rPr lang="en-US" sz="2400" dirty="0"/>
              <a:t>in connection with the delivery of an article to the purchaser </a:t>
            </a:r>
            <a:endParaRPr lang="en-US" sz="2400" dirty="0" smtClean="0"/>
          </a:p>
          <a:p>
            <a:pPr marL="228600" indent="-228600">
              <a:spcAft>
                <a:spcPts val="1200"/>
              </a:spcAft>
              <a:buClrTx/>
              <a:buFont typeface="Arial" panose="020B0604020202020204" pitchFamily="34" charset="0"/>
              <a:buChar char="•"/>
            </a:pPr>
            <a:r>
              <a:rPr lang="en-US" sz="2400" dirty="0" smtClean="0"/>
              <a:t>Constructive sales price adjustments</a:t>
            </a:r>
          </a:p>
          <a:p>
            <a:pPr marL="0" indent="0">
              <a:buNone/>
            </a:pPr>
            <a:r>
              <a:rPr lang="en-US" sz="2400" b="1" u="sng" dirty="0"/>
              <a:t>Less common</a:t>
            </a:r>
            <a:r>
              <a:rPr lang="en-US" sz="2400" b="1" u="sng" dirty="0" smtClean="0"/>
              <a:t>:</a:t>
            </a:r>
            <a:r>
              <a:rPr lang="en-US" sz="2400" dirty="0" smtClean="0"/>
              <a:t>  Not an all-inclusive list – see form instructions for more details</a:t>
            </a:r>
            <a:endParaRPr lang="en-US" sz="2400" dirty="0"/>
          </a:p>
          <a:p>
            <a:pPr marL="228600" indent="-228600">
              <a:buClrTx/>
              <a:buFont typeface="Arial" panose="020B0604020202020204" pitchFamily="34" charset="0"/>
              <a:buChar char="•"/>
            </a:pPr>
            <a:r>
              <a:rPr lang="en-US" sz="2400" dirty="0" smtClean="0"/>
              <a:t>Cost of credit (when all legal requirements met)</a:t>
            </a:r>
          </a:p>
          <a:p>
            <a:pPr marL="228600" indent="-228600">
              <a:buClrTx/>
              <a:buFont typeface="Arial" panose="020B0604020202020204" pitchFamily="34" charset="0"/>
              <a:buChar char="•"/>
            </a:pPr>
            <a:r>
              <a:rPr lang="en-US" sz="2400" dirty="0" smtClean="0"/>
              <a:t>Local advertising charges (when all legal requirements met)</a:t>
            </a:r>
          </a:p>
          <a:p>
            <a:pPr marL="228600" indent="-228600">
              <a:buClrTx/>
              <a:buFont typeface="Arial" panose="020B0604020202020204" pitchFamily="34" charset="0"/>
              <a:buChar char="•"/>
            </a:pPr>
            <a:r>
              <a:rPr lang="en-US" sz="2400" dirty="0" smtClean="0"/>
              <a:t>Additional charges not included on line 8 (for example, for an optional warranty)</a:t>
            </a: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63</a:t>
            </a:fld>
            <a:endParaRPr lang="en-US" dirty="0"/>
          </a:p>
        </p:txBody>
      </p:sp>
    </p:spTree>
    <p:extLst>
      <p:ext uri="{BB962C8B-B14F-4D97-AF65-F5344CB8AC3E}">
        <p14:creationId xmlns:p14="http://schemas.microsoft.com/office/powerpoint/2010/main" val="31865506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Line 14 – Eligible adjustments – other</a:t>
            </a:r>
            <a:endParaRPr lang="en-US" sz="3200" dirty="0"/>
          </a:p>
        </p:txBody>
      </p:sp>
      <p:sp>
        <p:nvSpPr>
          <p:cNvPr id="3" name="Content Placeholder 2"/>
          <p:cNvSpPr>
            <a:spLocks noGrp="1"/>
          </p:cNvSpPr>
          <p:nvPr>
            <p:ph idx="1"/>
          </p:nvPr>
        </p:nvSpPr>
        <p:spPr>
          <a:xfrm>
            <a:off x="435429" y="1665515"/>
            <a:ext cx="8371113" cy="4408714"/>
          </a:xfrm>
        </p:spPr>
        <p:txBody>
          <a:bodyPr>
            <a:normAutofit fontScale="92500"/>
          </a:bodyPr>
          <a:lstStyle/>
          <a:p>
            <a:pPr marL="0" indent="0" algn="ctr">
              <a:buNone/>
            </a:pPr>
            <a:r>
              <a:rPr lang="en-US" sz="2400" b="1" u="sng" dirty="0" smtClean="0"/>
              <a:t>Freight – Important Points</a:t>
            </a:r>
          </a:p>
          <a:p>
            <a:pPr marL="228600" indent="-228600">
              <a:buClrTx/>
              <a:buFont typeface="Arial" panose="020B0604020202020204" pitchFamily="34" charset="0"/>
              <a:buChar char="•"/>
            </a:pPr>
            <a:r>
              <a:rPr lang="en-US" sz="2400" dirty="0" smtClean="0"/>
              <a:t>The cost of freight must have been included in the price declared on line 8.</a:t>
            </a:r>
          </a:p>
          <a:p>
            <a:pPr marL="228600" indent="-228600">
              <a:buClrTx/>
              <a:buFont typeface="Arial" panose="020B0604020202020204" pitchFamily="34" charset="0"/>
              <a:buChar char="•"/>
            </a:pPr>
            <a:r>
              <a:rPr lang="en-US" sz="2400" dirty="0" smtClean="0"/>
              <a:t>Actual freight expense must be used (no estimating).</a:t>
            </a:r>
          </a:p>
          <a:p>
            <a:pPr marL="228600" indent="-228600">
              <a:buClrTx/>
              <a:buFont typeface="Arial" panose="020B0604020202020204" pitchFamily="34" charset="0"/>
              <a:buChar char="•"/>
            </a:pPr>
            <a:r>
              <a:rPr lang="en-US" sz="2400" dirty="0" smtClean="0"/>
              <a:t>Only the freight on taxable sales may be deducted (no freight deduction allowed for tax-exempt or tax-free sales).</a:t>
            </a:r>
          </a:p>
          <a:p>
            <a:pPr marL="228600" indent="-228600">
              <a:buClrTx/>
              <a:buFont typeface="Arial" panose="020B0604020202020204" pitchFamily="34" charset="0"/>
              <a:buChar char="•"/>
            </a:pPr>
            <a:r>
              <a:rPr lang="en-US" sz="2400" dirty="0" smtClean="0"/>
              <a:t>If taxable and nontaxable articles are sold as a unit and a deduction is made on line 13 for the nontaxable articles, freight expense is limited to the portion allocable to the taxable articles.</a:t>
            </a:r>
          </a:p>
          <a:p>
            <a:pPr marL="228600" indent="-228600">
              <a:buClrTx/>
              <a:buFont typeface="Arial" panose="020B0604020202020204" pitchFamily="34" charset="0"/>
              <a:buChar char="•"/>
            </a:pPr>
            <a:r>
              <a:rPr lang="en-US" sz="2400" dirty="0" smtClean="0"/>
              <a:t>The allocation required in the prior bullet must be done, in general, by weight unless you have authorization from TTB to use another method.</a:t>
            </a: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64</a:t>
            </a:fld>
            <a:endParaRPr lang="en-US" dirty="0"/>
          </a:p>
        </p:txBody>
      </p:sp>
    </p:spTree>
    <p:extLst>
      <p:ext uri="{BB962C8B-B14F-4D97-AF65-F5344CB8AC3E}">
        <p14:creationId xmlns:p14="http://schemas.microsoft.com/office/powerpoint/2010/main" val="5565894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Line 14 – Eligible adjustments – other</a:t>
            </a:r>
            <a:endParaRPr lang="en-US" sz="3200" dirty="0"/>
          </a:p>
        </p:txBody>
      </p:sp>
      <p:sp>
        <p:nvSpPr>
          <p:cNvPr id="3" name="Content Placeholder 2"/>
          <p:cNvSpPr>
            <a:spLocks noGrp="1"/>
          </p:cNvSpPr>
          <p:nvPr>
            <p:ph idx="1"/>
          </p:nvPr>
        </p:nvSpPr>
        <p:spPr>
          <a:xfrm>
            <a:off x="929641" y="1534886"/>
            <a:ext cx="7379969" cy="4539343"/>
          </a:xfrm>
        </p:spPr>
        <p:txBody>
          <a:bodyPr>
            <a:normAutofit fontScale="77500" lnSpcReduction="20000"/>
          </a:bodyPr>
          <a:lstStyle/>
          <a:p>
            <a:pPr marL="0" indent="0" algn="ctr">
              <a:buNone/>
            </a:pPr>
            <a:r>
              <a:rPr lang="en-US" sz="2400" b="1" u="sng" dirty="0" smtClean="0"/>
              <a:t>Freight Example 1 of 3</a:t>
            </a:r>
            <a:endParaRPr lang="en-US" sz="2400" b="1" u="sng" dirty="0"/>
          </a:p>
          <a:p>
            <a:pPr marL="0" indent="0">
              <a:buNone/>
            </a:pPr>
            <a:r>
              <a:rPr lang="en-US" sz="2400" dirty="0" smtClean="0"/>
              <a:t>Pistol Sales Price (tax included):		$100</a:t>
            </a:r>
          </a:p>
          <a:p>
            <a:pPr marL="0" indent="0">
              <a:buNone/>
            </a:pPr>
            <a:r>
              <a:rPr lang="en-US" sz="2400" dirty="0" smtClean="0"/>
              <a:t>Invoiced Freight Charge: 			$    0 </a:t>
            </a:r>
          </a:p>
          <a:p>
            <a:pPr marL="0" indent="0">
              <a:buNone/>
            </a:pPr>
            <a:r>
              <a:rPr lang="en-US" sz="2400" dirty="0" smtClean="0"/>
              <a:t>Actual Freight Expense:			$  10</a:t>
            </a:r>
          </a:p>
          <a:p>
            <a:pPr marL="0" indent="0">
              <a:buNone/>
            </a:pPr>
            <a:endParaRPr lang="en-US" sz="2400" dirty="0"/>
          </a:p>
          <a:p>
            <a:pPr marL="0" indent="0">
              <a:buNone/>
            </a:pPr>
            <a:r>
              <a:rPr lang="en-US" sz="2400" dirty="0" smtClean="0"/>
              <a:t>Line 8: The sales price of all articles sold…</a:t>
            </a:r>
            <a:r>
              <a:rPr lang="en-US" sz="2400" dirty="0"/>
              <a:t>	</a:t>
            </a:r>
            <a:r>
              <a:rPr lang="en-US" sz="2400" dirty="0" smtClean="0"/>
              <a:t>          		$100.00</a:t>
            </a:r>
          </a:p>
          <a:p>
            <a:pPr marL="0" indent="0">
              <a:buNone/>
            </a:pPr>
            <a:r>
              <a:rPr lang="en-US" sz="2400" dirty="0" smtClean="0"/>
              <a:t>Line 14: Eligible adjustments – other				$  10.00</a:t>
            </a:r>
          </a:p>
          <a:p>
            <a:pPr marL="0" indent="0">
              <a:buNone/>
            </a:pPr>
            <a:r>
              <a:rPr lang="en-US" sz="2400" dirty="0" smtClean="0"/>
              <a:t>Difference: Adjusted taxable sales price + tax			$  90.00</a:t>
            </a:r>
          </a:p>
          <a:p>
            <a:pPr marL="0" indent="0">
              <a:buNone/>
            </a:pPr>
            <a:r>
              <a:rPr lang="en-US" sz="2400" dirty="0" smtClean="0"/>
              <a:t>Line 15: Adjusted taxable sales and uses			$  81.82</a:t>
            </a:r>
          </a:p>
          <a:p>
            <a:pPr marL="0" indent="0">
              <a:buNone/>
            </a:pPr>
            <a:r>
              <a:rPr lang="en-US" sz="2400" dirty="0"/>
              <a:t> </a:t>
            </a:r>
            <a:r>
              <a:rPr lang="en-US" sz="2400" dirty="0" smtClean="0"/>
              <a:t>              $90.00 ÷ (1 + 10% tax rate)</a:t>
            </a:r>
          </a:p>
          <a:p>
            <a:pPr marL="0" indent="0">
              <a:buNone/>
            </a:pPr>
            <a:r>
              <a:rPr lang="en-US" sz="2400" dirty="0" smtClean="0"/>
              <a:t>Line 16: Total tax						$    8.18</a:t>
            </a:r>
          </a:p>
          <a:p>
            <a:pPr marL="0" indent="0">
              <a:buNone/>
            </a:pPr>
            <a:r>
              <a:rPr lang="en-US" sz="2400" dirty="0"/>
              <a:t> </a:t>
            </a:r>
            <a:r>
              <a:rPr lang="en-US" sz="2400" dirty="0" smtClean="0"/>
              <a:t>               $81.82 x 10% tax rate – Also goes on line 12 </a:t>
            </a:r>
          </a:p>
          <a:p>
            <a:pPr marL="0" indent="0">
              <a:buNone/>
            </a:pPr>
            <a:endParaRPr lang="en-US" sz="2400" dirty="0" smtClean="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65</a:t>
            </a:fld>
            <a:endParaRPr lang="en-US" dirty="0"/>
          </a:p>
        </p:txBody>
      </p:sp>
    </p:spTree>
    <p:extLst>
      <p:ext uri="{BB962C8B-B14F-4D97-AF65-F5344CB8AC3E}">
        <p14:creationId xmlns:p14="http://schemas.microsoft.com/office/powerpoint/2010/main" val="16986875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Line 14 – Eligible adjustments – other</a:t>
            </a:r>
            <a:endParaRPr lang="en-US" sz="3200" dirty="0"/>
          </a:p>
        </p:txBody>
      </p:sp>
      <p:sp>
        <p:nvSpPr>
          <p:cNvPr id="3" name="Content Placeholder 2"/>
          <p:cNvSpPr>
            <a:spLocks noGrp="1"/>
          </p:cNvSpPr>
          <p:nvPr>
            <p:ph idx="1"/>
          </p:nvPr>
        </p:nvSpPr>
        <p:spPr>
          <a:xfrm>
            <a:off x="918211" y="1534886"/>
            <a:ext cx="7368540" cy="4539343"/>
          </a:xfrm>
        </p:spPr>
        <p:txBody>
          <a:bodyPr>
            <a:normAutofit fontScale="77500" lnSpcReduction="20000"/>
          </a:bodyPr>
          <a:lstStyle/>
          <a:p>
            <a:pPr marL="0" indent="0" algn="ctr">
              <a:buNone/>
            </a:pPr>
            <a:r>
              <a:rPr lang="en-US" sz="2400" b="1" u="sng" dirty="0" smtClean="0"/>
              <a:t>Freight Example 2 of 3</a:t>
            </a:r>
            <a:endParaRPr lang="en-US" sz="2400" b="1" u="sng" dirty="0"/>
          </a:p>
          <a:p>
            <a:pPr marL="0" indent="0">
              <a:buNone/>
            </a:pPr>
            <a:r>
              <a:rPr lang="en-US" sz="2400" dirty="0" smtClean="0"/>
              <a:t>Pistol Sales Price (tax included):		$100</a:t>
            </a:r>
          </a:p>
          <a:p>
            <a:pPr marL="0" indent="0">
              <a:buNone/>
            </a:pPr>
            <a:r>
              <a:rPr lang="en-US" sz="2400" dirty="0" smtClean="0"/>
              <a:t>Invoiced Freight Charge: 			$  15 </a:t>
            </a:r>
          </a:p>
          <a:p>
            <a:pPr marL="0" indent="0">
              <a:buNone/>
            </a:pPr>
            <a:r>
              <a:rPr lang="en-US" sz="2400" dirty="0" smtClean="0"/>
              <a:t>Actual Freight Expense:			$  10</a:t>
            </a:r>
          </a:p>
          <a:p>
            <a:pPr marL="0" indent="0">
              <a:buNone/>
            </a:pPr>
            <a:endParaRPr lang="en-US" sz="2400" dirty="0"/>
          </a:p>
          <a:p>
            <a:pPr marL="0" indent="0">
              <a:buNone/>
            </a:pPr>
            <a:r>
              <a:rPr lang="en-US" sz="2400" dirty="0" smtClean="0"/>
              <a:t>Line 8: The sales price of all articles sold…</a:t>
            </a:r>
            <a:r>
              <a:rPr lang="en-US" sz="2400" dirty="0"/>
              <a:t>	</a:t>
            </a:r>
            <a:r>
              <a:rPr lang="en-US" sz="2400" dirty="0" smtClean="0"/>
              <a:t>          		$115.00</a:t>
            </a:r>
          </a:p>
          <a:p>
            <a:pPr marL="0" indent="0">
              <a:buNone/>
            </a:pPr>
            <a:r>
              <a:rPr lang="en-US" sz="2400" dirty="0" smtClean="0"/>
              <a:t>Line 14: Eligible adjustments – other				$  10.00</a:t>
            </a:r>
          </a:p>
          <a:p>
            <a:pPr marL="0" indent="0">
              <a:buNone/>
            </a:pPr>
            <a:r>
              <a:rPr lang="en-US" sz="2400" dirty="0" smtClean="0"/>
              <a:t>Difference: Adjusted taxable sales price + tax			$105.00</a:t>
            </a:r>
          </a:p>
          <a:p>
            <a:pPr marL="0" indent="0">
              <a:buNone/>
            </a:pPr>
            <a:r>
              <a:rPr lang="en-US" sz="2400" dirty="0" smtClean="0"/>
              <a:t>Line 15: Adjusted taxable sales and uses			$  95.45</a:t>
            </a:r>
          </a:p>
          <a:p>
            <a:pPr marL="0" indent="0">
              <a:buNone/>
            </a:pPr>
            <a:r>
              <a:rPr lang="en-US" sz="2400" dirty="0"/>
              <a:t> </a:t>
            </a:r>
            <a:r>
              <a:rPr lang="en-US" sz="2400" dirty="0" smtClean="0"/>
              <a:t>              $105.00 ÷ (1 + 10% tax rate)</a:t>
            </a:r>
          </a:p>
          <a:p>
            <a:pPr marL="0" indent="0">
              <a:buNone/>
            </a:pPr>
            <a:r>
              <a:rPr lang="en-US" sz="2400" dirty="0" smtClean="0"/>
              <a:t>Line 16: Total tax						$    9.55</a:t>
            </a:r>
          </a:p>
          <a:p>
            <a:pPr marL="0" indent="0">
              <a:buNone/>
            </a:pPr>
            <a:r>
              <a:rPr lang="en-US" sz="2400" dirty="0" smtClean="0"/>
              <a:t>                $95.45 x 10% tax rate – Also goes on line 12 </a:t>
            </a:r>
          </a:p>
          <a:p>
            <a:pPr marL="0" indent="0">
              <a:buNone/>
            </a:pPr>
            <a:endParaRPr lang="en-US" sz="2400" dirty="0" smtClean="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66</a:t>
            </a:fld>
            <a:endParaRPr lang="en-US" dirty="0"/>
          </a:p>
        </p:txBody>
      </p:sp>
    </p:spTree>
    <p:extLst>
      <p:ext uri="{BB962C8B-B14F-4D97-AF65-F5344CB8AC3E}">
        <p14:creationId xmlns:p14="http://schemas.microsoft.com/office/powerpoint/2010/main" val="39595778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Line 14 – Eligible adjustments – other</a:t>
            </a:r>
            <a:endParaRPr lang="en-US" sz="3200" dirty="0"/>
          </a:p>
        </p:txBody>
      </p:sp>
      <p:sp>
        <p:nvSpPr>
          <p:cNvPr id="3" name="Content Placeholder 2"/>
          <p:cNvSpPr>
            <a:spLocks noGrp="1"/>
          </p:cNvSpPr>
          <p:nvPr>
            <p:ph idx="1"/>
          </p:nvPr>
        </p:nvSpPr>
        <p:spPr>
          <a:xfrm>
            <a:off x="918211" y="1534886"/>
            <a:ext cx="7272944" cy="4539343"/>
          </a:xfrm>
        </p:spPr>
        <p:txBody>
          <a:bodyPr>
            <a:normAutofit/>
          </a:bodyPr>
          <a:lstStyle/>
          <a:p>
            <a:pPr marL="0" indent="0" algn="ctr">
              <a:buNone/>
            </a:pPr>
            <a:r>
              <a:rPr lang="en-US" b="1" u="sng" dirty="0" smtClean="0"/>
              <a:t>Freight Example 3 of 3</a:t>
            </a:r>
            <a:endParaRPr lang="en-US" b="1" u="sng" dirty="0"/>
          </a:p>
          <a:p>
            <a:pPr marL="0" indent="0">
              <a:buNone/>
            </a:pPr>
            <a:r>
              <a:rPr lang="en-US" dirty="0" smtClean="0"/>
              <a:t>Pistol + Extra Magazine Sales Price (tax included)		$150</a:t>
            </a:r>
          </a:p>
          <a:p>
            <a:pPr marL="0" indent="0">
              <a:buNone/>
            </a:pPr>
            <a:r>
              <a:rPr lang="en-US" dirty="0" smtClean="0"/>
              <a:t>Invoiced Freight Charge: 					$  15 </a:t>
            </a:r>
          </a:p>
          <a:p>
            <a:pPr marL="0" indent="0">
              <a:buNone/>
            </a:pPr>
            <a:r>
              <a:rPr lang="en-US" dirty="0" smtClean="0"/>
              <a:t>Actual Freight Expense:					$  10</a:t>
            </a:r>
          </a:p>
          <a:p>
            <a:pPr marL="0" indent="0">
              <a:buNone/>
            </a:pPr>
            <a:r>
              <a:rPr lang="en-US" dirty="0" smtClean="0"/>
              <a:t>Sales Price of Pistol Alone (tax excluded):			$140</a:t>
            </a:r>
          </a:p>
          <a:p>
            <a:pPr marL="0" indent="0">
              <a:buNone/>
            </a:pPr>
            <a:r>
              <a:rPr lang="en-US" dirty="0" smtClean="0"/>
              <a:t>Sales Price of Magazine Alone:				$    8</a:t>
            </a:r>
          </a:p>
          <a:p>
            <a:pPr marL="0" indent="0">
              <a:buNone/>
            </a:pPr>
            <a:r>
              <a:rPr lang="en-US" dirty="0" smtClean="0"/>
              <a:t>Total Weight of Package:					3.5 </a:t>
            </a:r>
            <a:r>
              <a:rPr lang="en-US" dirty="0" err="1" smtClean="0"/>
              <a:t>lbs</a:t>
            </a:r>
            <a:endParaRPr lang="en-US" dirty="0" smtClean="0"/>
          </a:p>
          <a:p>
            <a:pPr marL="0" indent="0">
              <a:buNone/>
            </a:pPr>
            <a:r>
              <a:rPr lang="en-US" dirty="0" smtClean="0"/>
              <a:t>Weight of Pistol Alone:					3.0 </a:t>
            </a:r>
            <a:r>
              <a:rPr lang="en-US" dirty="0" err="1" smtClean="0"/>
              <a:t>lbs</a:t>
            </a:r>
            <a:endParaRPr lang="en-US" dirty="0" smtClean="0"/>
          </a:p>
          <a:p>
            <a:pPr marL="0" indent="0">
              <a:buNone/>
            </a:pPr>
            <a:r>
              <a:rPr lang="en-US" dirty="0" smtClean="0"/>
              <a:t>Weight of Extra Magazine Alone:				0.5 </a:t>
            </a:r>
            <a:r>
              <a:rPr lang="en-US" dirty="0" err="1" smtClean="0"/>
              <a:t>lbs</a:t>
            </a:r>
            <a:endParaRPr lang="en-US" dirty="0" smtClean="0"/>
          </a:p>
          <a:p>
            <a:pPr marL="0" indent="0">
              <a:buNone/>
            </a:pPr>
            <a:endParaRPr lang="en-US" sz="2400" dirty="0"/>
          </a:p>
          <a:p>
            <a:pPr marL="0" indent="0">
              <a:buNone/>
            </a:pPr>
            <a:endParaRPr lang="en-US" sz="2400" dirty="0" smtClean="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67</a:t>
            </a:fld>
            <a:endParaRPr lang="en-US" dirty="0"/>
          </a:p>
        </p:txBody>
      </p:sp>
    </p:spTree>
    <p:extLst>
      <p:ext uri="{BB962C8B-B14F-4D97-AF65-F5344CB8AC3E}">
        <p14:creationId xmlns:p14="http://schemas.microsoft.com/office/powerpoint/2010/main" val="19963335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1665515"/>
            <a:ext cx="8371113" cy="4408714"/>
          </a:xfrm>
        </p:spPr>
        <p:txBody>
          <a:bodyPr>
            <a:normAutofit/>
          </a:bodyPr>
          <a:lstStyle/>
          <a:p>
            <a:pPr marL="0" indent="0">
              <a:buNone/>
            </a:pPr>
            <a:r>
              <a:rPr lang="en-US" sz="2400" dirty="0" smtClean="0">
                <a:solidFill>
                  <a:srgbClr val="0070C0"/>
                </a:solidFill>
              </a:rPr>
              <a:t>Step 1: Determine the line 14 exclusion for freight</a:t>
            </a:r>
          </a:p>
          <a:p>
            <a:pPr marL="0" indent="0">
              <a:buNone/>
            </a:pPr>
            <a:endParaRPr lang="en-US" sz="2400" dirty="0" smtClean="0"/>
          </a:p>
          <a:p>
            <a:pPr marL="0" indent="0">
              <a:buNone/>
            </a:pPr>
            <a:endParaRPr lang="en-US" sz="2400" dirty="0" smtClean="0"/>
          </a:p>
          <a:p>
            <a:pPr marL="0" indent="0">
              <a:buNone/>
            </a:pPr>
            <a:endParaRPr lang="en-US" sz="2400" dirty="0"/>
          </a:p>
          <a:p>
            <a:pPr marL="0" indent="0">
              <a:spcBef>
                <a:spcPts val="1800"/>
              </a:spcBef>
              <a:buNone/>
            </a:pPr>
            <a:endParaRPr lang="en-US" sz="2400" dirty="0" smtClean="0">
              <a:solidFill>
                <a:srgbClr val="0070C0"/>
              </a:solidFill>
            </a:endParaRPr>
          </a:p>
          <a:p>
            <a:pPr marL="0" indent="0">
              <a:spcBef>
                <a:spcPts val="1800"/>
              </a:spcBef>
              <a:buNone/>
            </a:pPr>
            <a:r>
              <a:rPr lang="en-US" sz="2400" dirty="0" smtClean="0">
                <a:solidFill>
                  <a:srgbClr val="0070C0"/>
                </a:solidFill>
              </a:rPr>
              <a:t>Step 2: Determine the total consideration received (tax included) less the allowed freight exclusion.</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68</a:t>
            </a:fld>
            <a:endParaRPr lang="en-US" dirty="0"/>
          </a:p>
        </p:txBody>
      </p:sp>
      <p:sp>
        <p:nvSpPr>
          <p:cNvPr id="7" name="TextBox 6"/>
          <p:cNvSpPr txBox="1"/>
          <p:nvPr/>
        </p:nvSpPr>
        <p:spPr>
          <a:xfrm>
            <a:off x="2576089" y="2047694"/>
            <a:ext cx="1600096" cy="923330"/>
          </a:xfrm>
          <a:prstGeom prst="rect">
            <a:avLst/>
          </a:prstGeom>
          <a:noFill/>
        </p:spPr>
        <p:txBody>
          <a:bodyPr wrap="square" rtlCol="0">
            <a:spAutoFit/>
          </a:bodyPr>
          <a:lstStyle/>
          <a:p>
            <a:pPr algn="ctr"/>
            <a:r>
              <a:rPr lang="en-US" dirty="0" smtClean="0">
                <a:solidFill>
                  <a:schemeClr val="tx1">
                    <a:lumMod val="75000"/>
                    <a:lumOff val="25000"/>
                  </a:schemeClr>
                </a:solidFill>
              </a:rPr>
              <a:t>Weight of Taxable Articles</a:t>
            </a:r>
          </a:p>
        </p:txBody>
      </p:sp>
      <p:cxnSp>
        <p:nvCxnSpPr>
          <p:cNvPr id="9" name="Straight Connector 8"/>
          <p:cNvCxnSpPr/>
          <p:nvPr/>
        </p:nvCxnSpPr>
        <p:spPr>
          <a:xfrm>
            <a:off x="2047135" y="2950867"/>
            <a:ext cx="2790605" cy="1374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05345" y="2964613"/>
            <a:ext cx="1393265" cy="923330"/>
          </a:xfrm>
          <a:prstGeom prst="rect">
            <a:avLst/>
          </a:prstGeom>
          <a:noFill/>
        </p:spPr>
        <p:txBody>
          <a:bodyPr wrap="square" rtlCol="0">
            <a:spAutoFit/>
          </a:bodyPr>
          <a:lstStyle/>
          <a:p>
            <a:pPr algn="ctr"/>
            <a:r>
              <a:rPr lang="en-US" dirty="0" smtClean="0">
                <a:solidFill>
                  <a:schemeClr val="tx1">
                    <a:lumMod val="75000"/>
                    <a:lumOff val="25000"/>
                  </a:schemeClr>
                </a:solidFill>
              </a:rPr>
              <a:t>Weight of Taxable Articles</a:t>
            </a:r>
          </a:p>
        </p:txBody>
      </p:sp>
      <p:sp>
        <p:nvSpPr>
          <p:cNvPr id="11" name="TextBox 10"/>
          <p:cNvSpPr txBox="1"/>
          <p:nvPr/>
        </p:nvSpPr>
        <p:spPr>
          <a:xfrm>
            <a:off x="1568477" y="2773946"/>
            <a:ext cx="374573" cy="381744"/>
          </a:xfrm>
          <a:prstGeom prst="rect">
            <a:avLst/>
          </a:prstGeom>
          <a:noFill/>
        </p:spPr>
        <p:txBody>
          <a:bodyPr wrap="square" rtlCol="0">
            <a:spAutoFit/>
          </a:bodyPr>
          <a:lstStyle/>
          <a:p>
            <a:r>
              <a:rPr lang="en-US" dirty="0">
                <a:solidFill>
                  <a:schemeClr val="tx1">
                    <a:lumMod val="75000"/>
                    <a:lumOff val="25000"/>
                  </a:schemeClr>
                </a:solidFill>
              </a:rPr>
              <a:t>X</a:t>
            </a:r>
          </a:p>
        </p:txBody>
      </p:sp>
      <p:sp>
        <p:nvSpPr>
          <p:cNvPr id="12" name="TextBox 11"/>
          <p:cNvSpPr txBox="1"/>
          <p:nvPr/>
        </p:nvSpPr>
        <p:spPr>
          <a:xfrm>
            <a:off x="3267297" y="2964613"/>
            <a:ext cx="1570443" cy="923330"/>
          </a:xfrm>
          <a:prstGeom prst="rect">
            <a:avLst/>
          </a:prstGeom>
          <a:noFill/>
        </p:spPr>
        <p:txBody>
          <a:bodyPr wrap="square" rtlCol="0">
            <a:spAutoFit/>
          </a:bodyPr>
          <a:lstStyle/>
          <a:p>
            <a:pPr algn="ctr"/>
            <a:r>
              <a:rPr lang="en-US" dirty="0" smtClean="0">
                <a:solidFill>
                  <a:schemeClr val="tx1">
                    <a:lumMod val="75000"/>
                    <a:lumOff val="25000"/>
                  </a:schemeClr>
                </a:solidFill>
              </a:rPr>
              <a:t>Weight of Nontaxable Articles</a:t>
            </a:r>
          </a:p>
        </p:txBody>
      </p:sp>
      <p:sp>
        <p:nvSpPr>
          <p:cNvPr id="14" name="TextBox 13"/>
          <p:cNvSpPr txBox="1"/>
          <p:nvPr/>
        </p:nvSpPr>
        <p:spPr>
          <a:xfrm>
            <a:off x="4994750" y="2748719"/>
            <a:ext cx="374573" cy="381744"/>
          </a:xfrm>
          <a:prstGeom prst="rect">
            <a:avLst/>
          </a:prstGeom>
          <a:noFill/>
        </p:spPr>
        <p:txBody>
          <a:bodyPr wrap="square" rtlCol="0">
            <a:spAutoFit/>
          </a:bodyPr>
          <a:lstStyle/>
          <a:p>
            <a:r>
              <a:rPr lang="en-US" dirty="0"/>
              <a:t>=</a:t>
            </a:r>
          </a:p>
        </p:txBody>
      </p:sp>
      <p:sp>
        <p:nvSpPr>
          <p:cNvPr id="15" name="TextBox 14"/>
          <p:cNvSpPr txBox="1"/>
          <p:nvPr/>
        </p:nvSpPr>
        <p:spPr>
          <a:xfrm>
            <a:off x="6316433" y="2496963"/>
            <a:ext cx="685510" cy="369332"/>
          </a:xfrm>
          <a:prstGeom prst="rect">
            <a:avLst/>
          </a:prstGeom>
          <a:noFill/>
        </p:spPr>
        <p:txBody>
          <a:bodyPr wrap="square" rtlCol="0">
            <a:spAutoFit/>
          </a:bodyPr>
          <a:lstStyle/>
          <a:p>
            <a:r>
              <a:rPr lang="en-US" dirty="0" smtClean="0">
                <a:solidFill>
                  <a:schemeClr val="tx1">
                    <a:lumMod val="75000"/>
                    <a:lumOff val="25000"/>
                  </a:schemeClr>
                </a:solidFill>
              </a:rPr>
              <a:t>3.0</a:t>
            </a:r>
          </a:p>
        </p:txBody>
      </p:sp>
      <p:cxnSp>
        <p:nvCxnSpPr>
          <p:cNvPr id="16" name="Straight Connector 15"/>
          <p:cNvCxnSpPr/>
          <p:nvPr/>
        </p:nvCxnSpPr>
        <p:spPr>
          <a:xfrm>
            <a:off x="6186096" y="2927179"/>
            <a:ext cx="815847" cy="537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75153" y="2971024"/>
            <a:ext cx="1317214" cy="369332"/>
          </a:xfrm>
          <a:prstGeom prst="rect">
            <a:avLst/>
          </a:prstGeom>
          <a:noFill/>
        </p:spPr>
        <p:txBody>
          <a:bodyPr wrap="square" rtlCol="0">
            <a:spAutoFit/>
          </a:bodyPr>
          <a:lstStyle/>
          <a:p>
            <a:r>
              <a:rPr lang="en-US" dirty="0" smtClean="0">
                <a:solidFill>
                  <a:schemeClr val="tx1">
                    <a:lumMod val="75000"/>
                    <a:lumOff val="25000"/>
                  </a:schemeClr>
                </a:solidFill>
              </a:rPr>
              <a:t>3.0 + 0.5</a:t>
            </a:r>
          </a:p>
        </p:txBody>
      </p:sp>
      <p:sp>
        <p:nvSpPr>
          <p:cNvPr id="21" name="TextBox 20"/>
          <p:cNvSpPr txBox="1"/>
          <p:nvPr/>
        </p:nvSpPr>
        <p:spPr>
          <a:xfrm>
            <a:off x="7395315" y="2759995"/>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22" name="TextBox 21"/>
          <p:cNvSpPr txBox="1"/>
          <p:nvPr/>
        </p:nvSpPr>
        <p:spPr>
          <a:xfrm>
            <a:off x="7757483" y="2748719"/>
            <a:ext cx="870590" cy="369332"/>
          </a:xfrm>
          <a:prstGeom prst="rect">
            <a:avLst/>
          </a:prstGeom>
          <a:noFill/>
        </p:spPr>
        <p:txBody>
          <a:bodyPr wrap="square" rtlCol="0">
            <a:spAutoFit/>
          </a:bodyPr>
          <a:lstStyle/>
          <a:p>
            <a:r>
              <a:rPr lang="en-US" dirty="0" smtClean="0">
                <a:solidFill>
                  <a:schemeClr val="tx1">
                    <a:lumMod val="75000"/>
                    <a:lumOff val="25000"/>
                  </a:schemeClr>
                </a:solidFill>
              </a:rPr>
              <a:t>$8.57</a:t>
            </a:r>
            <a:endParaRPr lang="en-US" dirty="0">
              <a:solidFill>
                <a:schemeClr val="tx1">
                  <a:lumMod val="75000"/>
                  <a:lumOff val="25000"/>
                </a:schemeClr>
              </a:solidFill>
            </a:endParaRPr>
          </a:p>
        </p:txBody>
      </p:sp>
      <p:sp>
        <p:nvSpPr>
          <p:cNvPr id="25" name="TextBox 24"/>
          <p:cNvSpPr txBox="1"/>
          <p:nvPr/>
        </p:nvSpPr>
        <p:spPr>
          <a:xfrm>
            <a:off x="276953" y="5105639"/>
            <a:ext cx="2406769" cy="923330"/>
          </a:xfrm>
          <a:prstGeom prst="rect">
            <a:avLst/>
          </a:prstGeom>
          <a:noFill/>
        </p:spPr>
        <p:txBody>
          <a:bodyPr wrap="square" rtlCol="0">
            <a:spAutoFit/>
          </a:bodyPr>
          <a:lstStyle/>
          <a:p>
            <a:pPr algn="ctr"/>
            <a:r>
              <a:rPr lang="en-US" dirty="0" smtClean="0">
                <a:solidFill>
                  <a:schemeClr val="tx1">
                    <a:lumMod val="75000"/>
                    <a:lumOff val="25000"/>
                  </a:schemeClr>
                </a:solidFill>
              </a:rPr>
              <a:t>Tax Included Combination Sales Price</a:t>
            </a:r>
          </a:p>
        </p:txBody>
      </p:sp>
      <p:sp>
        <p:nvSpPr>
          <p:cNvPr id="27" name="TextBox 26"/>
          <p:cNvSpPr txBox="1"/>
          <p:nvPr/>
        </p:nvSpPr>
        <p:spPr>
          <a:xfrm>
            <a:off x="2792923" y="5198975"/>
            <a:ext cx="995651" cy="646331"/>
          </a:xfrm>
          <a:prstGeom prst="rect">
            <a:avLst/>
          </a:prstGeom>
          <a:noFill/>
        </p:spPr>
        <p:txBody>
          <a:bodyPr wrap="square" rtlCol="0">
            <a:spAutoFit/>
          </a:bodyPr>
          <a:lstStyle/>
          <a:p>
            <a:pPr algn="ctr"/>
            <a:r>
              <a:rPr lang="en-US" dirty="0" smtClean="0">
                <a:solidFill>
                  <a:schemeClr val="tx1">
                    <a:lumMod val="75000"/>
                    <a:lumOff val="25000"/>
                  </a:schemeClr>
                </a:solidFill>
              </a:rPr>
              <a:t>Invoiced Freight</a:t>
            </a:r>
          </a:p>
        </p:txBody>
      </p:sp>
      <p:sp>
        <p:nvSpPr>
          <p:cNvPr id="29" name="TextBox 28"/>
          <p:cNvSpPr txBox="1"/>
          <p:nvPr/>
        </p:nvSpPr>
        <p:spPr>
          <a:xfrm>
            <a:off x="5169341" y="5381643"/>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30" name="TextBox 29"/>
          <p:cNvSpPr txBox="1"/>
          <p:nvPr/>
        </p:nvSpPr>
        <p:spPr>
          <a:xfrm>
            <a:off x="7638609" y="5370271"/>
            <a:ext cx="1175703" cy="369332"/>
          </a:xfrm>
          <a:prstGeom prst="rect">
            <a:avLst/>
          </a:prstGeom>
          <a:noFill/>
        </p:spPr>
        <p:txBody>
          <a:bodyPr wrap="square" rtlCol="0">
            <a:spAutoFit/>
          </a:bodyPr>
          <a:lstStyle/>
          <a:p>
            <a:r>
              <a:rPr lang="en-US" dirty="0" smtClean="0">
                <a:solidFill>
                  <a:schemeClr val="tx1">
                    <a:lumMod val="75000"/>
                    <a:lumOff val="25000"/>
                  </a:schemeClr>
                </a:solidFill>
              </a:rPr>
              <a:t>$156.43</a:t>
            </a:r>
          </a:p>
        </p:txBody>
      </p:sp>
      <p:sp>
        <p:nvSpPr>
          <p:cNvPr id="36" name="TextBox 35"/>
          <p:cNvSpPr txBox="1"/>
          <p:nvPr/>
        </p:nvSpPr>
        <p:spPr>
          <a:xfrm>
            <a:off x="7385153" y="5364065"/>
            <a:ext cx="374573" cy="381744"/>
          </a:xfrm>
          <a:prstGeom prst="rect">
            <a:avLst/>
          </a:prstGeom>
          <a:noFill/>
        </p:spPr>
        <p:txBody>
          <a:bodyPr wrap="square" rtlCol="0">
            <a:spAutoFit/>
          </a:bodyPr>
          <a:lstStyle/>
          <a:p>
            <a:r>
              <a:rPr lang="en-US" dirty="0"/>
              <a:t>=</a:t>
            </a:r>
          </a:p>
        </p:txBody>
      </p:sp>
      <p:sp>
        <p:nvSpPr>
          <p:cNvPr id="37" name="TextBox 36"/>
          <p:cNvSpPr txBox="1"/>
          <p:nvPr/>
        </p:nvSpPr>
        <p:spPr>
          <a:xfrm>
            <a:off x="5521618" y="5384589"/>
            <a:ext cx="1997508" cy="369332"/>
          </a:xfrm>
          <a:prstGeom prst="rect">
            <a:avLst/>
          </a:prstGeom>
          <a:noFill/>
        </p:spPr>
        <p:txBody>
          <a:bodyPr wrap="square" rtlCol="0">
            <a:spAutoFit/>
          </a:bodyPr>
          <a:lstStyle/>
          <a:p>
            <a:r>
              <a:rPr lang="en-US" dirty="0" smtClean="0">
                <a:solidFill>
                  <a:schemeClr val="tx1">
                    <a:lumMod val="75000"/>
                    <a:lumOff val="25000"/>
                  </a:schemeClr>
                </a:solidFill>
              </a:rPr>
              <a:t>$150 + $15 - $8.57</a:t>
            </a:r>
          </a:p>
        </p:txBody>
      </p:sp>
      <p:sp>
        <p:nvSpPr>
          <p:cNvPr id="28" name="Title 1"/>
          <p:cNvSpPr>
            <a:spLocks noGrp="1"/>
          </p:cNvSpPr>
          <p:nvPr>
            <p:ph type="title"/>
          </p:nvPr>
        </p:nvSpPr>
        <p:spPr>
          <a:xfrm>
            <a:off x="822960" y="320040"/>
            <a:ext cx="7543800" cy="722376"/>
          </a:xfrm>
        </p:spPr>
        <p:txBody>
          <a:bodyPr>
            <a:normAutofit/>
          </a:bodyPr>
          <a:lstStyle/>
          <a:p>
            <a:r>
              <a:rPr lang="en-US" sz="3200" dirty="0" smtClean="0"/>
              <a:t>Line 14 – Eligible adjustments – other</a:t>
            </a:r>
            <a:endParaRPr lang="en-US" sz="3200" dirty="0"/>
          </a:p>
        </p:txBody>
      </p:sp>
      <p:sp>
        <p:nvSpPr>
          <p:cNvPr id="33" name="TextBox 32"/>
          <p:cNvSpPr txBox="1"/>
          <p:nvPr/>
        </p:nvSpPr>
        <p:spPr>
          <a:xfrm>
            <a:off x="609772" y="2538490"/>
            <a:ext cx="1042591" cy="923330"/>
          </a:xfrm>
          <a:prstGeom prst="rect">
            <a:avLst/>
          </a:prstGeom>
          <a:noFill/>
        </p:spPr>
        <p:txBody>
          <a:bodyPr wrap="square" rtlCol="0">
            <a:spAutoFit/>
          </a:bodyPr>
          <a:lstStyle/>
          <a:p>
            <a:pPr algn="ctr"/>
            <a:r>
              <a:rPr lang="en-US" dirty="0" smtClean="0">
                <a:solidFill>
                  <a:schemeClr val="tx1">
                    <a:lumMod val="75000"/>
                    <a:lumOff val="25000"/>
                  </a:schemeClr>
                </a:solidFill>
              </a:rPr>
              <a:t>Actual Freight Expense</a:t>
            </a:r>
          </a:p>
        </p:txBody>
      </p:sp>
      <p:sp>
        <p:nvSpPr>
          <p:cNvPr id="34" name="TextBox 33"/>
          <p:cNvSpPr txBox="1"/>
          <p:nvPr/>
        </p:nvSpPr>
        <p:spPr>
          <a:xfrm>
            <a:off x="3166816" y="3241134"/>
            <a:ext cx="374573" cy="381744"/>
          </a:xfrm>
          <a:prstGeom prst="rect">
            <a:avLst/>
          </a:prstGeom>
          <a:noFill/>
        </p:spPr>
        <p:txBody>
          <a:bodyPr wrap="square" rtlCol="0">
            <a:spAutoFit/>
          </a:bodyPr>
          <a:lstStyle/>
          <a:p>
            <a:r>
              <a:rPr lang="en-US" dirty="0" smtClean="0"/>
              <a:t>+</a:t>
            </a:r>
            <a:endParaRPr lang="en-US" dirty="0"/>
          </a:p>
        </p:txBody>
      </p:sp>
      <p:sp>
        <p:nvSpPr>
          <p:cNvPr id="35" name="TextBox 34"/>
          <p:cNvSpPr txBox="1"/>
          <p:nvPr/>
        </p:nvSpPr>
        <p:spPr>
          <a:xfrm>
            <a:off x="5786105" y="2761091"/>
            <a:ext cx="374573" cy="381744"/>
          </a:xfrm>
          <a:prstGeom prst="rect">
            <a:avLst/>
          </a:prstGeom>
          <a:noFill/>
        </p:spPr>
        <p:txBody>
          <a:bodyPr wrap="square" rtlCol="0">
            <a:spAutoFit/>
          </a:bodyPr>
          <a:lstStyle/>
          <a:p>
            <a:r>
              <a:rPr lang="en-US" dirty="0">
                <a:solidFill>
                  <a:schemeClr val="tx1">
                    <a:lumMod val="75000"/>
                    <a:lumOff val="25000"/>
                  </a:schemeClr>
                </a:solidFill>
              </a:rPr>
              <a:t>X</a:t>
            </a:r>
          </a:p>
        </p:txBody>
      </p:sp>
      <p:sp>
        <p:nvSpPr>
          <p:cNvPr id="38" name="TextBox 37"/>
          <p:cNvSpPr txBox="1"/>
          <p:nvPr/>
        </p:nvSpPr>
        <p:spPr>
          <a:xfrm>
            <a:off x="5309117" y="2747886"/>
            <a:ext cx="623025" cy="369332"/>
          </a:xfrm>
          <a:prstGeom prst="rect">
            <a:avLst/>
          </a:prstGeom>
          <a:noFill/>
        </p:spPr>
        <p:txBody>
          <a:bodyPr wrap="square" rtlCol="0">
            <a:spAutoFit/>
          </a:bodyPr>
          <a:lstStyle/>
          <a:p>
            <a:r>
              <a:rPr lang="en-US" dirty="0" smtClean="0">
                <a:solidFill>
                  <a:schemeClr val="tx1">
                    <a:lumMod val="75000"/>
                    <a:lumOff val="25000"/>
                  </a:schemeClr>
                </a:solidFill>
              </a:rPr>
              <a:t>$10</a:t>
            </a:r>
          </a:p>
        </p:txBody>
      </p:sp>
      <p:sp>
        <p:nvSpPr>
          <p:cNvPr id="39" name="TextBox 38"/>
          <p:cNvSpPr txBox="1"/>
          <p:nvPr/>
        </p:nvSpPr>
        <p:spPr>
          <a:xfrm>
            <a:off x="2459184" y="5370271"/>
            <a:ext cx="374573" cy="381744"/>
          </a:xfrm>
          <a:prstGeom prst="rect">
            <a:avLst/>
          </a:prstGeom>
          <a:noFill/>
        </p:spPr>
        <p:txBody>
          <a:bodyPr wrap="square" rtlCol="0">
            <a:spAutoFit/>
          </a:bodyPr>
          <a:lstStyle/>
          <a:p>
            <a:r>
              <a:rPr lang="en-US" dirty="0" smtClean="0"/>
              <a:t>+</a:t>
            </a:r>
            <a:endParaRPr lang="en-US" dirty="0"/>
          </a:p>
        </p:txBody>
      </p:sp>
      <p:sp>
        <p:nvSpPr>
          <p:cNvPr id="40" name="TextBox 39"/>
          <p:cNvSpPr txBox="1"/>
          <p:nvPr/>
        </p:nvSpPr>
        <p:spPr>
          <a:xfrm>
            <a:off x="3780059" y="5381643"/>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41" name="TextBox 40"/>
          <p:cNvSpPr txBox="1"/>
          <p:nvPr/>
        </p:nvSpPr>
        <p:spPr>
          <a:xfrm>
            <a:off x="4064489" y="5121867"/>
            <a:ext cx="1097082" cy="923330"/>
          </a:xfrm>
          <a:prstGeom prst="rect">
            <a:avLst/>
          </a:prstGeom>
          <a:noFill/>
        </p:spPr>
        <p:txBody>
          <a:bodyPr wrap="square" rtlCol="0">
            <a:spAutoFit/>
          </a:bodyPr>
          <a:lstStyle/>
          <a:p>
            <a:pPr algn="ctr"/>
            <a:r>
              <a:rPr lang="en-US" dirty="0" smtClean="0">
                <a:solidFill>
                  <a:schemeClr val="tx1">
                    <a:lumMod val="75000"/>
                    <a:lumOff val="25000"/>
                  </a:schemeClr>
                </a:solidFill>
              </a:rPr>
              <a:t>Allowed Freight Exclusion</a:t>
            </a:r>
          </a:p>
        </p:txBody>
      </p:sp>
    </p:spTree>
    <p:extLst>
      <p:ext uri="{BB962C8B-B14F-4D97-AF65-F5344CB8AC3E}">
        <p14:creationId xmlns:p14="http://schemas.microsoft.com/office/powerpoint/2010/main" val="34738090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1665515"/>
            <a:ext cx="8371113" cy="4408714"/>
          </a:xfrm>
        </p:spPr>
        <p:txBody>
          <a:bodyPr>
            <a:normAutofit/>
          </a:bodyPr>
          <a:lstStyle/>
          <a:p>
            <a:pPr marL="0" indent="0">
              <a:buNone/>
            </a:pPr>
            <a:r>
              <a:rPr lang="en-US" sz="2400" dirty="0" smtClean="0">
                <a:solidFill>
                  <a:srgbClr val="0070C0"/>
                </a:solidFill>
              </a:rPr>
              <a:t>Step 3: Determine the taxable ratio as follows</a:t>
            </a:r>
          </a:p>
          <a:p>
            <a:pPr marL="0" indent="0">
              <a:buNone/>
            </a:pPr>
            <a:endParaRPr lang="en-US" sz="2400" dirty="0" smtClean="0"/>
          </a:p>
          <a:p>
            <a:pPr marL="0" indent="0">
              <a:buNone/>
            </a:pPr>
            <a:endParaRPr lang="en-US" sz="2400" dirty="0" smtClean="0"/>
          </a:p>
          <a:p>
            <a:pPr marL="0" indent="0">
              <a:buNone/>
            </a:pPr>
            <a:endParaRPr lang="en-US" sz="2400" dirty="0"/>
          </a:p>
          <a:p>
            <a:pPr marL="0" indent="0">
              <a:spcBef>
                <a:spcPts val="1800"/>
              </a:spcBef>
              <a:buNone/>
            </a:pPr>
            <a:r>
              <a:rPr lang="en-US" sz="2400" dirty="0" smtClean="0">
                <a:solidFill>
                  <a:srgbClr val="0070C0"/>
                </a:solidFill>
              </a:rPr>
              <a:t>Step 4: Determine the tax excluded adjusted sale price of the combination as follows</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69</a:t>
            </a:fld>
            <a:endParaRPr lang="en-US" dirty="0"/>
          </a:p>
        </p:txBody>
      </p:sp>
      <p:sp>
        <p:nvSpPr>
          <p:cNvPr id="7" name="TextBox 6"/>
          <p:cNvSpPr txBox="1"/>
          <p:nvPr/>
        </p:nvSpPr>
        <p:spPr>
          <a:xfrm>
            <a:off x="2070024" y="2232006"/>
            <a:ext cx="2478795" cy="646331"/>
          </a:xfrm>
          <a:prstGeom prst="rect">
            <a:avLst/>
          </a:prstGeom>
          <a:noFill/>
        </p:spPr>
        <p:txBody>
          <a:bodyPr wrap="square" rtlCol="0">
            <a:spAutoFit/>
          </a:bodyPr>
          <a:lstStyle/>
          <a:p>
            <a:r>
              <a:rPr lang="en-US" dirty="0" smtClean="0">
                <a:solidFill>
                  <a:schemeClr val="tx1">
                    <a:lumMod val="75000"/>
                    <a:lumOff val="25000"/>
                  </a:schemeClr>
                </a:solidFill>
              </a:rPr>
              <a:t>Taxable Article Separate</a:t>
            </a:r>
          </a:p>
          <a:p>
            <a:r>
              <a:rPr lang="en-US" dirty="0" smtClean="0">
                <a:solidFill>
                  <a:schemeClr val="tx1">
                    <a:lumMod val="75000"/>
                    <a:lumOff val="25000"/>
                  </a:schemeClr>
                </a:solidFill>
              </a:rPr>
              <a:t>Sale Price (Tax Excluded)</a:t>
            </a:r>
          </a:p>
        </p:txBody>
      </p:sp>
      <p:cxnSp>
        <p:nvCxnSpPr>
          <p:cNvPr id="9" name="Straight Connector 8"/>
          <p:cNvCxnSpPr/>
          <p:nvPr/>
        </p:nvCxnSpPr>
        <p:spPr>
          <a:xfrm>
            <a:off x="849779" y="2928833"/>
            <a:ext cx="447284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5483" y="2950867"/>
            <a:ext cx="2478795" cy="646331"/>
          </a:xfrm>
          <a:prstGeom prst="rect">
            <a:avLst/>
          </a:prstGeom>
          <a:noFill/>
        </p:spPr>
        <p:txBody>
          <a:bodyPr wrap="square" rtlCol="0">
            <a:spAutoFit/>
          </a:bodyPr>
          <a:lstStyle/>
          <a:p>
            <a:r>
              <a:rPr lang="en-US" dirty="0" smtClean="0">
                <a:solidFill>
                  <a:schemeClr val="tx1">
                    <a:lumMod val="75000"/>
                    <a:lumOff val="25000"/>
                  </a:schemeClr>
                </a:solidFill>
              </a:rPr>
              <a:t>Taxable Article Separate</a:t>
            </a:r>
          </a:p>
          <a:p>
            <a:r>
              <a:rPr lang="en-US" dirty="0" smtClean="0">
                <a:solidFill>
                  <a:schemeClr val="tx1">
                    <a:lumMod val="75000"/>
                    <a:lumOff val="25000"/>
                  </a:schemeClr>
                </a:solidFill>
              </a:rPr>
              <a:t>Sale Price (Tax Excluded)</a:t>
            </a:r>
          </a:p>
        </p:txBody>
      </p:sp>
      <p:sp>
        <p:nvSpPr>
          <p:cNvPr id="11" name="TextBox 10"/>
          <p:cNvSpPr txBox="1"/>
          <p:nvPr/>
        </p:nvSpPr>
        <p:spPr>
          <a:xfrm>
            <a:off x="3290274" y="3083160"/>
            <a:ext cx="374573" cy="381744"/>
          </a:xfrm>
          <a:prstGeom prst="rect">
            <a:avLst/>
          </a:prstGeom>
          <a:noFill/>
        </p:spPr>
        <p:txBody>
          <a:bodyPr wrap="square" rtlCol="0">
            <a:spAutoFit/>
          </a:bodyPr>
          <a:lstStyle/>
          <a:p>
            <a:r>
              <a:rPr lang="en-US" dirty="0" smtClean="0">
                <a:solidFill>
                  <a:schemeClr val="tx1">
                    <a:lumMod val="75000"/>
                    <a:lumOff val="25000"/>
                  </a:schemeClr>
                </a:solidFill>
              </a:rPr>
              <a:t>+</a:t>
            </a:r>
            <a:endParaRPr lang="en-US" dirty="0">
              <a:solidFill>
                <a:schemeClr val="tx1">
                  <a:lumMod val="75000"/>
                  <a:lumOff val="25000"/>
                </a:schemeClr>
              </a:solidFill>
            </a:endParaRPr>
          </a:p>
        </p:txBody>
      </p:sp>
      <p:sp>
        <p:nvSpPr>
          <p:cNvPr id="12" name="TextBox 11"/>
          <p:cNvSpPr txBox="1"/>
          <p:nvPr/>
        </p:nvSpPr>
        <p:spPr>
          <a:xfrm>
            <a:off x="3664848" y="2950867"/>
            <a:ext cx="2032350" cy="646331"/>
          </a:xfrm>
          <a:prstGeom prst="rect">
            <a:avLst/>
          </a:prstGeom>
          <a:noFill/>
        </p:spPr>
        <p:txBody>
          <a:bodyPr wrap="square" rtlCol="0">
            <a:spAutoFit/>
          </a:bodyPr>
          <a:lstStyle/>
          <a:p>
            <a:r>
              <a:rPr lang="en-US" dirty="0" smtClean="0">
                <a:solidFill>
                  <a:schemeClr val="tx1">
                    <a:lumMod val="75000"/>
                    <a:lumOff val="25000"/>
                  </a:schemeClr>
                </a:solidFill>
              </a:rPr>
              <a:t>Nontaxable Article Separate Sale Price</a:t>
            </a:r>
          </a:p>
        </p:txBody>
      </p:sp>
      <p:sp>
        <p:nvSpPr>
          <p:cNvPr id="14" name="TextBox 13"/>
          <p:cNvSpPr txBox="1"/>
          <p:nvPr/>
        </p:nvSpPr>
        <p:spPr>
          <a:xfrm>
            <a:off x="5545923" y="2736307"/>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15" name="TextBox 14"/>
          <p:cNvSpPr txBox="1"/>
          <p:nvPr/>
        </p:nvSpPr>
        <p:spPr>
          <a:xfrm>
            <a:off x="6207737" y="2474929"/>
            <a:ext cx="685510" cy="369332"/>
          </a:xfrm>
          <a:prstGeom prst="rect">
            <a:avLst/>
          </a:prstGeom>
          <a:noFill/>
        </p:spPr>
        <p:txBody>
          <a:bodyPr wrap="square" rtlCol="0">
            <a:spAutoFit/>
          </a:bodyPr>
          <a:lstStyle/>
          <a:p>
            <a:r>
              <a:rPr lang="en-US" dirty="0" smtClean="0">
                <a:solidFill>
                  <a:schemeClr val="tx1">
                    <a:lumMod val="75000"/>
                    <a:lumOff val="25000"/>
                  </a:schemeClr>
                </a:solidFill>
              </a:rPr>
              <a:t>$140</a:t>
            </a:r>
          </a:p>
        </p:txBody>
      </p:sp>
      <p:cxnSp>
        <p:nvCxnSpPr>
          <p:cNvPr id="16" name="Straight Connector 15"/>
          <p:cNvCxnSpPr/>
          <p:nvPr/>
        </p:nvCxnSpPr>
        <p:spPr>
          <a:xfrm>
            <a:off x="6033332" y="2927179"/>
            <a:ext cx="100241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57987" y="3037039"/>
            <a:ext cx="1143865" cy="369332"/>
          </a:xfrm>
          <a:prstGeom prst="rect">
            <a:avLst/>
          </a:prstGeom>
          <a:noFill/>
        </p:spPr>
        <p:txBody>
          <a:bodyPr wrap="square" rtlCol="0">
            <a:spAutoFit/>
          </a:bodyPr>
          <a:lstStyle/>
          <a:p>
            <a:r>
              <a:rPr lang="en-US" dirty="0" smtClean="0">
                <a:solidFill>
                  <a:schemeClr val="tx1">
                    <a:lumMod val="75000"/>
                    <a:lumOff val="25000"/>
                  </a:schemeClr>
                </a:solidFill>
              </a:rPr>
              <a:t>$140 + $8</a:t>
            </a:r>
          </a:p>
        </p:txBody>
      </p:sp>
      <p:sp>
        <p:nvSpPr>
          <p:cNvPr id="21" name="TextBox 20"/>
          <p:cNvSpPr txBox="1"/>
          <p:nvPr/>
        </p:nvSpPr>
        <p:spPr>
          <a:xfrm>
            <a:off x="7242551" y="2759995"/>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22" name="TextBox 21"/>
          <p:cNvSpPr txBox="1"/>
          <p:nvPr/>
        </p:nvSpPr>
        <p:spPr>
          <a:xfrm>
            <a:off x="7604719" y="2748719"/>
            <a:ext cx="870590" cy="369332"/>
          </a:xfrm>
          <a:prstGeom prst="rect">
            <a:avLst/>
          </a:prstGeom>
          <a:noFill/>
        </p:spPr>
        <p:txBody>
          <a:bodyPr wrap="square" rtlCol="0">
            <a:spAutoFit/>
          </a:bodyPr>
          <a:lstStyle/>
          <a:p>
            <a:r>
              <a:rPr lang="en-US" dirty="0" smtClean="0">
                <a:solidFill>
                  <a:schemeClr val="tx1">
                    <a:lumMod val="75000"/>
                    <a:lumOff val="25000"/>
                  </a:schemeClr>
                </a:solidFill>
              </a:rPr>
              <a:t>0.946</a:t>
            </a:r>
            <a:endParaRPr lang="en-US" dirty="0">
              <a:solidFill>
                <a:schemeClr val="tx1">
                  <a:lumMod val="75000"/>
                  <a:lumOff val="25000"/>
                </a:schemeClr>
              </a:solidFill>
            </a:endParaRPr>
          </a:p>
        </p:txBody>
      </p:sp>
      <p:sp>
        <p:nvSpPr>
          <p:cNvPr id="25" name="TextBox 24"/>
          <p:cNvSpPr txBox="1"/>
          <p:nvPr/>
        </p:nvSpPr>
        <p:spPr>
          <a:xfrm>
            <a:off x="1578642" y="4693609"/>
            <a:ext cx="2691202" cy="646331"/>
          </a:xfrm>
          <a:prstGeom prst="rect">
            <a:avLst/>
          </a:prstGeom>
          <a:noFill/>
        </p:spPr>
        <p:txBody>
          <a:bodyPr wrap="square" rtlCol="0">
            <a:spAutoFit/>
          </a:bodyPr>
          <a:lstStyle/>
          <a:p>
            <a:pPr algn="ctr"/>
            <a:r>
              <a:rPr lang="en-US" dirty="0" smtClean="0">
                <a:solidFill>
                  <a:schemeClr val="tx1">
                    <a:lumMod val="75000"/>
                    <a:lumOff val="25000"/>
                  </a:schemeClr>
                </a:solidFill>
              </a:rPr>
              <a:t>Step 2 Tax Included Total Consideration Less Freight</a:t>
            </a:r>
          </a:p>
        </p:txBody>
      </p:sp>
      <p:cxnSp>
        <p:nvCxnSpPr>
          <p:cNvPr id="26" name="Straight Connector 25"/>
          <p:cNvCxnSpPr/>
          <p:nvPr/>
        </p:nvCxnSpPr>
        <p:spPr>
          <a:xfrm flipV="1">
            <a:off x="1320702" y="5370271"/>
            <a:ext cx="3331388" cy="752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31151" y="5472234"/>
            <a:ext cx="3420092" cy="369332"/>
          </a:xfrm>
          <a:prstGeom prst="rect">
            <a:avLst/>
          </a:prstGeom>
          <a:noFill/>
        </p:spPr>
        <p:txBody>
          <a:bodyPr wrap="square" rtlCol="0">
            <a:spAutoFit/>
          </a:bodyPr>
          <a:lstStyle/>
          <a:p>
            <a:r>
              <a:rPr lang="en-US" dirty="0" smtClean="0">
                <a:solidFill>
                  <a:schemeClr val="tx1">
                    <a:lumMod val="75000"/>
                    <a:lumOff val="25000"/>
                  </a:schemeClr>
                </a:solidFill>
              </a:rPr>
              <a:t>1 + (tax rate)(step 3 taxable ratio)</a:t>
            </a:r>
          </a:p>
        </p:txBody>
      </p:sp>
      <p:sp>
        <p:nvSpPr>
          <p:cNvPr id="29" name="TextBox 28"/>
          <p:cNvSpPr txBox="1"/>
          <p:nvPr/>
        </p:nvSpPr>
        <p:spPr>
          <a:xfrm>
            <a:off x="4696113" y="5202124"/>
            <a:ext cx="374573" cy="381744"/>
          </a:xfrm>
          <a:prstGeom prst="rect">
            <a:avLst/>
          </a:prstGeom>
          <a:noFill/>
        </p:spPr>
        <p:txBody>
          <a:bodyPr wrap="square" rtlCol="0">
            <a:spAutoFit/>
          </a:bodyPr>
          <a:lstStyle/>
          <a:p>
            <a:r>
              <a:rPr lang="en-US" dirty="0"/>
              <a:t>=</a:t>
            </a:r>
          </a:p>
        </p:txBody>
      </p:sp>
      <p:sp>
        <p:nvSpPr>
          <p:cNvPr id="30" name="TextBox 29"/>
          <p:cNvSpPr txBox="1"/>
          <p:nvPr/>
        </p:nvSpPr>
        <p:spPr>
          <a:xfrm>
            <a:off x="6913089" y="5191811"/>
            <a:ext cx="1175703" cy="369332"/>
          </a:xfrm>
          <a:prstGeom prst="rect">
            <a:avLst/>
          </a:prstGeom>
          <a:noFill/>
        </p:spPr>
        <p:txBody>
          <a:bodyPr wrap="square" rtlCol="0">
            <a:spAutoFit/>
          </a:bodyPr>
          <a:lstStyle/>
          <a:p>
            <a:r>
              <a:rPr lang="en-US" dirty="0" smtClean="0">
                <a:solidFill>
                  <a:schemeClr val="tx1">
                    <a:lumMod val="75000"/>
                    <a:lumOff val="25000"/>
                  </a:schemeClr>
                </a:solidFill>
              </a:rPr>
              <a:t>$142.91</a:t>
            </a:r>
          </a:p>
        </p:txBody>
      </p:sp>
      <p:cxnSp>
        <p:nvCxnSpPr>
          <p:cNvPr id="31" name="Straight Connector 30"/>
          <p:cNvCxnSpPr/>
          <p:nvPr/>
        </p:nvCxnSpPr>
        <p:spPr>
          <a:xfrm>
            <a:off x="5092767" y="5370271"/>
            <a:ext cx="144023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38132" y="5472234"/>
            <a:ext cx="1753570" cy="369332"/>
          </a:xfrm>
          <a:prstGeom prst="rect">
            <a:avLst/>
          </a:prstGeom>
          <a:noFill/>
        </p:spPr>
        <p:txBody>
          <a:bodyPr wrap="square" rtlCol="0">
            <a:spAutoFit/>
          </a:bodyPr>
          <a:lstStyle/>
          <a:p>
            <a:r>
              <a:rPr lang="en-US" dirty="0" smtClean="0">
                <a:solidFill>
                  <a:schemeClr val="tx1">
                    <a:lumMod val="75000"/>
                    <a:lumOff val="25000"/>
                  </a:schemeClr>
                </a:solidFill>
              </a:rPr>
              <a:t>1 + (0.10)(0.946)</a:t>
            </a:r>
          </a:p>
        </p:txBody>
      </p:sp>
      <p:sp>
        <p:nvSpPr>
          <p:cNvPr id="36" name="TextBox 35"/>
          <p:cNvSpPr txBox="1"/>
          <p:nvPr/>
        </p:nvSpPr>
        <p:spPr>
          <a:xfrm>
            <a:off x="6586700" y="5179399"/>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37" name="TextBox 36"/>
          <p:cNvSpPr txBox="1"/>
          <p:nvPr/>
        </p:nvSpPr>
        <p:spPr>
          <a:xfrm>
            <a:off x="5376789" y="4932606"/>
            <a:ext cx="1004953" cy="369332"/>
          </a:xfrm>
          <a:prstGeom prst="rect">
            <a:avLst/>
          </a:prstGeom>
          <a:noFill/>
        </p:spPr>
        <p:txBody>
          <a:bodyPr wrap="square" rtlCol="0">
            <a:spAutoFit/>
          </a:bodyPr>
          <a:lstStyle/>
          <a:p>
            <a:r>
              <a:rPr lang="en-US" dirty="0" smtClean="0">
                <a:solidFill>
                  <a:schemeClr val="tx1">
                    <a:lumMod val="75000"/>
                    <a:lumOff val="25000"/>
                  </a:schemeClr>
                </a:solidFill>
              </a:rPr>
              <a:t>$156.43</a:t>
            </a:r>
          </a:p>
        </p:txBody>
      </p:sp>
      <p:sp>
        <p:nvSpPr>
          <p:cNvPr id="28" name="Title 1"/>
          <p:cNvSpPr>
            <a:spLocks noGrp="1"/>
          </p:cNvSpPr>
          <p:nvPr>
            <p:ph type="title"/>
          </p:nvPr>
        </p:nvSpPr>
        <p:spPr>
          <a:xfrm>
            <a:off x="822960" y="320040"/>
            <a:ext cx="7543800" cy="722376"/>
          </a:xfrm>
        </p:spPr>
        <p:txBody>
          <a:bodyPr>
            <a:normAutofit/>
          </a:bodyPr>
          <a:lstStyle/>
          <a:p>
            <a:r>
              <a:rPr lang="en-US" sz="3200" dirty="0" smtClean="0"/>
              <a:t>Line 14 – Eligible adjustments – other</a:t>
            </a:r>
            <a:endParaRPr lang="en-US" sz="3200" dirty="0"/>
          </a:p>
        </p:txBody>
      </p:sp>
    </p:spTree>
    <p:extLst>
      <p:ext uri="{BB962C8B-B14F-4D97-AF65-F5344CB8AC3E}">
        <p14:creationId xmlns:p14="http://schemas.microsoft.com/office/powerpoint/2010/main" val="2171396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800" dirty="0" smtClean="0"/>
              <a:t>Where FAET begins: </a:t>
            </a:r>
            <a:r>
              <a:rPr lang="en-US" sz="3800" dirty="0"/>
              <a:t> </a:t>
            </a:r>
            <a:r>
              <a:rPr lang="en-US" sz="3800" dirty="0" smtClean="0"/>
              <a:t>26 </a:t>
            </a:r>
            <a:r>
              <a:rPr lang="en-US" sz="3800" dirty="0"/>
              <a:t>U.S.C. 4181</a:t>
            </a: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7</a:t>
            </a:fld>
            <a:endParaRPr lang="en-US" dirty="0"/>
          </a:p>
        </p:txBody>
      </p:sp>
      <p:sp>
        <p:nvSpPr>
          <p:cNvPr id="6" name="Content Placeholder 3"/>
          <p:cNvSpPr>
            <a:spLocks noGrp="1"/>
          </p:cNvSpPr>
          <p:nvPr>
            <p:ph idx="1"/>
          </p:nvPr>
        </p:nvSpPr>
        <p:spPr>
          <a:xfrm>
            <a:off x="865562" y="1732295"/>
            <a:ext cx="7543801" cy="4023360"/>
          </a:xfrm>
        </p:spPr>
        <p:txBody>
          <a:bodyPr>
            <a:noAutofit/>
          </a:bodyPr>
          <a:lstStyle/>
          <a:p>
            <a:pPr marL="0" indent="0">
              <a:buNone/>
            </a:pPr>
            <a:r>
              <a:rPr lang="en-US" sz="2200" b="1" dirty="0"/>
              <a:t>Imposition of tax</a:t>
            </a:r>
          </a:p>
          <a:p>
            <a:pPr marL="457200" indent="0">
              <a:buNone/>
            </a:pPr>
            <a:r>
              <a:rPr lang="en-US" sz="2200" dirty="0" smtClean="0"/>
              <a:t>There </a:t>
            </a:r>
            <a:r>
              <a:rPr lang="en-US" sz="2200" dirty="0"/>
              <a:t>is hereby imposed upon the sale by the manufacturer, producer, or importer of the following articles a tax equivalent to the specified percent of the price for which so sold:</a:t>
            </a:r>
          </a:p>
          <a:p>
            <a:pPr marL="457200" indent="0">
              <a:buNone/>
            </a:pPr>
            <a:r>
              <a:rPr lang="en-US" sz="2200" b="1" dirty="0"/>
              <a:t>Articles taxable at 10 percent-</a:t>
            </a:r>
          </a:p>
          <a:p>
            <a:pPr marL="914400" indent="0">
              <a:buNone/>
            </a:pPr>
            <a:r>
              <a:rPr lang="en-US" sz="2200" dirty="0"/>
              <a:t>Pistols.</a:t>
            </a:r>
          </a:p>
          <a:p>
            <a:pPr marL="914400" indent="0">
              <a:buNone/>
            </a:pPr>
            <a:r>
              <a:rPr lang="en-US" sz="2200" dirty="0"/>
              <a:t>Revolvers.</a:t>
            </a:r>
          </a:p>
          <a:p>
            <a:pPr marL="457200" indent="0">
              <a:buNone/>
            </a:pPr>
            <a:r>
              <a:rPr lang="en-US" sz="2200" b="1" dirty="0"/>
              <a:t>Articles taxable at 11 percent-</a:t>
            </a:r>
          </a:p>
          <a:p>
            <a:pPr marL="914400" indent="0">
              <a:buNone/>
            </a:pPr>
            <a:r>
              <a:rPr lang="en-US" sz="2200" dirty="0"/>
              <a:t>Firearms (other than pistols and revolvers).</a:t>
            </a:r>
          </a:p>
          <a:p>
            <a:pPr marL="914400" indent="0">
              <a:buNone/>
            </a:pPr>
            <a:r>
              <a:rPr lang="en-US" sz="2200" dirty="0" smtClean="0"/>
              <a:t>Shells, </a:t>
            </a:r>
            <a:r>
              <a:rPr lang="en-US" sz="2200" dirty="0"/>
              <a:t>and cartridges.</a:t>
            </a:r>
          </a:p>
          <a:p>
            <a:endParaRPr lang="en-US" sz="2200" dirty="0"/>
          </a:p>
        </p:txBody>
      </p:sp>
    </p:spTree>
    <p:extLst>
      <p:ext uri="{BB962C8B-B14F-4D97-AF65-F5344CB8AC3E}">
        <p14:creationId xmlns:p14="http://schemas.microsoft.com/office/powerpoint/2010/main" val="3427151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1665515"/>
            <a:ext cx="8371113" cy="4408714"/>
          </a:xfrm>
        </p:spPr>
        <p:txBody>
          <a:bodyPr>
            <a:normAutofit/>
          </a:bodyPr>
          <a:lstStyle/>
          <a:p>
            <a:pPr marL="0" indent="0">
              <a:buNone/>
            </a:pPr>
            <a:r>
              <a:rPr lang="en-US" sz="2400" dirty="0" smtClean="0">
                <a:solidFill>
                  <a:srgbClr val="0070C0"/>
                </a:solidFill>
              </a:rPr>
              <a:t>Step 5: Determine line 12 tax amount as follows</a:t>
            </a:r>
          </a:p>
          <a:p>
            <a:pPr marL="0" indent="0">
              <a:buNone/>
            </a:pPr>
            <a:endParaRPr lang="en-US" sz="2400" dirty="0" smtClean="0"/>
          </a:p>
          <a:p>
            <a:pPr marL="0" indent="0">
              <a:buNone/>
            </a:pPr>
            <a:endParaRPr lang="en-US" sz="2400" dirty="0" smtClean="0"/>
          </a:p>
          <a:p>
            <a:pPr marL="0" indent="0">
              <a:buNone/>
            </a:pPr>
            <a:r>
              <a:rPr lang="en-US" sz="2400" dirty="0" smtClean="0">
                <a:solidFill>
                  <a:srgbClr val="0070C0"/>
                </a:solidFill>
              </a:rPr>
              <a:t>Step 6: Determine the line 13 eligible adjustment as follows</a:t>
            </a:r>
          </a:p>
          <a:p>
            <a:pPr marL="0" indent="0">
              <a:buNone/>
            </a:pPr>
            <a:r>
              <a:rPr lang="en-US" sz="1800" dirty="0" smtClean="0"/>
              <a:t>Note: If the taxable ratio in step 3 is 0.946 or 94.6%, the corresponding nontaxable ratio is 0.054, or 5.4%.</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70</a:t>
            </a:fld>
            <a:endParaRPr lang="en-US" dirty="0"/>
          </a:p>
        </p:txBody>
      </p:sp>
      <p:sp>
        <p:nvSpPr>
          <p:cNvPr id="11" name="TextBox 10"/>
          <p:cNvSpPr txBox="1"/>
          <p:nvPr/>
        </p:nvSpPr>
        <p:spPr>
          <a:xfrm>
            <a:off x="2876661" y="2283358"/>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14" name="TextBox 13"/>
          <p:cNvSpPr txBox="1"/>
          <p:nvPr/>
        </p:nvSpPr>
        <p:spPr>
          <a:xfrm>
            <a:off x="5123851" y="2298631"/>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15" name="TextBox 14"/>
          <p:cNvSpPr txBox="1"/>
          <p:nvPr/>
        </p:nvSpPr>
        <p:spPr>
          <a:xfrm>
            <a:off x="5475244" y="2289564"/>
            <a:ext cx="1888539" cy="369332"/>
          </a:xfrm>
          <a:prstGeom prst="rect">
            <a:avLst/>
          </a:prstGeom>
          <a:noFill/>
        </p:spPr>
        <p:txBody>
          <a:bodyPr wrap="square" rtlCol="0">
            <a:spAutoFit/>
          </a:bodyPr>
          <a:lstStyle/>
          <a:p>
            <a:r>
              <a:rPr lang="en-US" dirty="0" smtClean="0">
                <a:solidFill>
                  <a:schemeClr val="tx1">
                    <a:lumMod val="75000"/>
                    <a:lumOff val="25000"/>
                  </a:schemeClr>
                </a:solidFill>
              </a:rPr>
              <a:t>$156.43 - $142.91</a:t>
            </a:r>
          </a:p>
        </p:txBody>
      </p:sp>
      <p:sp>
        <p:nvSpPr>
          <p:cNvPr id="21" name="TextBox 20"/>
          <p:cNvSpPr txBox="1"/>
          <p:nvPr/>
        </p:nvSpPr>
        <p:spPr>
          <a:xfrm>
            <a:off x="7252417" y="2295476"/>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22" name="TextBox 21"/>
          <p:cNvSpPr txBox="1"/>
          <p:nvPr/>
        </p:nvSpPr>
        <p:spPr>
          <a:xfrm>
            <a:off x="7579059" y="2295476"/>
            <a:ext cx="870590" cy="369332"/>
          </a:xfrm>
          <a:prstGeom prst="rect">
            <a:avLst/>
          </a:prstGeom>
          <a:noFill/>
        </p:spPr>
        <p:txBody>
          <a:bodyPr wrap="square" rtlCol="0">
            <a:spAutoFit/>
          </a:bodyPr>
          <a:lstStyle/>
          <a:p>
            <a:r>
              <a:rPr lang="en-US" dirty="0" smtClean="0">
                <a:solidFill>
                  <a:schemeClr val="tx1">
                    <a:lumMod val="75000"/>
                    <a:lumOff val="25000"/>
                  </a:schemeClr>
                </a:solidFill>
              </a:rPr>
              <a:t>$13.52</a:t>
            </a:r>
            <a:endParaRPr lang="en-US" dirty="0">
              <a:solidFill>
                <a:schemeClr val="tx1">
                  <a:lumMod val="75000"/>
                  <a:lumOff val="25000"/>
                </a:schemeClr>
              </a:solidFill>
            </a:endParaRPr>
          </a:p>
        </p:txBody>
      </p:sp>
      <p:sp>
        <p:nvSpPr>
          <p:cNvPr id="25" name="TextBox 24"/>
          <p:cNvSpPr txBox="1"/>
          <p:nvPr/>
        </p:nvSpPr>
        <p:spPr>
          <a:xfrm>
            <a:off x="3267305" y="4823182"/>
            <a:ext cx="1292208" cy="646331"/>
          </a:xfrm>
          <a:prstGeom prst="rect">
            <a:avLst/>
          </a:prstGeom>
          <a:noFill/>
        </p:spPr>
        <p:txBody>
          <a:bodyPr wrap="square" rtlCol="0">
            <a:spAutoFit/>
          </a:bodyPr>
          <a:lstStyle/>
          <a:p>
            <a:pPr algn="ctr"/>
            <a:r>
              <a:rPr lang="en-US" dirty="0" smtClean="0">
                <a:solidFill>
                  <a:schemeClr val="tx1">
                    <a:lumMod val="75000"/>
                    <a:lumOff val="25000"/>
                  </a:schemeClr>
                </a:solidFill>
              </a:rPr>
              <a:t>Nontaxable</a:t>
            </a:r>
          </a:p>
          <a:p>
            <a:pPr algn="ctr"/>
            <a:r>
              <a:rPr lang="en-US" dirty="0" smtClean="0">
                <a:solidFill>
                  <a:schemeClr val="tx1">
                    <a:lumMod val="75000"/>
                    <a:lumOff val="25000"/>
                  </a:schemeClr>
                </a:solidFill>
              </a:rPr>
              <a:t>Ratio </a:t>
            </a:r>
          </a:p>
        </p:txBody>
      </p:sp>
      <p:sp>
        <p:nvSpPr>
          <p:cNvPr id="29" name="TextBox 28"/>
          <p:cNvSpPr txBox="1"/>
          <p:nvPr/>
        </p:nvSpPr>
        <p:spPr>
          <a:xfrm>
            <a:off x="6630425" y="4959885"/>
            <a:ext cx="374573" cy="381744"/>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30" name="TextBox 29"/>
          <p:cNvSpPr txBox="1"/>
          <p:nvPr/>
        </p:nvSpPr>
        <p:spPr>
          <a:xfrm>
            <a:off x="6976803" y="4957023"/>
            <a:ext cx="914493" cy="369332"/>
          </a:xfrm>
          <a:prstGeom prst="rect">
            <a:avLst/>
          </a:prstGeom>
          <a:noFill/>
        </p:spPr>
        <p:txBody>
          <a:bodyPr wrap="square" rtlCol="0">
            <a:spAutoFit/>
          </a:bodyPr>
          <a:lstStyle/>
          <a:p>
            <a:r>
              <a:rPr lang="en-US" dirty="0" smtClean="0">
                <a:solidFill>
                  <a:schemeClr val="tx1">
                    <a:lumMod val="75000"/>
                    <a:lumOff val="25000"/>
                  </a:schemeClr>
                </a:solidFill>
              </a:rPr>
              <a:t>$7.72</a:t>
            </a:r>
          </a:p>
        </p:txBody>
      </p:sp>
      <p:sp>
        <p:nvSpPr>
          <p:cNvPr id="28" name="TextBox 27"/>
          <p:cNvSpPr txBox="1"/>
          <p:nvPr/>
        </p:nvSpPr>
        <p:spPr>
          <a:xfrm>
            <a:off x="2991429" y="2167741"/>
            <a:ext cx="2263425" cy="646331"/>
          </a:xfrm>
          <a:prstGeom prst="rect">
            <a:avLst/>
          </a:prstGeom>
          <a:noFill/>
        </p:spPr>
        <p:txBody>
          <a:bodyPr wrap="square" rtlCol="0">
            <a:spAutoFit/>
          </a:bodyPr>
          <a:lstStyle/>
          <a:p>
            <a:pPr algn="ctr"/>
            <a:r>
              <a:rPr lang="en-US" dirty="0" smtClean="0">
                <a:solidFill>
                  <a:schemeClr val="tx1">
                    <a:lumMod val="75000"/>
                    <a:lumOff val="25000"/>
                  </a:schemeClr>
                </a:solidFill>
              </a:rPr>
              <a:t>Step 4 Tax Excluded Adjusted Sale Price</a:t>
            </a:r>
          </a:p>
        </p:txBody>
      </p:sp>
      <p:sp>
        <p:nvSpPr>
          <p:cNvPr id="33" name="TextBox 32"/>
          <p:cNvSpPr txBox="1"/>
          <p:nvPr/>
        </p:nvSpPr>
        <p:spPr>
          <a:xfrm>
            <a:off x="893028" y="4717377"/>
            <a:ext cx="2102804" cy="923330"/>
          </a:xfrm>
          <a:prstGeom prst="rect">
            <a:avLst/>
          </a:prstGeom>
          <a:noFill/>
        </p:spPr>
        <p:txBody>
          <a:bodyPr wrap="square" rtlCol="0">
            <a:spAutoFit/>
          </a:bodyPr>
          <a:lstStyle/>
          <a:p>
            <a:pPr algn="ctr"/>
            <a:r>
              <a:rPr lang="en-US" dirty="0" smtClean="0">
                <a:solidFill>
                  <a:schemeClr val="tx1">
                    <a:lumMod val="75000"/>
                    <a:lumOff val="25000"/>
                  </a:schemeClr>
                </a:solidFill>
              </a:rPr>
              <a:t>Step 4 Combination </a:t>
            </a:r>
          </a:p>
          <a:p>
            <a:pPr algn="ctr"/>
            <a:r>
              <a:rPr lang="en-US" dirty="0" smtClean="0">
                <a:solidFill>
                  <a:schemeClr val="tx1">
                    <a:lumMod val="75000"/>
                    <a:lumOff val="25000"/>
                  </a:schemeClr>
                </a:solidFill>
              </a:rPr>
              <a:t>Sales Price </a:t>
            </a:r>
          </a:p>
          <a:p>
            <a:pPr algn="ctr"/>
            <a:r>
              <a:rPr lang="en-US" dirty="0" smtClean="0">
                <a:solidFill>
                  <a:schemeClr val="tx1">
                    <a:lumMod val="75000"/>
                    <a:lumOff val="25000"/>
                  </a:schemeClr>
                </a:solidFill>
              </a:rPr>
              <a:t>(Tax Excluded)</a:t>
            </a:r>
          </a:p>
        </p:txBody>
      </p:sp>
      <p:sp>
        <p:nvSpPr>
          <p:cNvPr id="34" name="TextBox 33"/>
          <p:cNvSpPr txBox="1"/>
          <p:nvPr/>
        </p:nvSpPr>
        <p:spPr>
          <a:xfrm>
            <a:off x="2991926" y="4970728"/>
            <a:ext cx="374573" cy="381744"/>
          </a:xfrm>
          <a:prstGeom prst="rect">
            <a:avLst/>
          </a:prstGeom>
          <a:noFill/>
        </p:spPr>
        <p:txBody>
          <a:bodyPr wrap="square" rtlCol="0">
            <a:spAutoFit/>
          </a:bodyPr>
          <a:lstStyle/>
          <a:p>
            <a:r>
              <a:rPr lang="en-US" dirty="0" smtClean="0">
                <a:solidFill>
                  <a:schemeClr val="tx1">
                    <a:lumMod val="75000"/>
                    <a:lumOff val="25000"/>
                  </a:schemeClr>
                </a:solidFill>
              </a:rPr>
              <a:t>x</a:t>
            </a:r>
            <a:endParaRPr lang="en-US" dirty="0">
              <a:solidFill>
                <a:schemeClr val="tx1">
                  <a:lumMod val="75000"/>
                  <a:lumOff val="25000"/>
                </a:schemeClr>
              </a:solidFill>
            </a:endParaRPr>
          </a:p>
        </p:txBody>
      </p:sp>
      <p:sp>
        <p:nvSpPr>
          <p:cNvPr id="35" name="TextBox 34"/>
          <p:cNvSpPr txBox="1"/>
          <p:nvPr/>
        </p:nvSpPr>
        <p:spPr>
          <a:xfrm>
            <a:off x="4606454" y="4970728"/>
            <a:ext cx="316330" cy="383847"/>
          </a:xfrm>
          <a:prstGeom prst="rect">
            <a:avLst/>
          </a:prstGeom>
          <a:noFill/>
        </p:spPr>
        <p:txBody>
          <a:bodyPr wrap="square" rtlCol="0">
            <a:spAutoFit/>
          </a:bodyPr>
          <a:lstStyle/>
          <a:p>
            <a:r>
              <a:rPr lang="en-US" dirty="0">
                <a:solidFill>
                  <a:schemeClr val="tx1">
                    <a:lumMod val="75000"/>
                    <a:lumOff val="25000"/>
                  </a:schemeClr>
                </a:solidFill>
              </a:rPr>
              <a:t>=</a:t>
            </a:r>
          </a:p>
        </p:txBody>
      </p:sp>
      <p:sp>
        <p:nvSpPr>
          <p:cNvPr id="39" name="TextBox 38"/>
          <p:cNvSpPr txBox="1"/>
          <p:nvPr/>
        </p:nvSpPr>
        <p:spPr>
          <a:xfrm>
            <a:off x="4969725" y="4957023"/>
            <a:ext cx="1756877" cy="369332"/>
          </a:xfrm>
          <a:prstGeom prst="rect">
            <a:avLst/>
          </a:prstGeom>
          <a:noFill/>
        </p:spPr>
        <p:txBody>
          <a:bodyPr wrap="square" rtlCol="0">
            <a:spAutoFit/>
          </a:bodyPr>
          <a:lstStyle/>
          <a:p>
            <a:r>
              <a:rPr lang="en-US" dirty="0" smtClean="0">
                <a:solidFill>
                  <a:schemeClr val="tx1">
                    <a:lumMod val="75000"/>
                    <a:lumOff val="25000"/>
                  </a:schemeClr>
                </a:solidFill>
              </a:rPr>
              <a:t>$142.91 x 0.054</a:t>
            </a:r>
          </a:p>
        </p:txBody>
      </p:sp>
      <p:sp>
        <p:nvSpPr>
          <p:cNvPr id="20" name="TextBox 19"/>
          <p:cNvSpPr txBox="1"/>
          <p:nvPr/>
        </p:nvSpPr>
        <p:spPr>
          <a:xfrm>
            <a:off x="215134" y="2163182"/>
            <a:ext cx="2691202" cy="646331"/>
          </a:xfrm>
          <a:prstGeom prst="rect">
            <a:avLst/>
          </a:prstGeom>
          <a:noFill/>
        </p:spPr>
        <p:txBody>
          <a:bodyPr wrap="square" rtlCol="0">
            <a:spAutoFit/>
          </a:bodyPr>
          <a:lstStyle/>
          <a:p>
            <a:pPr algn="ctr"/>
            <a:r>
              <a:rPr lang="en-US" dirty="0" smtClean="0">
                <a:solidFill>
                  <a:schemeClr val="tx1">
                    <a:lumMod val="75000"/>
                    <a:lumOff val="25000"/>
                  </a:schemeClr>
                </a:solidFill>
              </a:rPr>
              <a:t>Step 2 Tax Included Total Consideration Less Freight</a:t>
            </a:r>
          </a:p>
        </p:txBody>
      </p:sp>
      <p:sp>
        <p:nvSpPr>
          <p:cNvPr id="23" name="Title 1"/>
          <p:cNvSpPr>
            <a:spLocks noGrp="1"/>
          </p:cNvSpPr>
          <p:nvPr>
            <p:ph type="title"/>
          </p:nvPr>
        </p:nvSpPr>
        <p:spPr>
          <a:xfrm>
            <a:off x="822960" y="320040"/>
            <a:ext cx="7543800" cy="722376"/>
          </a:xfrm>
        </p:spPr>
        <p:txBody>
          <a:bodyPr>
            <a:normAutofit/>
          </a:bodyPr>
          <a:lstStyle/>
          <a:p>
            <a:r>
              <a:rPr lang="en-US" sz="3200" dirty="0" smtClean="0"/>
              <a:t>Line 14 – Eligible adjustments – other</a:t>
            </a:r>
            <a:endParaRPr lang="en-US" sz="3200" dirty="0"/>
          </a:p>
        </p:txBody>
      </p:sp>
    </p:spTree>
    <p:extLst>
      <p:ext uri="{BB962C8B-B14F-4D97-AF65-F5344CB8AC3E}">
        <p14:creationId xmlns:p14="http://schemas.microsoft.com/office/powerpoint/2010/main" val="3180128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Line 14 – Eligible adjustments – other</a:t>
            </a:r>
            <a:endParaRPr lang="en-US" sz="3200" dirty="0"/>
          </a:p>
        </p:txBody>
      </p:sp>
      <p:sp>
        <p:nvSpPr>
          <p:cNvPr id="3" name="Content Placeholder 2"/>
          <p:cNvSpPr>
            <a:spLocks noGrp="1"/>
          </p:cNvSpPr>
          <p:nvPr>
            <p:ph idx="1"/>
          </p:nvPr>
        </p:nvSpPr>
        <p:spPr>
          <a:xfrm>
            <a:off x="346710" y="1534886"/>
            <a:ext cx="8256963" cy="4539343"/>
          </a:xfrm>
        </p:spPr>
        <p:txBody>
          <a:bodyPr>
            <a:normAutofit/>
          </a:bodyPr>
          <a:lstStyle/>
          <a:p>
            <a:pPr marL="0" indent="0" algn="ctr">
              <a:buNone/>
            </a:pPr>
            <a:r>
              <a:rPr lang="en-US" sz="2400" b="1" u="sng" dirty="0" smtClean="0"/>
              <a:t>Summary - Freight Example 3 of </a:t>
            </a:r>
            <a:r>
              <a:rPr lang="en-US" sz="2400" b="1" u="sng" dirty="0"/>
              <a:t>3</a:t>
            </a:r>
            <a:endParaRPr lang="en-US" sz="2400" dirty="0" smtClean="0"/>
          </a:p>
          <a:p>
            <a:pPr marL="0" indent="0">
              <a:buNone/>
            </a:pPr>
            <a:endParaRPr lang="en-US" sz="600" dirty="0" smtClean="0"/>
          </a:p>
          <a:p>
            <a:pPr marL="0" indent="0">
              <a:buNone/>
            </a:pPr>
            <a:r>
              <a:rPr lang="en-US" sz="2200" dirty="0" smtClean="0"/>
              <a:t>Line 8</a:t>
            </a:r>
            <a:r>
              <a:rPr lang="en-US" sz="2200" dirty="0"/>
              <a:t>: The sales price of all articles sold…	</a:t>
            </a:r>
            <a:r>
              <a:rPr lang="en-US" sz="2200" dirty="0" smtClean="0"/>
              <a:t>		$165.00</a:t>
            </a:r>
          </a:p>
          <a:p>
            <a:pPr marL="0" indent="0">
              <a:buNone/>
            </a:pPr>
            <a:r>
              <a:rPr lang="en-US" sz="2200" dirty="0" smtClean="0"/>
              <a:t>Line 12: Eligible adjustments – included excise tax		$  13.52</a:t>
            </a:r>
          </a:p>
          <a:p>
            <a:pPr marL="0" indent="0">
              <a:buNone/>
            </a:pPr>
            <a:r>
              <a:rPr lang="en-US" sz="2200" dirty="0"/>
              <a:t>Line 13: Eligible adjustments – non-taxable articles		</a:t>
            </a:r>
            <a:r>
              <a:rPr lang="en-US" sz="2200" dirty="0" smtClean="0"/>
              <a:t>$    7.72</a:t>
            </a:r>
            <a:endParaRPr lang="en-US" sz="2200" dirty="0"/>
          </a:p>
          <a:p>
            <a:pPr marL="0" indent="0">
              <a:buNone/>
            </a:pPr>
            <a:r>
              <a:rPr lang="en-US" sz="2200" dirty="0" smtClean="0"/>
              <a:t>Line </a:t>
            </a:r>
            <a:r>
              <a:rPr lang="en-US" sz="2200" dirty="0"/>
              <a:t>14: Eligible adjustments – other			</a:t>
            </a:r>
            <a:r>
              <a:rPr lang="en-US" sz="2200" dirty="0" smtClean="0"/>
              <a:t>	$    8.57</a:t>
            </a:r>
          </a:p>
          <a:p>
            <a:pPr marL="0" indent="0">
              <a:buNone/>
            </a:pPr>
            <a:r>
              <a:rPr lang="en-US" sz="2200" dirty="0" smtClean="0"/>
              <a:t>Line </a:t>
            </a:r>
            <a:r>
              <a:rPr lang="en-US" sz="2200" dirty="0"/>
              <a:t>15: Adjusted taxable sales and </a:t>
            </a:r>
            <a:r>
              <a:rPr lang="en-US" sz="2200" dirty="0" smtClean="0"/>
              <a:t>uses				$135.19 </a:t>
            </a:r>
            <a:r>
              <a:rPr lang="en-US" sz="2400" dirty="0" smtClean="0"/>
              <a:t>	</a:t>
            </a:r>
          </a:p>
          <a:p>
            <a:pPr marL="0" indent="0">
              <a:buNone/>
            </a:pPr>
            <a:r>
              <a:rPr lang="en-US" sz="2200" dirty="0">
                <a:solidFill>
                  <a:srgbClr val="0070C0"/>
                </a:solidFill>
              </a:rPr>
              <a:t>Check</a:t>
            </a:r>
            <a:r>
              <a:rPr lang="en-US" sz="2200" dirty="0"/>
              <a:t>: Is the tax we calculated ($</a:t>
            </a:r>
            <a:r>
              <a:rPr lang="en-US" sz="2200" dirty="0" smtClean="0"/>
              <a:t>13.52) </a:t>
            </a:r>
            <a:r>
              <a:rPr lang="en-US" sz="2200" dirty="0"/>
              <a:t>equal to the adjusted taxable sale price ($</a:t>
            </a:r>
            <a:r>
              <a:rPr lang="en-US" sz="2200" dirty="0" smtClean="0"/>
              <a:t>135.19) </a:t>
            </a:r>
            <a:r>
              <a:rPr lang="en-US" sz="2200" dirty="0"/>
              <a:t>times the tax rate (10%)?  YES!</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71</a:t>
            </a:fld>
            <a:endParaRPr lang="en-US" dirty="0"/>
          </a:p>
        </p:txBody>
      </p:sp>
    </p:spTree>
    <p:extLst>
      <p:ext uri="{BB962C8B-B14F-4D97-AF65-F5344CB8AC3E}">
        <p14:creationId xmlns:p14="http://schemas.microsoft.com/office/powerpoint/2010/main" val="9386947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Line 14 – Eligible adjustments – other</a:t>
            </a:r>
            <a:endParaRPr lang="en-US" sz="3200" dirty="0"/>
          </a:p>
        </p:txBody>
      </p:sp>
      <p:sp>
        <p:nvSpPr>
          <p:cNvPr id="3" name="Content Placeholder 2"/>
          <p:cNvSpPr>
            <a:spLocks noGrp="1"/>
          </p:cNvSpPr>
          <p:nvPr>
            <p:ph idx="1"/>
          </p:nvPr>
        </p:nvSpPr>
        <p:spPr>
          <a:xfrm>
            <a:off x="435429" y="1665515"/>
            <a:ext cx="8371113" cy="4408714"/>
          </a:xfrm>
        </p:spPr>
        <p:txBody>
          <a:bodyPr>
            <a:normAutofit fontScale="92500" lnSpcReduction="10000"/>
          </a:bodyPr>
          <a:lstStyle/>
          <a:p>
            <a:pPr marL="0" indent="0" algn="ctr">
              <a:buNone/>
            </a:pPr>
            <a:r>
              <a:rPr lang="en-US" sz="2400" b="1" u="sng" dirty="0" smtClean="0"/>
              <a:t>Constructive Sales Price (CSP)</a:t>
            </a:r>
          </a:p>
          <a:p>
            <a:pPr marL="0" indent="0">
              <a:buNone/>
            </a:pPr>
            <a:r>
              <a:rPr lang="en-US" sz="2400" dirty="0" smtClean="0"/>
              <a:t>A full discussion of this topic is too complex for a two hour presentation.  There are two general themes to the CSP rules.</a:t>
            </a:r>
          </a:p>
          <a:p>
            <a:pPr marL="0" indent="0">
              <a:buNone/>
            </a:pPr>
            <a:endParaRPr lang="en-US" sz="2200" dirty="0"/>
          </a:p>
          <a:p>
            <a:pPr marL="457200" indent="-457200">
              <a:buClrTx/>
              <a:buAutoNum type="arabicPeriod"/>
            </a:pPr>
            <a:r>
              <a:rPr lang="en-US" sz="2400" dirty="0" smtClean="0"/>
              <a:t>FAET is designed to be based on a wholesale price.  Congress knew sales to retailers or end consumers (aka “at retail”) could occur and would likely have a higher markup.  The CSP rules are designed so manufacturers/importers are not penalized, in the form of a higher tax liability, by selling to a level further down the distribution chain.</a:t>
            </a:r>
          </a:p>
          <a:p>
            <a:pPr marL="457200" indent="-457200">
              <a:buClrTx/>
              <a:buAutoNum type="arabicPeriod"/>
            </a:pPr>
            <a:r>
              <a:rPr lang="en-US" sz="2400" dirty="0"/>
              <a:t>FAET is designed to be based on sales at arm’s length and at fair market </a:t>
            </a:r>
            <a:r>
              <a:rPr lang="en-US" sz="2400" dirty="0" smtClean="0"/>
              <a:t>price</a:t>
            </a:r>
            <a:r>
              <a:rPr lang="en-US" sz="2400" dirty="0"/>
              <a:t>.  The CSP rules are designed so tax liability is not artificially reduced by selling to a related party or otherwise not at arm’s length </a:t>
            </a:r>
            <a:r>
              <a:rPr lang="en-US" sz="2400" dirty="0" smtClean="0"/>
              <a:t>and </a:t>
            </a:r>
            <a:r>
              <a:rPr lang="en-US" sz="2400" dirty="0"/>
              <a:t>for less than fair market </a:t>
            </a:r>
            <a:r>
              <a:rPr lang="en-US" sz="2400" dirty="0" smtClean="0"/>
              <a:t>price</a:t>
            </a:r>
            <a:r>
              <a:rPr lang="en-US" sz="2400" dirty="0"/>
              <a:t>.</a:t>
            </a: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72</a:t>
            </a:fld>
            <a:endParaRPr lang="en-US" dirty="0"/>
          </a:p>
        </p:txBody>
      </p:sp>
    </p:spTree>
    <p:extLst>
      <p:ext uri="{BB962C8B-B14F-4D97-AF65-F5344CB8AC3E}">
        <p14:creationId xmlns:p14="http://schemas.microsoft.com/office/powerpoint/2010/main" val="16799959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Line 14 – Eligible adjustments – other</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marL="0" indent="0" algn="ctr">
              <a:buNone/>
            </a:pPr>
            <a:r>
              <a:rPr lang="en-US" sz="2400" b="1" u="sng" dirty="0" smtClean="0"/>
              <a:t>Simple CSP Example</a:t>
            </a:r>
            <a:endParaRPr lang="en-US" sz="2400" dirty="0" smtClean="0"/>
          </a:p>
          <a:p>
            <a:pPr marL="0" indent="0">
              <a:spcBef>
                <a:spcPts val="1800"/>
              </a:spcBef>
              <a:buNone/>
            </a:pPr>
            <a:r>
              <a:rPr lang="en-US" sz="2400" dirty="0" smtClean="0"/>
              <a:t>An importer regularly sells a pistol to:</a:t>
            </a:r>
          </a:p>
          <a:p>
            <a:pPr marL="0" indent="0">
              <a:buNone/>
            </a:pPr>
            <a:r>
              <a:rPr lang="en-US" sz="2400" dirty="0"/>
              <a:t>	W</a:t>
            </a:r>
            <a:r>
              <a:rPr lang="en-US" sz="2400" dirty="0" smtClean="0"/>
              <a:t>holesalers for either $200, $220, or $240</a:t>
            </a:r>
          </a:p>
          <a:p>
            <a:pPr marL="0" indent="0">
              <a:buNone/>
            </a:pPr>
            <a:r>
              <a:rPr lang="en-US" sz="2400" dirty="0"/>
              <a:t>	O</a:t>
            </a:r>
            <a:r>
              <a:rPr lang="en-US" sz="2400" dirty="0" smtClean="0"/>
              <a:t>ver the internet to end consumers for $300</a:t>
            </a:r>
          </a:p>
          <a:p>
            <a:pPr marL="0" indent="0">
              <a:buNone/>
            </a:pPr>
            <a:r>
              <a:rPr lang="en-US" sz="2400" dirty="0" smtClean="0"/>
              <a:t>Under the applicable CSP rule, tax on the internet sales to end consumers may be based on the $240 price rather than the $300 price.   </a:t>
            </a:r>
            <a:r>
              <a:rPr lang="en-US" sz="1800" dirty="0"/>
              <a:t>S</a:t>
            </a:r>
            <a:r>
              <a:rPr lang="en-US" sz="1800" dirty="0" smtClean="0"/>
              <a:t>ee 26 U.S.C. 4216(b)(2) and 27 CFR 53.96.  </a:t>
            </a:r>
            <a:endParaRPr lang="en-US" sz="1800" dirty="0"/>
          </a:p>
          <a:p>
            <a:pPr marL="0" indent="0">
              <a:buNone/>
            </a:pPr>
            <a:endParaRPr lang="en-US" sz="2400" dirty="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73</a:t>
            </a:fld>
            <a:endParaRPr lang="en-US" dirty="0"/>
          </a:p>
        </p:txBody>
      </p:sp>
      <p:sp>
        <p:nvSpPr>
          <p:cNvPr id="7" name="TextBox 6"/>
          <p:cNvSpPr txBox="1"/>
          <p:nvPr/>
        </p:nvSpPr>
        <p:spPr>
          <a:xfrm>
            <a:off x="435429" y="5106831"/>
            <a:ext cx="8163499" cy="1015663"/>
          </a:xfrm>
          <a:prstGeom prst="rect">
            <a:avLst/>
          </a:prstGeom>
          <a:noFill/>
          <a:ln>
            <a:solidFill>
              <a:srgbClr val="FF0000"/>
            </a:solidFill>
          </a:ln>
        </p:spPr>
        <p:txBody>
          <a:bodyPr wrap="square" rtlCol="0">
            <a:spAutoFit/>
          </a:bodyPr>
          <a:lstStyle/>
          <a:p>
            <a:r>
              <a:rPr lang="en-US" sz="2000" dirty="0">
                <a:solidFill>
                  <a:schemeClr val="tx1">
                    <a:lumMod val="75000"/>
                    <a:lumOff val="25000"/>
                  </a:schemeClr>
                </a:solidFill>
              </a:rPr>
              <a:t>CSP can be a complicated topic.  This example is provided simply to illustrate the basic principle.  Taxpayers should carefully research the applicable guidance if their sales are subject to a CSP adjustment.</a:t>
            </a:r>
          </a:p>
        </p:txBody>
      </p:sp>
    </p:spTree>
    <p:extLst>
      <p:ext uri="{BB962C8B-B14F-4D97-AF65-F5344CB8AC3E}">
        <p14:creationId xmlns:p14="http://schemas.microsoft.com/office/powerpoint/2010/main" val="28406757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Line 14 – Eligible adjustments – other</a:t>
            </a:r>
            <a:endParaRPr lang="en-US" sz="3200" dirty="0"/>
          </a:p>
        </p:txBody>
      </p:sp>
      <p:sp>
        <p:nvSpPr>
          <p:cNvPr id="3" name="Content Placeholder 2"/>
          <p:cNvSpPr>
            <a:spLocks noGrp="1"/>
          </p:cNvSpPr>
          <p:nvPr>
            <p:ph idx="1"/>
          </p:nvPr>
        </p:nvSpPr>
        <p:spPr>
          <a:xfrm>
            <a:off x="435429" y="1665515"/>
            <a:ext cx="8371113" cy="4408714"/>
          </a:xfrm>
        </p:spPr>
        <p:txBody>
          <a:bodyPr>
            <a:normAutofit fontScale="92500" lnSpcReduction="10000"/>
          </a:bodyPr>
          <a:lstStyle/>
          <a:p>
            <a:pPr marL="0" indent="0" algn="ctr">
              <a:buNone/>
            </a:pPr>
            <a:r>
              <a:rPr lang="en-US" sz="2400" b="1" u="sng" dirty="0" smtClean="0"/>
              <a:t>Simple CSP Example (</a:t>
            </a:r>
            <a:r>
              <a:rPr lang="en-US" sz="2400" b="1" u="sng" dirty="0" err="1" smtClean="0"/>
              <a:t>cont</a:t>
            </a:r>
            <a:r>
              <a:rPr lang="en-US" sz="2400" b="1" u="sng" dirty="0" smtClean="0"/>
              <a:t>)</a:t>
            </a:r>
          </a:p>
          <a:p>
            <a:pPr marL="0" indent="0">
              <a:buNone/>
            </a:pPr>
            <a:r>
              <a:rPr lang="en-US" sz="2400" dirty="0" smtClean="0"/>
              <a:t>The sale would be reported as follows (assume all prices were tax included):</a:t>
            </a:r>
          </a:p>
          <a:p>
            <a:pPr marL="0" indent="0">
              <a:buNone/>
            </a:pPr>
            <a:r>
              <a:rPr lang="en-US" sz="2400" dirty="0" smtClean="0"/>
              <a:t>Line 8: </a:t>
            </a:r>
            <a:r>
              <a:rPr lang="en-US" sz="2400" dirty="0"/>
              <a:t>The sales price of all articles sold</a:t>
            </a:r>
            <a:r>
              <a:rPr lang="en-US" sz="2400" dirty="0" smtClean="0"/>
              <a:t>…			$300.00</a:t>
            </a:r>
          </a:p>
          <a:p>
            <a:pPr marL="0" indent="0">
              <a:buNone/>
            </a:pPr>
            <a:r>
              <a:rPr lang="en-US" sz="2400" dirty="0" smtClean="0"/>
              <a:t>Line 14: Eligible adjustments – other				$  60.00</a:t>
            </a:r>
          </a:p>
          <a:p>
            <a:pPr marL="0" indent="0">
              <a:buNone/>
            </a:pPr>
            <a:r>
              <a:rPr lang="en-US" sz="2400" dirty="0"/>
              <a:t>Difference: Adjusted taxable sales price + tax	</a:t>
            </a:r>
            <a:r>
              <a:rPr lang="en-US" sz="2400" dirty="0" smtClean="0"/>
              <a:t>		$240.00</a:t>
            </a:r>
          </a:p>
          <a:p>
            <a:pPr marL="0" indent="0">
              <a:buNone/>
            </a:pPr>
            <a:r>
              <a:rPr lang="en-US" sz="2400" dirty="0"/>
              <a:t>Line 15: Adjusted taxable sales and uses		</a:t>
            </a:r>
            <a:r>
              <a:rPr lang="en-US" sz="2400" dirty="0" smtClean="0"/>
              <a:t>		$218.18</a:t>
            </a:r>
          </a:p>
          <a:p>
            <a:pPr marL="0" indent="0">
              <a:buNone/>
            </a:pPr>
            <a:r>
              <a:rPr lang="en-US" sz="2400" dirty="0" smtClean="0"/>
              <a:t>	$240 </a:t>
            </a:r>
            <a:r>
              <a:rPr lang="en-US" sz="2400" dirty="0"/>
              <a:t>÷ (1 + 10% tax rate</a:t>
            </a:r>
            <a:r>
              <a:rPr lang="en-US" sz="2400" dirty="0" smtClean="0"/>
              <a:t>)</a:t>
            </a:r>
          </a:p>
          <a:p>
            <a:pPr marL="0" indent="0">
              <a:buNone/>
            </a:pPr>
            <a:r>
              <a:rPr lang="en-US" sz="2400" dirty="0"/>
              <a:t>Line 16: Total tax						</a:t>
            </a:r>
            <a:r>
              <a:rPr lang="en-US" sz="2400" dirty="0" smtClean="0"/>
              <a:t>$  21.82</a:t>
            </a:r>
          </a:p>
          <a:p>
            <a:pPr marL="0" indent="0">
              <a:buNone/>
            </a:pPr>
            <a:r>
              <a:rPr lang="en-US" sz="2400" dirty="0" smtClean="0"/>
              <a:t>	$218.18 x 10% tax rate – Also goes on line 12 	</a:t>
            </a: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74</a:t>
            </a:fld>
            <a:endParaRPr lang="en-US" dirty="0"/>
          </a:p>
        </p:txBody>
      </p:sp>
    </p:spTree>
    <p:extLst>
      <p:ext uri="{BB962C8B-B14F-4D97-AF65-F5344CB8AC3E}">
        <p14:creationId xmlns:p14="http://schemas.microsoft.com/office/powerpoint/2010/main" val="42419378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7961" y="4814620"/>
            <a:ext cx="2178581" cy="1452387"/>
          </a:xfrm>
          <a:prstGeom prst="rect">
            <a:avLst/>
          </a:prstGeom>
        </p:spPr>
      </p:pic>
      <p:sp>
        <p:nvSpPr>
          <p:cNvPr id="2" name="Title 1"/>
          <p:cNvSpPr>
            <a:spLocks noGrp="1"/>
          </p:cNvSpPr>
          <p:nvPr>
            <p:ph type="title"/>
          </p:nvPr>
        </p:nvSpPr>
        <p:spPr>
          <a:xfrm>
            <a:off x="822960" y="320040"/>
            <a:ext cx="7543800" cy="722376"/>
          </a:xfrm>
        </p:spPr>
        <p:txBody>
          <a:bodyPr>
            <a:normAutofit/>
          </a:bodyPr>
          <a:lstStyle/>
          <a:p>
            <a:r>
              <a:rPr lang="en-US" sz="3200" dirty="0" smtClean="0"/>
              <a:t>Line 15 – Adjusted taxable sales and uses</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marL="0" indent="0">
              <a:buNone/>
            </a:pPr>
            <a:r>
              <a:rPr lang="en-US" sz="2800" dirty="0"/>
              <a:t>A simple calculation:</a:t>
            </a:r>
            <a:endParaRPr lang="en-US" sz="2400" dirty="0"/>
          </a:p>
          <a:p>
            <a:endParaRPr lang="en-US" sz="800" dirty="0"/>
          </a:p>
          <a:p>
            <a:pPr marL="0" indent="0">
              <a:buNone/>
            </a:pPr>
            <a:r>
              <a:rPr lang="en-US" sz="2400" b="1" dirty="0" smtClean="0"/>
              <a:t>Start:</a:t>
            </a:r>
            <a:r>
              <a:rPr lang="en-US" sz="2400" dirty="0" smtClean="0"/>
              <a:t>		Line 11: Taxable sales and uses</a:t>
            </a:r>
            <a:endParaRPr lang="en-US" sz="2400" dirty="0"/>
          </a:p>
          <a:p>
            <a:pPr marL="0" indent="0">
              <a:buNone/>
            </a:pPr>
            <a:r>
              <a:rPr lang="en-US" sz="2400" b="1" dirty="0" smtClean="0">
                <a:solidFill>
                  <a:srgbClr val="FF0000"/>
                </a:solidFill>
              </a:rPr>
              <a:t>Subtract:</a:t>
            </a:r>
            <a:r>
              <a:rPr lang="en-US" sz="2400" dirty="0" smtClean="0"/>
              <a:t>	Line 12: Eligible adjustments – included excise tax</a:t>
            </a:r>
            <a:endParaRPr lang="en-US" sz="2400" dirty="0"/>
          </a:p>
          <a:p>
            <a:pPr marL="0" indent="0">
              <a:buNone/>
            </a:pPr>
            <a:r>
              <a:rPr lang="en-US" sz="2400" b="1" dirty="0" smtClean="0">
                <a:solidFill>
                  <a:srgbClr val="FF0000"/>
                </a:solidFill>
              </a:rPr>
              <a:t>Subtract:</a:t>
            </a:r>
            <a:r>
              <a:rPr lang="en-US" sz="2400" dirty="0" smtClean="0"/>
              <a:t>	Line 13: Eligible adjustments – non-taxable articles</a:t>
            </a:r>
          </a:p>
          <a:p>
            <a:pPr marL="0" indent="0">
              <a:buNone/>
            </a:pPr>
            <a:r>
              <a:rPr lang="en-US" sz="2400" b="1" dirty="0" smtClean="0">
                <a:solidFill>
                  <a:srgbClr val="FF0000"/>
                </a:solidFill>
              </a:rPr>
              <a:t>Subtract:</a:t>
            </a:r>
            <a:r>
              <a:rPr lang="en-US" sz="2400" dirty="0" smtClean="0"/>
              <a:t>	Line 14: Eligible adjustments - other</a:t>
            </a:r>
            <a:endParaRPr lang="en-US" sz="2400" dirty="0"/>
          </a:p>
          <a:p>
            <a:pPr marL="0" indent="0">
              <a:buNone/>
            </a:pPr>
            <a:r>
              <a:rPr lang="en-US" sz="2400" b="1" dirty="0" smtClean="0"/>
              <a:t>Equals:	</a:t>
            </a:r>
            <a:r>
              <a:rPr lang="en-US" sz="2400" dirty="0" smtClean="0"/>
              <a:t>	Line 15: Adjusted taxable </a:t>
            </a:r>
            <a:r>
              <a:rPr lang="en-US" sz="2400" dirty="0"/>
              <a:t>sales and uses</a:t>
            </a:r>
            <a:endParaRPr lang="en-US" sz="28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75</a:t>
            </a:fld>
            <a:endParaRPr lang="en-US" dirty="0"/>
          </a:p>
        </p:txBody>
      </p:sp>
    </p:spTree>
    <p:extLst>
      <p:ext uri="{BB962C8B-B14F-4D97-AF65-F5344CB8AC3E}">
        <p14:creationId xmlns:p14="http://schemas.microsoft.com/office/powerpoint/2010/main" val="32360817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Line 16 – Total tax</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marL="0" indent="0">
              <a:buNone/>
            </a:pPr>
            <a:r>
              <a:rPr lang="en-US" sz="2800" dirty="0"/>
              <a:t>A simple calculation:</a:t>
            </a:r>
            <a:endParaRPr lang="en-US" sz="2400" dirty="0"/>
          </a:p>
          <a:p>
            <a:endParaRPr lang="en-US" sz="2400" dirty="0"/>
          </a:p>
          <a:p>
            <a:pPr marL="0" indent="0">
              <a:buNone/>
            </a:pPr>
            <a:endParaRPr lang="en-US" sz="2400" dirty="0" smtClean="0"/>
          </a:p>
          <a:p>
            <a:pPr marL="0" indent="0">
              <a:buNone/>
            </a:pPr>
            <a:endParaRPr lang="en-US" sz="2400" dirty="0"/>
          </a:p>
          <a:p>
            <a:pPr marL="0" indent="0">
              <a:buNone/>
            </a:pPr>
            <a:r>
              <a:rPr lang="en-US" sz="2400" dirty="0" smtClean="0"/>
              <a:t>And we are done!  That is, we are done calculating the tax liability on </a:t>
            </a:r>
            <a:r>
              <a:rPr lang="en-US" sz="2400" i="1" dirty="0" smtClean="0"/>
              <a:t>current period</a:t>
            </a:r>
            <a:r>
              <a:rPr lang="en-US" sz="2400" dirty="0" smtClean="0"/>
              <a:t> sales and uses.  Everything in lines 8 through 16 should relate to sales and uses that occurred in the period declared on line 7.</a:t>
            </a: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76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29" y="2356453"/>
            <a:ext cx="8425542" cy="55223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961" y="4814620"/>
            <a:ext cx="2178581" cy="1452387"/>
          </a:xfrm>
          <a:prstGeom prst="rect">
            <a:avLst/>
          </a:prstGeom>
        </p:spPr>
      </p:pic>
    </p:spTree>
    <p:extLst>
      <p:ext uri="{BB962C8B-B14F-4D97-AF65-F5344CB8AC3E}">
        <p14:creationId xmlns:p14="http://schemas.microsoft.com/office/powerpoint/2010/main" val="5407407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FAET Return Part III – Calculation of Taxes</a:t>
            </a:r>
            <a:endParaRPr lang="en-US"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77</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481" y="1600202"/>
            <a:ext cx="8722354" cy="2151950"/>
          </a:xfrm>
        </p:spPr>
      </p:pic>
      <p:sp>
        <p:nvSpPr>
          <p:cNvPr id="9" name="TextBox 8"/>
          <p:cNvSpPr txBox="1"/>
          <p:nvPr/>
        </p:nvSpPr>
        <p:spPr>
          <a:xfrm>
            <a:off x="515907" y="4136473"/>
            <a:ext cx="8136338" cy="1938992"/>
          </a:xfrm>
          <a:prstGeom prst="rect">
            <a:avLst/>
          </a:prstGeom>
          <a:noFill/>
        </p:spPr>
        <p:txBody>
          <a:bodyPr wrap="square" rtlCol="0">
            <a:spAutoFit/>
          </a:bodyPr>
          <a:lstStyle/>
          <a:p>
            <a:r>
              <a:rPr lang="en-US" sz="2400" dirty="0" smtClean="0">
                <a:solidFill>
                  <a:schemeClr val="tx1">
                    <a:lumMod val="75000"/>
                    <a:lumOff val="25000"/>
                  </a:schemeClr>
                </a:solidFill>
              </a:rPr>
              <a:t>Generally self explanatory.  We will not go through each line in depth.  Note, however, lines 18 and 20 are for prior period adjustments.  Part II (lines 8 through 16) accounts for current period activity; Part III calculates total tax due and accounts for any necessary adjustments related to sales from a prior period.</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24788357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a:t>FAET Return Part III – Calculation of Taxes</a:t>
            </a:r>
          </a:p>
        </p:txBody>
      </p:sp>
      <p:sp>
        <p:nvSpPr>
          <p:cNvPr id="3" name="Content Placeholder 2"/>
          <p:cNvSpPr>
            <a:spLocks noGrp="1"/>
          </p:cNvSpPr>
          <p:nvPr>
            <p:ph idx="1"/>
          </p:nvPr>
        </p:nvSpPr>
        <p:spPr>
          <a:xfrm>
            <a:off x="435429" y="1665515"/>
            <a:ext cx="8371113" cy="4408714"/>
          </a:xfrm>
        </p:spPr>
        <p:txBody>
          <a:bodyPr>
            <a:normAutofit/>
          </a:bodyPr>
          <a:lstStyle/>
          <a:p>
            <a:r>
              <a:rPr lang="en-US" sz="2800" b="1" u="sng" dirty="0">
                <a:solidFill>
                  <a:srgbClr val="FF0000"/>
                </a:solidFill>
              </a:rPr>
              <a:t>Top Ten </a:t>
            </a:r>
            <a:r>
              <a:rPr lang="en-US" sz="2800" b="1" u="sng" dirty="0" smtClean="0">
                <a:solidFill>
                  <a:srgbClr val="FF0000"/>
                </a:solidFill>
              </a:rPr>
              <a:t>NRC - Problem (#7)</a:t>
            </a:r>
            <a:endParaRPr lang="en-US" sz="2800" dirty="0"/>
          </a:p>
          <a:p>
            <a:pPr marL="0" indent="0">
              <a:buNone/>
            </a:pPr>
            <a:r>
              <a:rPr lang="en-US" sz="2400" dirty="0" smtClean="0"/>
              <a:t>Line 19, Gross tax, must be completed.  For returns filed on paper, contractors manually enter the information into TTB’s computer system.  Leaving this line blank causes a problem.</a:t>
            </a:r>
          </a:p>
          <a:p>
            <a:pPr marL="0" indent="0">
              <a:buNone/>
            </a:pPr>
            <a:endParaRPr lang="en-US" sz="2400" dirty="0"/>
          </a:p>
          <a:p>
            <a:pPr marL="0" indent="0">
              <a:buNone/>
            </a:pPr>
            <a:endParaRPr lang="en-US" sz="2400" dirty="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78</a:t>
            </a:fld>
            <a:endParaRPr lang="en-US" dirty="0"/>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3" y="3611882"/>
            <a:ext cx="8722354" cy="2151950"/>
          </a:xfrm>
          <a:prstGeom prst="rect">
            <a:avLst/>
          </a:prstGeom>
        </p:spPr>
      </p:pic>
      <p:sp>
        <p:nvSpPr>
          <p:cNvPr id="7" name="Rectangle 6"/>
          <p:cNvSpPr/>
          <p:nvPr/>
        </p:nvSpPr>
        <p:spPr>
          <a:xfrm>
            <a:off x="68580" y="4606290"/>
            <a:ext cx="8956037"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3943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a:t>FAET Return Part III – Calculation of Taxes</a:t>
            </a:r>
          </a:p>
        </p:txBody>
      </p:sp>
      <p:sp>
        <p:nvSpPr>
          <p:cNvPr id="3" name="Content Placeholder 2"/>
          <p:cNvSpPr>
            <a:spLocks noGrp="1"/>
          </p:cNvSpPr>
          <p:nvPr>
            <p:ph idx="1"/>
          </p:nvPr>
        </p:nvSpPr>
        <p:spPr>
          <a:xfrm>
            <a:off x="435429" y="1665515"/>
            <a:ext cx="8371113" cy="4408714"/>
          </a:xfrm>
        </p:spPr>
        <p:txBody>
          <a:bodyPr>
            <a:normAutofit/>
          </a:bodyPr>
          <a:lstStyle/>
          <a:p>
            <a:r>
              <a:rPr lang="en-US" sz="2800" b="1" u="sng" dirty="0">
                <a:solidFill>
                  <a:srgbClr val="FF0000"/>
                </a:solidFill>
              </a:rPr>
              <a:t>Top Ten </a:t>
            </a:r>
            <a:r>
              <a:rPr lang="en-US" sz="2800" b="1" u="sng" dirty="0" smtClean="0">
                <a:solidFill>
                  <a:srgbClr val="FF0000"/>
                </a:solidFill>
              </a:rPr>
              <a:t>NRC - Problem (#8)</a:t>
            </a:r>
            <a:endParaRPr lang="en-US" sz="2800" dirty="0"/>
          </a:p>
          <a:p>
            <a:pPr marL="0" indent="0">
              <a:buNone/>
            </a:pPr>
            <a:endParaRPr lang="en-US" sz="2400" dirty="0" smtClean="0"/>
          </a:p>
          <a:p>
            <a:pPr marL="0" indent="0">
              <a:buNone/>
            </a:pPr>
            <a:endParaRPr lang="en-US" sz="2400" dirty="0"/>
          </a:p>
          <a:p>
            <a:pPr marL="0" indent="0">
              <a:buNone/>
            </a:pPr>
            <a:r>
              <a:rPr lang="en-US" sz="2400" dirty="0" smtClean="0"/>
              <a:t>Line 22 should match line 21 and </a:t>
            </a:r>
            <a:r>
              <a:rPr lang="en-US" sz="2400" dirty="0" smtClean="0">
                <a:solidFill>
                  <a:srgbClr val="FF0000"/>
                </a:solidFill>
              </a:rPr>
              <a:t>the line 22 payment must be made at the time the return is filed. </a:t>
            </a:r>
            <a:r>
              <a:rPr lang="en-US" sz="2400" dirty="0" smtClean="0"/>
              <a:t>Substantial penalties and interest exist for failure to remit tax tim</a:t>
            </a:r>
            <a:r>
              <a:rPr lang="en-US" sz="2400" dirty="0"/>
              <a:t>ely, and the regulatory standard to qualify for an extension is high: taxpayers must be facing substantial financial loss, such as the loss that would be incurred if forced to sell property at sacrifice prices (see 27 CFR 53.156).</a:t>
            </a:r>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79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18" y="2325060"/>
            <a:ext cx="8577943" cy="600696"/>
          </a:xfrm>
          <a:prstGeom prst="rect">
            <a:avLst/>
          </a:prstGeom>
        </p:spPr>
      </p:pic>
    </p:spTree>
    <p:extLst>
      <p:ext uri="{BB962C8B-B14F-4D97-AF65-F5344CB8AC3E}">
        <p14:creationId xmlns:p14="http://schemas.microsoft.com/office/powerpoint/2010/main" val="1252123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txBox="1">
            <a:spLocks noGrp="1"/>
          </p:cNvSpPr>
          <p:nvPr>
            <p:ph type="title"/>
          </p:nvPr>
        </p:nvSpPr>
        <p:spPr>
          <a:xfrm>
            <a:off x="822960" y="448664"/>
            <a:ext cx="7543800" cy="593752"/>
          </a:xfrm>
          <a:prstGeom prst="rect">
            <a:avLst/>
          </a:prstGeom>
          <a:noFill/>
        </p:spPr>
        <p:txBody>
          <a:bodyPr wrap="square" rtlCol="0">
            <a:spAutoFit/>
          </a:bodyPr>
          <a:lstStyle/>
          <a:p>
            <a:pPr>
              <a:lnSpc>
                <a:spcPct val="85000"/>
              </a:lnSpc>
              <a:spcBef>
                <a:spcPct val="0"/>
              </a:spcBef>
            </a:pPr>
            <a:r>
              <a:rPr lang="en-US" altLang="en-US" sz="3800" spc="-50" dirty="0" smtClean="0">
                <a:solidFill>
                  <a:schemeClr val="tx1">
                    <a:lumMod val="75000"/>
                    <a:lumOff val="25000"/>
                  </a:schemeClr>
                </a:solidFill>
                <a:effectLst>
                  <a:outerShdw blurRad="50800" dist="38100" dir="2700000" algn="tl" rotWithShape="0">
                    <a:prstClr val="black">
                      <a:alpha val="40000"/>
                    </a:prstClr>
                  </a:outerShdw>
                </a:effectLst>
                <a:ea typeface="+mj-ea"/>
                <a:cs typeface="+mj-cs"/>
              </a:rPr>
              <a:t>A little perspective…</a:t>
            </a:r>
            <a:endParaRPr lang="en-US" altLang="en-US" sz="3800" spc="-50" dirty="0">
              <a:solidFill>
                <a:schemeClr val="tx1">
                  <a:lumMod val="75000"/>
                  <a:lumOff val="25000"/>
                </a:schemeClr>
              </a:solidFill>
              <a:effectLst>
                <a:outerShdw blurRad="50800" dist="38100" dir="2700000" algn="tl" rotWithShape="0">
                  <a:prstClr val="black">
                    <a:alpha val="40000"/>
                  </a:prstClr>
                </a:outerShdw>
              </a:effectLst>
              <a:ea typeface="+mj-ea"/>
              <a:cs typeface="+mj-cs"/>
            </a:endParaRPr>
          </a:p>
        </p:txBody>
      </p:sp>
      <p:sp>
        <p:nvSpPr>
          <p:cNvPr id="2" name="Footer Placeholder 1"/>
          <p:cNvSpPr>
            <a:spLocks noGrp="1"/>
          </p:cNvSpPr>
          <p:nvPr>
            <p:ph type="ftr" sz="quarter" idx="11"/>
          </p:nvPr>
        </p:nvSpPr>
        <p:spPr/>
        <p:txBody>
          <a:bodyPr/>
          <a:lstStyle/>
          <a:p>
            <a:r>
              <a:rPr lang="en-US" dirty="0" smtClean="0"/>
              <a:t>Alcohol and Tobacco Tax and Trade Bureau</a:t>
            </a:r>
            <a:endParaRPr lang="en-US" dirty="0"/>
          </a:p>
        </p:txBody>
      </p:sp>
      <p:sp>
        <p:nvSpPr>
          <p:cNvPr id="3" name="Slide Number Placeholder 2"/>
          <p:cNvSpPr>
            <a:spLocks noGrp="1"/>
          </p:cNvSpPr>
          <p:nvPr>
            <p:ph type="sldNum" sz="quarter" idx="12"/>
          </p:nvPr>
        </p:nvSpPr>
        <p:spPr/>
        <p:txBody>
          <a:bodyPr/>
          <a:lstStyle/>
          <a:p>
            <a:fld id="{E42367A3-023C-4870-9A86-52F994C50B51}" type="slidenum">
              <a:rPr lang="en-US" smtClean="0"/>
              <a:t>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06" y="1407235"/>
            <a:ext cx="6188893" cy="3968964"/>
          </a:xfrm>
          <a:prstGeom prst="rect">
            <a:avLst/>
          </a:prstGeom>
        </p:spPr>
      </p:pic>
      <p:sp>
        <p:nvSpPr>
          <p:cNvPr id="5" name="TextBox 4"/>
          <p:cNvSpPr txBox="1"/>
          <p:nvPr/>
        </p:nvSpPr>
        <p:spPr>
          <a:xfrm>
            <a:off x="822960" y="5637824"/>
            <a:ext cx="7586403" cy="646331"/>
          </a:xfrm>
          <a:prstGeom prst="rect">
            <a:avLst/>
          </a:prstGeom>
          <a:noFill/>
        </p:spPr>
        <p:txBody>
          <a:bodyPr wrap="square" rtlCol="0">
            <a:spAutoFit/>
          </a:bodyPr>
          <a:lstStyle/>
          <a:p>
            <a:pPr algn="ctr"/>
            <a:r>
              <a:rPr lang="en-US" dirty="0">
                <a:solidFill>
                  <a:schemeClr val="tx1">
                    <a:lumMod val="75000"/>
                    <a:lumOff val="25000"/>
                  </a:schemeClr>
                </a:solidFill>
              </a:rPr>
              <a:t>Compare to FY 2008: $312.6 million (almost exactly half of the amount being collected </a:t>
            </a:r>
            <a:r>
              <a:rPr lang="en-US" dirty="0" smtClean="0">
                <a:solidFill>
                  <a:schemeClr val="tx1">
                    <a:lumMod val="75000"/>
                    <a:lumOff val="25000"/>
                  </a:schemeClr>
                </a:solidFill>
              </a:rPr>
              <a:t>currently)</a:t>
            </a:r>
            <a:endParaRPr lang="en-US" dirty="0">
              <a:solidFill>
                <a:schemeClr val="tx1">
                  <a:lumMod val="75000"/>
                  <a:lumOff val="25000"/>
                </a:schemeClr>
              </a:solidFill>
            </a:endParaRPr>
          </a:p>
        </p:txBody>
      </p:sp>
      <p:sp>
        <p:nvSpPr>
          <p:cNvPr id="6" name="TextBox 5"/>
          <p:cNvSpPr txBox="1"/>
          <p:nvPr/>
        </p:nvSpPr>
        <p:spPr>
          <a:xfrm>
            <a:off x="3624549" y="5210693"/>
            <a:ext cx="2456761" cy="253642"/>
          </a:xfrm>
          <a:prstGeom prst="rect">
            <a:avLst/>
          </a:prstGeom>
          <a:noFill/>
        </p:spPr>
        <p:txBody>
          <a:bodyPr wrap="square" rtlCol="0">
            <a:spAutoFit/>
          </a:bodyPr>
          <a:lstStyle/>
          <a:p>
            <a:r>
              <a:rPr lang="en-US" sz="1000" dirty="0" smtClean="0"/>
              <a:t>Source: TTB Fiscal Year 2018 Annual Report</a:t>
            </a:r>
            <a:endParaRPr lang="en-US" sz="1000" dirty="0"/>
          </a:p>
        </p:txBody>
      </p:sp>
    </p:spTree>
    <p:extLst>
      <p:ext uri="{BB962C8B-B14F-4D97-AF65-F5344CB8AC3E}">
        <p14:creationId xmlns:p14="http://schemas.microsoft.com/office/powerpoint/2010/main" val="40426360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3464"/>
            <a:ext cx="7543800" cy="1115568"/>
          </a:xfrm>
        </p:spPr>
        <p:txBody>
          <a:bodyPr>
            <a:noAutofit/>
          </a:bodyPr>
          <a:lstStyle/>
          <a:p>
            <a:r>
              <a:rPr lang="en-US" sz="4300" dirty="0" smtClean="0"/>
              <a:t>Schedule A – Increasing Adjustments</a:t>
            </a:r>
            <a:endParaRPr lang="en-US" sz="43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80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30" y="2448680"/>
            <a:ext cx="8660657" cy="2614810"/>
          </a:xfrm>
          <a:prstGeom prst="rect">
            <a:avLst/>
          </a:prstGeom>
        </p:spPr>
      </p:pic>
    </p:spTree>
    <p:extLst>
      <p:ext uri="{BB962C8B-B14F-4D97-AF65-F5344CB8AC3E}">
        <p14:creationId xmlns:p14="http://schemas.microsoft.com/office/powerpoint/2010/main" val="42503194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Schedule A – Increasing Adjustments</a:t>
            </a:r>
            <a:endParaRPr lang="en-US" sz="3200" dirty="0"/>
          </a:p>
        </p:txBody>
      </p:sp>
      <p:sp>
        <p:nvSpPr>
          <p:cNvPr id="3" name="Content Placeholder 2"/>
          <p:cNvSpPr>
            <a:spLocks noGrp="1"/>
          </p:cNvSpPr>
          <p:nvPr>
            <p:ph idx="1"/>
          </p:nvPr>
        </p:nvSpPr>
        <p:spPr>
          <a:xfrm>
            <a:off x="409303" y="1727536"/>
            <a:ext cx="8371113" cy="4408714"/>
          </a:xfrm>
        </p:spPr>
        <p:txBody>
          <a:bodyPr>
            <a:normAutofit lnSpcReduction="10000"/>
          </a:bodyPr>
          <a:lstStyle/>
          <a:p>
            <a:pPr marL="0" indent="0">
              <a:buNone/>
            </a:pPr>
            <a:r>
              <a:rPr lang="en-US" sz="2400" dirty="0" smtClean="0"/>
              <a:t>Per the written instructions: “Use this Item to report increasing adjustments (Note: These increasing adjustment account for underpayments from </a:t>
            </a:r>
            <a:r>
              <a:rPr lang="en-US" sz="2400" b="1" dirty="0" smtClean="0"/>
              <a:t>prior</a:t>
            </a:r>
            <a:r>
              <a:rPr lang="en-US" sz="2400" dirty="0" smtClean="0"/>
              <a:t> quarters).  Examples include:</a:t>
            </a:r>
          </a:p>
          <a:p>
            <a:pPr marL="228600" indent="-228600">
              <a:buClrTx/>
              <a:buFont typeface="Arial" panose="020B0604020202020204" pitchFamily="34" charset="0"/>
              <a:buChar char="•"/>
            </a:pPr>
            <a:r>
              <a:rPr lang="en-US" sz="2400" dirty="0" smtClean="0"/>
              <a:t>Errors you made in calculating the tax you owed in a previous tax return period which resulted in an underpayment of your tax.</a:t>
            </a:r>
          </a:p>
          <a:p>
            <a:pPr marL="228600" indent="-228600">
              <a:buClrTx/>
              <a:buFont typeface="Arial" panose="020B0604020202020204" pitchFamily="34" charset="0"/>
              <a:buChar char="•"/>
            </a:pPr>
            <a:r>
              <a:rPr lang="en-US" sz="2400" dirty="0" smtClean="0"/>
              <a:t>Penalties and/or interest you owe on increasing adjustments.”</a:t>
            </a:r>
          </a:p>
          <a:p>
            <a:pPr marL="0" indent="0">
              <a:buNone/>
            </a:pPr>
            <a:endParaRPr lang="en-US" sz="2400" dirty="0"/>
          </a:p>
          <a:p>
            <a:pPr marL="0" indent="0">
              <a:buNone/>
            </a:pPr>
            <a:r>
              <a:rPr lang="en-US" sz="2400" dirty="0" smtClean="0"/>
              <a:t>These were two examples, not an exhaustive list.  One additional example: an increasing adjustment should be made to pay tax on prior period exports for which proof of export was </a:t>
            </a:r>
            <a:r>
              <a:rPr lang="en-US" sz="2400" dirty="0"/>
              <a:t>not obtained within 6 months.</a:t>
            </a: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81</a:t>
            </a:fld>
            <a:endParaRPr lang="en-US" dirty="0"/>
          </a:p>
        </p:txBody>
      </p:sp>
    </p:spTree>
    <p:extLst>
      <p:ext uri="{BB962C8B-B14F-4D97-AF65-F5344CB8AC3E}">
        <p14:creationId xmlns:p14="http://schemas.microsoft.com/office/powerpoint/2010/main" val="4241133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3464"/>
            <a:ext cx="7543800" cy="1115568"/>
          </a:xfrm>
        </p:spPr>
        <p:txBody>
          <a:bodyPr>
            <a:noAutofit/>
          </a:bodyPr>
          <a:lstStyle/>
          <a:p>
            <a:r>
              <a:rPr lang="en-US" sz="4300" dirty="0" smtClean="0"/>
              <a:t>Schedule B – Decreasing Adjustments</a:t>
            </a:r>
            <a:endParaRPr lang="en-US" sz="43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82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888" y="1557353"/>
            <a:ext cx="7903916" cy="4609075"/>
          </a:xfrm>
          <a:prstGeom prst="rect">
            <a:avLst/>
          </a:prstGeom>
        </p:spPr>
      </p:pic>
    </p:spTree>
    <p:extLst>
      <p:ext uri="{BB962C8B-B14F-4D97-AF65-F5344CB8AC3E}">
        <p14:creationId xmlns:p14="http://schemas.microsoft.com/office/powerpoint/2010/main" val="42187980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Schedule B – Decreasing Adjustments</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marL="0" indent="0">
              <a:buNone/>
            </a:pPr>
            <a:r>
              <a:rPr lang="en-US" sz="2400" dirty="0" smtClean="0"/>
              <a:t>The instructions are similar to those for Schedule A – Increasing Adjustments.  Again, they should relate to overpayments from </a:t>
            </a:r>
            <a:r>
              <a:rPr lang="en-US" sz="2400" b="1" dirty="0" smtClean="0"/>
              <a:t>prior</a:t>
            </a:r>
            <a:r>
              <a:rPr lang="en-US" sz="2400" dirty="0" smtClean="0"/>
              <a:t> quarters.  The two given examples are to correct errors on previous returns and claim interest owed.</a:t>
            </a:r>
          </a:p>
          <a:p>
            <a:pPr marL="0" indent="0">
              <a:buNone/>
            </a:pPr>
            <a:endParaRPr lang="en-US" sz="2400" dirty="0"/>
          </a:p>
          <a:p>
            <a:pPr marL="0" indent="0">
              <a:buNone/>
            </a:pPr>
            <a:r>
              <a:rPr lang="en-US" sz="2400" dirty="0" smtClean="0"/>
              <a:t>Three other common types of decreasing adjustments will be discussed on the following slides.  Note: all of these are formal claims for credit (an allowable alternative to filing a separate claim for refund).  While these claims are easy to file, they still require substantial support to be submitted with the return or kept on file.  For full details, see 27 CFR 53.171 – 53.185 and 27 CFR 70.123.</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83</a:t>
            </a:fld>
            <a:endParaRPr lang="en-US" dirty="0"/>
          </a:p>
        </p:txBody>
      </p:sp>
    </p:spTree>
    <p:extLst>
      <p:ext uri="{BB962C8B-B14F-4D97-AF65-F5344CB8AC3E}">
        <p14:creationId xmlns:p14="http://schemas.microsoft.com/office/powerpoint/2010/main" val="1683954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Schedule B – Decreasing Adjustments</a:t>
            </a:r>
            <a:endParaRPr lang="en-US" sz="3200" dirty="0"/>
          </a:p>
        </p:txBody>
      </p:sp>
      <p:sp>
        <p:nvSpPr>
          <p:cNvPr id="3" name="Content Placeholder 2"/>
          <p:cNvSpPr>
            <a:spLocks noGrp="1"/>
          </p:cNvSpPr>
          <p:nvPr>
            <p:ph idx="1"/>
          </p:nvPr>
        </p:nvSpPr>
        <p:spPr>
          <a:xfrm>
            <a:off x="435429" y="1665515"/>
            <a:ext cx="8371113" cy="4408714"/>
          </a:xfrm>
        </p:spPr>
        <p:txBody>
          <a:bodyPr>
            <a:normAutofit lnSpcReduction="10000"/>
          </a:bodyPr>
          <a:lstStyle/>
          <a:p>
            <a:pPr marL="0" indent="0" algn="ctr">
              <a:buNone/>
            </a:pPr>
            <a:r>
              <a:rPr lang="en-US" sz="2400" b="1" u="sng" dirty="0" smtClean="0"/>
              <a:t>Product Return Example</a:t>
            </a:r>
          </a:p>
          <a:p>
            <a:pPr marL="0" indent="0">
              <a:buNone/>
            </a:pPr>
            <a:endParaRPr lang="en-US" sz="800" dirty="0"/>
          </a:p>
          <a:p>
            <a:pPr marL="228600" indent="-228600">
              <a:spcBef>
                <a:spcPts val="600"/>
              </a:spcBef>
              <a:buClrTx/>
              <a:buFont typeface="Arial" panose="020B0604020202020204" pitchFamily="34" charset="0"/>
              <a:buChar char="•"/>
            </a:pPr>
            <a:r>
              <a:rPr lang="en-US" sz="2400" dirty="0" smtClean="0"/>
              <a:t>The pistol sold over the internet to an end consumer for $300 in the Simple CSP Example is returned for a full refund.  </a:t>
            </a:r>
          </a:p>
          <a:p>
            <a:pPr marL="228600" indent="-228600">
              <a:spcBef>
                <a:spcPts val="600"/>
              </a:spcBef>
              <a:buClrTx/>
              <a:buFont typeface="Arial" panose="020B0604020202020204" pitchFamily="34" charset="0"/>
              <a:buChar char="•"/>
            </a:pPr>
            <a:r>
              <a:rPr lang="en-US" sz="2400" dirty="0" smtClean="0"/>
              <a:t>The pistol had been used and was returned under an express warranty given on all of the importer’s sales.</a:t>
            </a:r>
          </a:p>
          <a:p>
            <a:pPr marL="228600" indent="-228600">
              <a:spcBef>
                <a:spcPts val="600"/>
              </a:spcBef>
              <a:buClrTx/>
              <a:buFont typeface="Arial" panose="020B0604020202020204" pitchFamily="34" charset="0"/>
              <a:buChar char="•"/>
            </a:pPr>
            <a:r>
              <a:rPr lang="en-US" sz="2400" dirty="0" smtClean="0"/>
              <a:t>The sale occurred in Q1 2019 and the return is being made in Q2 2019.  </a:t>
            </a:r>
          </a:p>
          <a:p>
            <a:pPr marL="228600" indent="-228600">
              <a:spcBef>
                <a:spcPts val="600"/>
              </a:spcBef>
              <a:buClrTx/>
              <a:buFont typeface="Arial" panose="020B0604020202020204" pitchFamily="34" charset="0"/>
              <a:buChar char="•"/>
            </a:pPr>
            <a:r>
              <a:rPr lang="en-US" sz="2400" dirty="0" smtClean="0"/>
              <a:t>A claim for credit for the $21.82 in tax originally paid may be declared as a decreasing adjustment on the Q2 2019 FAET return.  </a:t>
            </a:r>
          </a:p>
          <a:p>
            <a:pPr marL="228600" indent="-228600">
              <a:spcBef>
                <a:spcPts val="600"/>
              </a:spcBef>
              <a:buClrTx/>
              <a:buFont typeface="Arial" panose="020B0604020202020204" pitchFamily="34" charset="0"/>
              <a:buChar char="•"/>
            </a:pPr>
            <a:r>
              <a:rPr lang="en-US" sz="2400" dirty="0" smtClean="0"/>
              <a:t>This is viewed as a price readjustment.  Two regulatory sections set forth the </a:t>
            </a:r>
            <a:r>
              <a:rPr lang="en-US" sz="2400" dirty="0"/>
              <a:t>support needed for a price readjustment </a:t>
            </a:r>
            <a:r>
              <a:rPr lang="en-US" sz="2400" dirty="0" smtClean="0"/>
              <a:t>claim…</a:t>
            </a: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84</a:t>
            </a:fld>
            <a:endParaRPr lang="en-US" dirty="0"/>
          </a:p>
        </p:txBody>
      </p:sp>
    </p:spTree>
    <p:extLst>
      <p:ext uri="{BB962C8B-B14F-4D97-AF65-F5344CB8AC3E}">
        <p14:creationId xmlns:p14="http://schemas.microsoft.com/office/powerpoint/2010/main" val="29549839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Schedule B – Decreasing Adjustments</a:t>
            </a:r>
            <a:endParaRPr lang="en-US" sz="3200" dirty="0"/>
          </a:p>
        </p:txBody>
      </p:sp>
      <p:sp>
        <p:nvSpPr>
          <p:cNvPr id="3" name="Content Placeholder 2"/>
          <p:cNvSpPr>
            <a:spLocks noGrp="1"/>
          </p:cNvSpPr>
          <p:nvPr>
            <p:ph idx="1"/>
          </p:nvPr>
        </p:nvSpPr>
        <p:spPr>
          <a:xfrm>
            <a:off x="435429" y="1665514"/>
            <a:ext cx="8371113" cy="4552405"/>
          </a:xfrm>
        </p:spPr>
        <p:txBody>
          <a:bodyPr>
            <a:normAutofit fontScale="92500"/>
          </a:bodyPr>
          <a:lstStyle/>
          <a:p>
            <a:pPr marL="571500" indent="0">
              <a:buNone/>
            </a:pPr>
            <a:r>
              <a:rPr lang="en-US" sz="2400" b="1" dirty="0"/>
              <a:t>2</a:t>
            </a:r>
            <a:r>
              <a:rPr lang="en-US" sz="2400" b="1" dirty="0" smtClean="0"/>
              <a:t>7 CFR 53.176 – </a:t>
            </a:r>
            <a:r>
              <a:rPr lang="en-US" sz="2400" dirty="0" smtClean="0"/>
              <a:t>Requires that a claim for credit or refund caused by a price readjustment must be accompanied by a statement:</a:t>
            </a:r>
          </a:p>
          <a:p>
            <a:pPr marL="228600" indent="-228600">
              <a:buClrTx/>
              <a:buFont typeface="Arial" panose="020B0604020202020204" pitchFamily="34" charset="0"/>
              <a:buChar char="•"/>
            </a:pPr>
            <a:r>
              <a:rPr lang="en-US" sz="2400" dirty="0" smtClean="0"/>
              <a:t>Describing the circumstances which gave rise to the price readjustment.</a:t>
            </a:r>
          </a:p>
          <a:p>
            <a:pPr marL="228600" indent="-228600">
              <a:buClrTx/>
              <a:buFont typeface="Arial" panose="020B0604020202020204" pitchFamily="34" charset="0"/>
              <a:buChar char="•"/>
            </a:pPr>
            <a:r>
              <a:rPr lang="en-US" sz="2400" dirty="0" smtClean="0"/>
              <a:t>Identifying the article in respect of which the price readjustment was allowed.</a:t>
            </a:r>
          </a:p>
          <a:p>
            <a:pPr marL="228600" indent="-228600">
              <a:buClrTx/>
              <a:buFont typeface="Arial" panose="020B0604020202020204" pitchFamily="34" charset="0"/>
              <a:buChar char="•"/>
            </a:pPr>
            <a:r>
              <a:rPr lang="en-US" sz="2400" dirty="0" smtClean="0"/>
              <a:t>Showing the price at which the article was sold, the amount of tax paid in respect of the article, and the date on which the tax was paid.</a:t>
            </a:r>
          </a:p>
          <a:p>
            <a:pPr marL="228600" indent="-228600">
              <a:buClrTx/>
              <a:buFont typeface="Arial" panose="020B0604020202020204" pitchFamily="34" charset="0"/>
              <a:buChar char="•"/>
            </a:pPr>
            <a:r>
              <a:rPr lang="en-US" sz="2400" dirty="0" smtClean="0"/>
              <a:t>Giving the name and address of the purchaser to whom the article was sold, and </a:t>
            </a:r>
          </a:p>
          <a:p>
            <a:pPr marL="228600" indent="-228600">
              <a:buClrTx/>
              <a:buFont typeface="Arial" panose="020B0604020202020204" pitchFamily="34" charset="0"/>
              <a:buChar char="•"/>
            </a:pPr>
            <a:r>
              <a:rPr lang="en-US" sz="2400" dirty="0" smtClean="0"/>
              <a:t>Showing the amount repaid to the purchaser or credited to the purchaser’s account.</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85</a:t>
            </a:fld>
            <a:endParaRPr lang="en-US" dirty="0"/>
          </a:p>
        </p:txBody>
      </p:sp>
      <p:sp>
        <p:nvSpPr>
          <p:cNvPr id="6" name="Rectangle 5"/>
          <p:cNvSpPr/>
          <p:nvPr/>
        </p:nvSpPr>
        <p:spPr>
          <a:xfrm rot="20537092">
            <a:off x="243165" y="1532195"/>
            <a:ext cx="535723"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4501792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Schedule B – Decreasing Adjustments</a:t>
            </a:r>
            <a:endParaRPr lang="en-US" sz="3200" dirty="0"/>
          </a:p>
        </p:txBody>
      </p:sp>
      <p:sp>
        <p:nvSpPr>
          <p:cNvPr id="3" name="Content Placeholder 2"/>
          <p:cNvSpPr>
            <a:spLocks noGrp="1"/>
          </p:cNvSpPr>
          <p:nvPr>
            <p:ph idx="1"/>
          </p:nvPr>
        </p:nvSpPr>
        <p:spPr>
          <a:xfrm>
            <a:off x="435429" y="1665514"/>
            <a:ext cx="8371113" cy="4552405"/>
          </a:xfrm>
        </p:spPr>
        <p:txBody>
          <a:bodyPr>
            <a:normAutofit/>
          </a:bodyPr>
          <a:lstStyle/>
          <a:p>
            <a:pPr marL="571500" indent="0">
              <a:buNone/>
            </a:pPr>
            <a:endParaRPr lang="en-US" sz="1600" dirty="0"/>
          </a:p>
          <a:p>
            <a:pPr marL="571500" indent="0">
              <a:buNone/>
            </a:pPr>
            <a:r>
              <a:rPr lang="en-US" sz="2400" b="1" dirty="0"/>
              <a:t>27 CFR 70.123</a:t>
            </a:r>
            <a:r>
              <a:rPr lang="en-US" sz="2400" dirty="0"/>
              <a:t> </a:t>
            </a:r>
            <a:r>
              <a:rPr lang="en-US" sz="2400" dirty="0" smtClean="0"/>
              <a:t>– </a:t>
            </a:r>
            <a:r>
              <a:rPr lang="en-US" sz="2400" dirty="0"/>
              <a:t>Makes clear that a claim must comply with the statute of limitations and be executed under penalties of perjury</a:t>
            </a:r>
            <a:r>
              <a:rPr lang="en-US" sz="2400" dirty="0" smtClean="0"/>
              <a:t>.  </a:t>
            </a:r>
            <a:r>
              <a:rPr lang="en-US" sz="2400" dirty="0"/>
              <a:t>Outlines other conditions related to specific types of claims. </a:t>
            </a: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86</a:t>
            </a:fld>
            <a:endParaRPr lang="en-US" dirty="0"/>
          </a:p>
        </p:txBody>
      </p:sp>
      <p:sp>
        <p:nvSpPr>
          <p:cNvPr id="6" name="Rectangle 5"/>
          <p:cNvSpPr/>
          <p:nvPr/>
        </p:nvSpPr>
        <p:spPr>
          <a:xfrm rot="20537092">
            <a:off x="243164" y="2217995"/>
            <a:ext cx="535724"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6031796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Schedule B – Decreasing Adjustments</a:t>
            </a:r>
            <a:endParaRPr lang="en-US" sz="3200" dirty="0"/>
          </a:p>
        </p:txBody>
      </p:sp>
      <p:sp>
        <p:nvSpPr>
          <p:cNvPr id="3" name="Content Placeholder 2"/>
          <p:cNvSpPr>
            <a:spLocks noGrp="1"/>
          </p:cNvSpPr>
          <p:nvPr>
            <p:ph idx="1"/>
          </p:nvPr>
        </p:nvSpPr>
        <p:spPr>
          <a:xfrm>
            <a:off x="435429" y="1665514"/>
            <a:ext cx="8371113" cy="4529545"/>
          </a:xfrm>
        </p:spPr>
        <p:txBody>
          <a:bodyPr>
            <a:normAutofit fontScale="92500" lnSpcReduction="10000"/>
          </a:bodyPr>
          <a:lstStyle/>
          <a:p>
            <a:pPr marL="0" indent="0" algn="ctr">
              <a:buNone/>
            </a:pPr>
            <a:r>
              <a:rPr lang="en-US" sz="2400" b="1" u="sng" dirty="0" smtClean="0"/>
              <a:t>Prompt Payment Example</a:t>
            </a:r>
          </a:p>
          <a:p>
            <a:pPr marL="0" indent="0">
              <a:buNone/>
            </a:pPr>
            <a:endParaRPr lang="en-US" sz="800" dirty="0"/>
          </a:p>
          <a:p>
            <a:pPr marL="228600" indent="-228600">
              <a:spcBef>
                <a:spcPts val="600"/>
              </a:spcBef>
              <a:buClrTx/>
              <a:buFont typeface="Arial" panose="020B0604020202020204" pitchFamily="34" charset="0"/>
              <a:buChar char="•"/>
            </a:pPr>
            <a:r>
              <a:rPr lang="en-US" sz="2400" dirty="0" smtClean="0"/>
              <a:t>The pistol in freight example 1 of 3 was sold in Q1 2019 for $100.</a:t>
            </a:r>
          </a:p>
          <a:p>
            <a:pPr marL="228600" indent="-228600">
              <a:spcBef>
                <a:spcPts val="600"/>
              </a:spcBef>
              <a:buClrTx/>
              <a:buFont typeface="Arial" panose="020B0604020202020204" pitchFamily="34" charset="0"/>
              <a:buChar char="•"/>
            </a:pPr>
            <a:r>
              <a:rPr lang="en-US" sz="2400" dirty="0" smtClean="0"/>
              <a:t>$8.18 in tax was paid on the Q1 2019 return. </a:t>
            </a:r>
          </a:p>
          <a:p>
            <a:pPr marL="228600" indent="-228600">
              <a:spcBef>
                <a:spcPts val="600"/>
              </a:spcBef>
              <a:buClrTx/>
              <a:buFont typeface="Arial" panose="020B0604020202020204" pitchFamily="34" charset="0"/>
              <a:buChar char="•"/>
            </a:pPr>
            <a:r>
              <a:rPr lang="en-US" sz="2400" dirty="0" smtClean="0"/>
              <a:t>Invoice terms included a prompt payment discount of 2% if paid within 60 days.  </a:t>
            </a:r>
          </a:p>
          <a:p>
            <a:pPr marL="228600" indent="-228600">
              <a:spcBef>
                <a:spcPts val="600"/>
              </a:spcBef>
              <a:buClrTx/>
              <a:buFont typeface="Arial" panose="020B0604020202020204" pitchFamily="34" charset="0"/>
              <a:buChar char="•"/>
            </a:pPr>
            <a:r>
              <a:rPr lang="en-US" sz="2400" dirty="0" smtClean="0"/>
              <a:t>In Q2 2019, the customer paid $98 in full payment of the $100 invoice.</a:t>
            </a:r>
          </a:p>
          <a:p>
            <a:pPr marL="228600" indent="-228600">
              <a:spcBef>
                <a:spcPts val="600"/>
              </a:spcBef>
              <a:buClrTx/>
              <a:buFont typeface="Arial" panose="020B0604020202020204" pitchFamily="34" charset="0"/>
              <a:buChar char="•"/>
            </a:pPr>
            <a:r>
              <a:rPr lang="en-US" sz="2400" dirty="0" smtClean="0"/>
              <a:t>The $2 discount is seen as containing $0.18 in tax, calculated as follows:</a:t>
            </a:r>
          </a:p>
          <a:p>
            <a:pPr marL="0" indent="0">
              <a:spcBef>
                <a:spcPts val="600"/>
              </a:spcBef>
              <a:buClrTx/>
              <a:buNone/>
            </a:pPr>
            <a:r>
              <a:rPr lang="en-US" sz="2400" dirty="0"/>
              <a:t> </a:t>
            </a:r>
            <a:r>
              <a:rPr lang="en-US" sz="2400" dirty="0" smtClean="0"/>
              <a:t>   10% tax rate x ($2 discount ÷ (1 + 10% tax rate).  </a:t>
            </a:r>
          </a:p>
          <a:p>
            <a:pPr marL="228600" indent="-228600">
              <a:spcBef>
                <a:spcPts val="600"/>
              </a:spcBef>
              <a:buClrTx/>
              <a:buFont typeface="Arial" panose="020B0604020202020204" pitchFamily="34" charset="0"/>
              <a:buChar char="•"/>
            </a:pPr>
            <a:r>
              <a:rPr lang="en-US" sz="2400" dirty="0" smtClean="0"/>
              <a:t>A claim for credit of $0.18 may be taken as a decreasing adjustment on the Q2 2019 tax return.</a:t>
            </a:r>
          </a:p>
          <a:p>
            <a:pPr marL="228600" indent="-228600">
              <a:spcBef>
                <a:spcPts val="600"/>
              </a:spcBef>
              <a:buClrTx/>
              <a:buFont typeface="Arial" panose="020B0604020202020204" pitchFamily="34" charset="0"/>
              <a:buChar char="•"/>
            </a:pPr>
            <a:r>
              <a:rPr lang="en-US" sz="2400" dirty="0" smtClean="0"/>
              <a:t>As a price readjustment, the required support is the same as was discussed for the product return example.</a:t>
            </a:r>
          </a:p>
          <a:p>
            <a:pPr marL="0" indent="0">
              <a:spcBef>
                <a:spcPts val="600"/>
              </a:spcBef>
              <a:buNone/>
            </a:pPr>
            <a:endParaRPr lang="en-US" sz="2400" dirty="0"/>
          </a:p>
          <a:p>
            <a:pPr marL="0" indent="0">
              <a:spcBef>
                <a:spcPts val="600"/>
              </a:spcBef>
              <a:buNone/>
            </a:pPr>
            <a:endParaRPr lang="en-US" sz="2400"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87</a:t>
            </a:fld>
            <a:endParaRPr lang="en-US" dirty="0"/>
          </a:p>
        </p:txBody>
      </p:sp>
    </p:spTree>
    <p:extLst>
      <p:ext uri="{BB962C8B-B14F-4D97-AF65-F5344CB8AC3E}">
        <p14:creationId xmlns:p14="http://schemas.microsoft.com/office/powerpoint/2010/main" val="19934028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Schedule B – Decreasing Adjustments</a:t>
            </a:r>
            <a:endParaRPr lang="en-US" sz="3200" dirty="0"/>
          </a:p>
        </p:txBody>
      </p:sp>
      <p:sp>
        <p:nvSpPr>
          <p:cNvPr id="3" name="Content Placeholder 2"/>
          <p:cNvSpPr>
            <a:spLocks noGrp="1"/>
          </p:cNvSpPr>
          <p:nvPr>
            <p:ph idx="1"/>
          </p:nvPr>
        </p:nvSpPr>
        <p:spPr>
          <a:xfrm>
            <a:off x="435429" y="1665515"/>
            <a:ext cx="8371113" cy="4408714"/>
          </a:xfrm>
        </p:spPr>
        <p:txBody>
          <a:bodyPr>
            <a:normAutofit lnSpcReduction="10000"/>
          </a:bodyPr>
          <a:lstStyle/>
          <a:p>
            <a:pPr marL="0" indent="0" algn="ctr">
              <a:buNone/>
            </a:pPr>
            <a:r>
              <a:rPr lang="en-US" sz="2400" b="1" u="sng" dirty="0"/>
              <a:t>Subsequent Tax-Free </a:t>
            </a:r>
            <a:r>
              <a:rPr lang="en-US" sz="2400" b="1" u="sng" dirty="0" smtClean="0"/>
              <a:t>Sale Example</a:t>
            </a:r>
            <a:endParaRPr lang="en-US" sz="2400" b="1" u="sng" dirty="0"/>
          </a:p>
          <a:p>
            <a:pPr marL="228600" indent="-228600">
              <a:buClrTx/>
              <a:buFont typeface="Arial" panose="020B0604020202020204" pitchFamily="34" charset="0"/>
              <a:buChar char="•"/>
            </a:pPr>
            <a:r>
              <a:rPr lang="en-US" sz="2400" dirty="0"/>
              <a:t>T</a:t>
            </a:r>
            <a:r>
              <a:rPr lang="en-US" sz="2400" dirty="0" smtClean="0"/>
              <a:t>he pistol in the 1</a:t>
            </a:r>
            <a:r>
              <a:rPr lang="en-US" sz="2400" baseline="30000" dirty="0" smtClean="0"/>
              <a:t>st</a:t>
            </a:r>
            <a:r>
              <a:rPr lang="en-US" sz="2400" dirty="0" smtClean="0"/>
              <a:t> freight example is sold taxpaid to a distributor in Q1 2019. </a:t>
            </a:r>
            <a:r>
              <a:rPr lang="en-US" sz="2400" dirty="0"/>
              <a:t> </a:t>
            </a:r>
            <a:endParaRPr lang="en-US" sz="2400" dirty="0" smtClean="0"/>
          </a:p>
          <a:p>
            <a:pPr marL="228600" indent="-228600">
              <a:buClrTx/>
              <a:buFont typeface="Arial" panose="020B0604020202020204" pitchFamily="34" charset="0"/>
              <a:buChar char="•"/>
            </a:pPr>
            <a:r>
              <a:rPr lang="en-US" sz="2400" dirty="0" smtClean="0"/>
              <a:t>The distributor sold it to a local police department in Q2 2019. </a:t>
            </a:r>
          </a:p>
          <a:p>
            <a:pPr marL="228600" indent="-228600">
              <a:buClrTx/>
              <a:buFont typeface="Arial" panose="020B0604020202020204" pitchFamily="34" charset="0"/>
              <a:buChar char="•"/>
            </a:pPr>
            <a:r>
              <a:rPr lang="en-US" sz="2400" dirty="0" smtClean="0"/>
              <a:t>The distributor informs the manufacturer that it sold the firearm to an eligible tax-free customer and the manufacturer reimburses the distributor for the $8.18 in tax originally paid.</a:t>
            </a:r>
          </a:p>
          <a:p>
            <a:pPr marL="228600" indent="-228600">
              <a:buClrTx/>
              <a:buFont typeface="Arial" panose="020B0604020202020204" pitchFamily="34" charset="0"/>
              <a:buChar char="•"/>
            </a:pPr>
            <a:r>
              <a:rPr lang="en-US" sz="2400" dirty="0" smtClean="0"/>
              <a:t>A </a:t>
            </a:r>
            <a:r>
              <a:rPr lang="en-US" sz="2400" dirty="0"/>
              <a:t>claim for credit for the </a:t>
            </a:r>
            <a:r>
              <a:rPr lang="en-US" sz="2400" dirty="0" smtClean="0"/>
              <a:t>$8.18 </a:t>
            </a:r>
            <a:r>
              <a:rPr lang="en-US" sz="2400" dirty="0"/>
              <a:t>in tax originally paid may be declared as a decreasing adjustment on the Q2 2019 FAET return</a:t>
            </a:r>
            <a:r>
              <a:rPr lang="en-US" sz="2400" dirty="0" smtClean="0"/>
              <a:t>.</a:t>
            </a:r>
          </a:p>
          <a:p>
            <a:pPr marL="228600" indent="-228600">
              <a:buClrTx/>
              <a:buFont typeface="Arial" panose="020B0604020202020204" pitchFamily="34" charset="0"/>
              <a:buChar char="•"/>
            </a:pPr>
            <a:r>
              <a:rPr lang="en-US" sz="2400" dirty="0" smtClean="0"/>
              <a:t>27 CFR 53.179 refers to the following requirements needed to support this claim…</a:t>
            </a: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88</a:t>
            </a:fld>
            <a:endParaRPr lang="en-US" dirty="0"/>
          </a:p>
        </p:txBody>
      </p:sp>
    </p:spTree>
    <p:extLst>
      <p:ext uri="{BB962C8B-B14F-4D97-AF65-F5344CB8AC3E}">
        <p14:creationId xmlns:p14="http://schemas.microsoft.com/office/powerpoint/2010/main" val="8561834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Schedule B – Decreasing Adjustments</a:t>
            </a:r>
            <a:endParaRPr lang="en-US" sz="32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89</a:t>
            </a:fld>
            <a:endParaRPr lang="en-US" dirty="0"/>
          </a:p>
        </p:txBody>
      </p:sp>
      <p:sp>
        <p:nvSpPr>
          <p:cNvPr id="6" name="Rectangle 5"/>
          <p:cNvSpPr/>
          <p:nvPr/>
        </p:nvSpPr>
        <p:spPr>
          <a:xfrm rot="20537092">
            <a:off x="159461" y="3052384"/>
            <a:ext cx="535723"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0" name="TextBox 9"/>
          <p:cNvSpPr txBox="1"/>
          <p:nvPr/>
        </p:nvSpPr>
        <p:spPr>
          <a:xfrm>
            <a:off x="822960" y="1482479"/>
            <a:ext cx="4297680" cy="3693319"/>
          </a:xfrm>
          <a:prstGeom prst="rect">
            <a:avLst/>
          </a:prstGeom>
          <a:noFill/>
        </p:spPr>
        <p:txBody>
          <a:bodyPr wrap="square" rtlCol="0">
            <a:spAutoFit/>
          </a:bodyPr>
          <a:lstStyle/>
          <a:p>
            <a:pPr algn="ctr"/>
            <a:r>
              <a:rPr lang="en-US" sz="2400" b="1" u="sng" dirty="0">
                <a:solidFill>
                  <a:schemeClr val="tx1">
                    <a:lumMod val="75000"/>
                    <a:lumOff val="25000"/>
                  </a:schemeClr>
                </a:solidFill>
              </a:rPr>
              <a:t>Subsequent Tax-Free Sale Example</a:t>
            </a:r>
            <a:endParaRPr lang="en-US" sz="2400" b="1" dirty="0" smtClean="0">
              <a:solidFill>
                <a:schemeClr val="tx1">
                  <a:lumMod val="75000"/>
                  <a:lumOff val="25000"/>
                </a:schemeClr>
              </a:solidFill>
            </a:endParaRPr>
          </a:p>
          <a:p>
            <a:endParaRPr lang="en-US" sz="2400" b="1" dirty="0">
              <a:solidFill>
                <a:schemeClr val="tx1">
                  <a:lumMod val="75000"/>
                  <a:lumOff val="25000"/>
                </a:schemeClr>
              </a:solidFill>
            </a:endParaRPr>
          </a:p>
          <a:p>
            <a:r>
              <a:rPr lang="en-US" sz="2400" b="1" dirty="0" smtClean="0">
                <a:solidFill>
                  <a:schemeClr val="tx1">
                    <a:lumMod val="75000"/>
                    <a:lumOff val="25000"/>
                  </a:schemeClr>
                </a:solidFill>
              </a:rPr>
              <a:t>27 </a:t>
            </a:r>
            <a:r>
              <a:rPr lang="en-US" sz="2400" b="1" dirty="0">
                <a:solidFill>
                  <a:schemeClr val="tx1">
                    <a:lumMod val="75000"/>
                    <a:lumOff val="25000"/>
                  </a:schemeClr>
                </a:solidFill>
              </a:rPr>
              <a:t>CFR 53.179(b)(1) </a:t>
            </a:r>
            <a:r>
              <a:rPr lang="en-US" sz="2400" dirty="0">
                <a:solidFill>
                  <a:schemeClr val="tx1">
                    <a:lumMod val="75000"/>
                    <a:lumOff val="25000"/>
                  </a:schemeClr>
                </a:solidFill>
              </a:rPr>
              <a:t>–</a:t>
            </a:r>
            <a:r>
              <a:rPr lang="en-US" sz="2400" b="1" dirty="0">
                <a:solidFill>
                  <a:schemeClr val="tx1">
                    <a:lumMod val="75000"/>
                    <a:lumOff val="25000"/>
                  </a:schemeClr>
                </a:solidFill>
              </a:rPr>
              <a:t> </a:t>
            </a:r>
            <a:r>
              <a:rPr lang="en-US" sz="2400" dirty="0">
                <a:solidFill>
                  <a:schemeClr val="tx1">
                    <a:lumMod val="75000"/>
                    <a:lumOff val="25000"/>
                  </a:schemeClr>
                </a:solidFill>
              </a:rPr>
              <a:t>Certificate of ultimate purchaser or certificate of ultimate vendor must be kept on hand by the claimant (in other words, not submitted with the claim)</a:t>
            </a:r>
            <a:endParaRPr lang="en-US" sz="2400" b="1" dirty="0">
              <a:solidFill>
                <a:schemeClr val="tx1">
                  <a:lumMod val="75000"/>
                  <a:lumOff val="25000"/>
                </a:schemeClr>
              </a:solidFill>
            </a:endParaRPr>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0" y="1482479"/>
            <a:ext cx="3737610" cy="4781061"/>
          </a:xfrm>
          <a:prstGeom prst="rect">
            <a:avLst/>
          </a:prstGeom>
        </p:spPr>
      </p:pic>
    </p:spTree>
    <p:extLst>
      <p:ext uri="{BB962C8B-B14F-4D97-AF65-F5344CB8AC3E}">
        <p14:creationId xmlns:p14="http://schemas.microsoft.com/office/powerpoint/2010/main" val="3522861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22960" y="320040"/>
            <a:ext cx="7543800" cy="722376"/>
          </a:xfrm>
        </p:spPr>
        <p:txBody>
          <a:bodyPr>
            <a:normAutofit/>
          </a:bodyPr>
          <a:lstStyle/>
          <a:p>
            <a:r>
              <a:rPr lang="en-US" altLang="en-US" sz="3800" dirty="0" smtClean="0">
                <a:effectLst>
                  <a:outerShdw blurRad="38100" dist="38100" dir="2700000" algn="tl">
                    <a:srgbClr val="000000">
                      <a:alpha val="43137"/>
                    </a:srgbClr>
                  </a:outerShdw>
                </a:effectLst>
              </a:rPr>
              <a:t>Disposition of Revenue</a:t>
            </a:r>
            <a:endParaRPr lang="en-US" sz="3800" dirty="0">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dirty="0" smtClean="0"/>
              <a:t>Alcohol and Tobacco Tax and Trade Bureau</a:t>
            </a:r>
            <a:endParaRPr lang="en-US" dirty="0"/>
          </a:p>
        </p:txBody>
      </p:sp>
      <p:sp>
        <p:nvSpPr>
          <p:cNvPr id="3" name="Slide Number Placeholder 2"/>
          <p:cNvSpPr>
            <a:spLocks noGrp="1"/>
          </p:cNvSpPr>
          <p:nvPr>
            <p:ph type="sldNum" sz="quarter" idx="12"/>
          </p:nvPr>
        </p:nvSpPr>
        <p:spPr/>
        <p:txBody>
          <a:bodyPr/>
          <a:lstStyle/>
          <a:p>
            <a:fld id="{E42367A3-023C-4870-9A86-52F994C50B51}" type="slidenum">
              <a:rPr lang="en-US" smtClean="0"/>
              <a:t>9</a:t>
            </a:fld>
            <a:endParaRPr lang="en-US" dirty="0"/>
          </a:p>
        </p:txBody>
      </p:sp>
      <p:sp>
        <p:nvSpPr>
          <p:cNvPr id="7" name="Content Placeholder 3"/>
          <p:cNvSpPr>
            <a:spLocks noGrp="1"/>
          </p:cNvSpPr>
          <p:nvPr>
            <p:ph sz="quarter" idx="1"/>
          </p:nvPr>
        </p:nvSpPr>
        <p:spPr>
          <a:xfrm>
            <a:off x="445770" y="1588770"/>
            <a:ext cx="8435340" cy="4526280"/>
          </a:xfrm>
        </p:spPr>
        <p:txBody>
          <a:bodyPr>
            <a:normAutofit/>
          </a:bodyPr>
          <a:lstStyle/>
          <a:p>
            <a:pPr marL="0" indent="0">
              <a:lnSpc>
                <a:spcPct val="100000"/>
              </a:lnSpc>
              <a:buNone/>
            </a:pPr>
            <a:r>
              <a:rPr lang="en-US" altLang="en-US" sz="2400" b="1" dirty="0" smtClean="0"/>
              <a:t>Pittman-Robertson </a:t>
            </a:r>
            <a:r>
              <a:rPr lang="en-US" altLang="en-US" sz="2400" b="1" dirty="0"/>
              <a:t>Wildlife Restoration Act of 1937</a:t>
            </a:r>
            <a:r>
              <a:rPr lang="en-US" altLang="en-US" sz="2400" dirty="0"/>
              <a:t>: Mandates that all FAET revenue (and bow and arrow revenue) be used for Federal aid to wildlife restoration fund, hunter safety programs and maintenance of public target ranges for execution of programs.  This money is distributed to the states.</a:t>
            </a:r>
          </a:p>
          <a:p>
            <a:pPr marL="0" indent="0">
              <a:lnSpc>
                <a:spcPct val="80000"/>
              </a:lnSpc>
              <a:buNone/>
            </a:pPr>
            <a:endParaRPr lang="en-US" altLang="en-US" sz="800" dirty="0" smtClean="0">
              <a:solidFill>
                <a:schemeClr val="tx2">
                  <a:lumMod val="50000"/>
                </a:schemeClr>
              </a:solidFill>
            </a:endParaRPr>
          </a:p>
        </p:txBody>
      </p:sp>
      <p:sp>
        <p:nvSpPr>
          <p:cNvPr id="6" name="TextBox 5"/>
          <p:cNvSpPr txBox="1"/>
          <p:nvPr/>
        </p:nvSpPr>
        <p:spPr>
          <a:xfrm>
            <a:off x="342900" y="3752757"/>
            <a:ext cx="6766496" cy="2769989"/>
          </a:xfrm>
          <a:prstGeom prst="rect">
            <a:avLst/>
          </a:prstGeom>
          <a:noFill/>
        </p:spPr>
        <p:txBody>
          <a:bodyPr wrap="square" rtlCol="0">
            <a:spAutoFit/>
          </a:bodyPr>
          <a:lstStyle/>
          <a:p>
            <a:r>
              <a:rPr lang="en-US" altLang="en-US" sz="2400" dirty="0">
                <a:solidFill>
                  <a:schemeClr val="tx1">
                    <a:lumMod val="75000"/>
                    <a:lumOff val="25000"/>
                  </a:schemeClr>
                </a:solidFill>
              </a:rPr>
              <a:t>Department of the Interior (Fish and Wildlife Service) is responsible for administration of the trust fund.  The Secretary of the Interior can deduct up to a set amount of collected revenues for </a:t>
            </a:r>
            <a:r>
              <a:rPr lang="en-US" altLang="en-US" sz="2400" dirty="0" smtClean="0">
                <a:solidFill>
                  <a:schemeClr val="tx1">
                    <a:lumMod val="75000"/>
                    <a:lumOff val="25000"/>
                  </a:schemeClr>
                </a:solidFill>
              </a:rPr>
              <a:t>administration.  </a:t>
            </a:r>
          </a:p>
          <a:p>
            <a:pPr marL="463550"/>
            <a:r>
              <a:rPr lang="en-US" altLang="en-US" sz="2000" dirty="0" smtClean="0">
                <a:solidFill>
                  <a:schemeClr val="tx1">
                    <a:lumMod val="75000"/>
                    <a:lumOff val="25000"/>
                  </a:schemeClr>
                </a:solidFill>
              </a:rPr>
              <a:t>By </a:t>
            </a:r>
            <a:r>
              <a:rPr lang="en-US" altLang="en-US" sz="2000" dirty="0">
                <a:solidFill>
                  <a:schemeClr val="tx1">
                    <a:lumMod val="75000"/>
                    <a:lumOff val="25000"/>
                  </a:schemeClr>
                </a:solidFill>
              </a:rPr>
              <a:t>contrast, TTB administers and collects this money and receives </a:t>
            </a:r>
            <a:r>
              <a:rPr lang="en-US" altLang="en-US" sz="2000" dirty="0" smtClean="0">
                <a:solidFill>
                  <a:schemeClr val="tx1">
                    <a:lumMod val="75000"/>
                    <a:lumOff val="25000"/>
                  </a:schemeClr>
                </a:solidFill>
              </a:rPr>
              <a:t>no portion of collections for </a:t>
            </a:r>
            <a:r>
              <a:rPr lang="en-US" altLang="en-US" sz="2000" dirty="0">
                <a:solidFill>
                  <a:schemeClr val="tx1">
                    <a:lumMod val="75000"/>
                    <a:lumOff val="25000"/>
                  </a:schemeClr>
                </a:solidFill>
              </a:rPr>
              <a:t>its administrative costs.</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266" y="4053552"/>
            <a:ext cx="1798608" cy="1798608"/>
          </a:xfrm>
          <a:prstGeom prst="rect">
            <a:avLst/>
          </a:prstGeom>
        </p:spPr>
      </p:pic>
    </p:spTree>
    <p:extLst>
      <p:ext uri="{BB962C8B-B14F-4D97-AF65-F5344CB8AC3E}">
        <p14:creationId xmlns:p14="http://schemas.microsoft.com/office/powerpoint/2010/main" val="35174176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Schedule B – Decreasing Adjustments</a:t>
            </a:r>
            <a:endParaRPr lang="en-US" sz="3200" dirty="0"/>
          </a:p>
        </p:txBody>
      </p:sp>
      <p:sp>
        <p:nvSpPr>
          <p:cNvPr id="3" name="Content Placeholder 2"/>
          <p:cNvSpPr>
            <a:spLocks noGrp="1"/>
          </p:cNvSpPr>
          <p:nvPr>
            <p:ph idx="1"/>
          </p:nvPr>
        </p:nvSpPr>
        <p:spPr>
          <a:xfrm>
            <a:off x="427320" y="1524191"/>
            <a:ext cx="8371113" cy="4477077"/>
          </a:xfrm>
        </p:spPr>
        <p:txBody>
          <a:bodyPr>
            <a:normAutofit fontScale="92500" lnSpcReduction="20000"/>
          </a:bodyPr>
          <a:lstStyle/>
          <a:p>
            <a:pPr marL="571500" indent="0" algn="ctr">
              <a:buNone/>
            </a:pPr>
            <a:r>
              <a:rPr lang="en-US" sz="2400" b="1" u="sng" dirty="0"/>
              <a:t>Subsequent Tax-Free Sale Example</a:t>
            </a:r>
          </a:p>
          <a:p>
            <a:pPr marL="571500" indent="0">
              <a:buNone/>
            </a:pPr>
            <a:r>
              <a:rPr lang="en-US" sz="2400" b="1" dirty="0" smtClean="0"/>
              <a:t>27 </a:t>
            </a:r>
            <a:r>
              <a:rPr lang="en-US" sz="2400" b="1" dirty="0"/>
              <a:t>CFR 53.179(a) – </a:t>
            </a:r>
            <a:r>
              <a:rPr lang="en-US" sz="2400" dirty="0"/>
              <a:t>Requires that a claim for credit or refund caused by a </a:t>
            </a:r>
            <a:r>
              <a:rPr lang="en-US" sz="2400" dirty="0" smtClean="0"/>
              <a:t>sale such as this one </a:t>
            </a:r>
            <a:r>
              <a:rPr lang="en-US" sz="2400" dirty="0"/>
              <a:t>must be accompanied by a statement:</a:t>
            </a:r>
          </a:p>
          <a:p>
            <a:pPr marL="228600" indent="-228600">
              <a:buClrTx/>
              <a:buFont typeface="Arial" panose="020B0604020202020204" pitchFamily="34" charset="0"/>
              <a:buChar char="•"/>
            </a:pPr>
            <a:r>
              <a:rPr lang="en-US" sz="2400" dirty="0"/>
              <a:t>Showing the amount claimed in respect of each category of exportations, uses, sales, or resales on which the claim is based and which give rise to a right of credit or refund.</a:t>
            </a:r>
          </a:p>
          <a:p>
            <a:pPr marL="228600" indent="-228600">
              <a:buClrTx/>
              <a:buFont typeface="Arial" panose="020B0604020202020204" pitchFamily="34" charset="0"/>
              <a:buChar char="•"/>
            </a:pPr>
            <a:r>
              <a:rPr lang="en-US" sz="2400" dirty="0"/>
              <a:t>Identifying the article, both as to nature and quantity, in respect of which credit or refund is claimed.</a:t>
            </a:r>
          </a:p>
          <a:p>
            <a:pPr marL="228600" indent="-228600">
              <a:buClrTx/>
              <a:buFont typeface="Arial" panose="020B0604020202020204" pitchFamily="34" charset="0"/>
              <a:buChar char="•"/>
            </a:pPr>
            <a:r>
              <a:rPr lang="en-US" sz="2400" dirty="0"/>
              <a:t>Showing the amount of tax paid in respect of the article or articles and the dates of payment.</a:t>
            </a:r>
          </a:p>
          <a:p>
            <a:pPr marL="228600" indent="-228600">
              <a:buClrTx/>
              <a:buFont typeface="Arial" panose="020B0604020202020204" pitchFamily="34" charset="0"/>
              <a:buChar char="•"/>
            </a:pPr>
            <a:r>
              <a:rPr lang="en-US" sz="2400" dirty="0"/>
              <a:t>Indicating that the person claiming a credit or refund possesses evidence (as set forth in 27 CFR 53.179(b)(1) – see previous slide) that the articles has been exported, or has been used, sold, or resold in a manner or for a purpose which gives rise to an overpayment</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90</a:t>
            </a:fld>
            <a:endParaRPr lang="en-US" dirty="0"/>
          </a:p>
        </p:txBody>
      </p:sp>
      <p:sp>
        <p:nvSpPr>
          <p:cNvPr id="6" name="Rectangle 5"/>
          <p:cNvSpPr/>
          <p:nvPr/>
        </p:nvSpPr>
        <p:spPr>
          <a:xfrm rot="20537092">
            <a:off x="349582" y="1737715"/>
            <a:ext cx="53572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9066382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Schedule B – Decreasing Adjustments</a:t>
            </a:r>
            <a:endParaRPr lang="en-US" sz="3200" dirty="0"/>
          </a:p>
        </p:txBody>
      </p:sp>
      <p:sp>
        <p:nvSpPr>
          <p:cNvPr id="3" name="Content Placeholder 2"/>
          <p:cNvSpPr>
            <a:spLocks noGrp="1"/>
          </p:cNvSpPr>
          <p:nvPr>
            <p:ph idx="1"/>
          </p:nvPr>
        </p:nvSpPr>
        <p:spPr>
          <a:xfrm>
            <a:off x="435429" y="1570680"/>
            <a:ext cx="8371113" cy="4715820"/>
          </a:xfrm>
        </p:spPr>
        <p:txBody>
          <a:bodyPr>
            <a:normAutofit fontScale="92500" lnSpcReduction="20000"/>
          </a:bodyPr>
          <a:lstStyle/>
          <a:p>
            <a:pPr marL="571500" indent="0" algn="ctr">
              <a:buNone/>
            </a:pPr>
            <a:r>
              <a:rPr lang="en-US" sz="2400" b="1" u="sng" dirty="0"/>
              <a:t>Subsequent Tax-Free Sale Example</a:t>
            </a:r>
            <a:endParaRPr lang="en-US" sz="2400" b="1" dirty="0" smtClean="0"/>
          </a:p>
          <a:p>
            <a:pPr marL="571500" indent="0">
              <a:buNone/>
            </a:pPr>
            <a:r>
              <a:rPr lang="en-US" sz="2400" b="1" dirty="0" smtClean="0"/>
              <a:t>27 </a:t>
            </a:r>
            <a:r>
              <a:rPr lang="en-US" sz="2400" b="1" dirty="0"/>
              <a:t>CFR 53.172(b)(2</a:t>
            </a:r>
            <a:r>
              <a:rPr lang="en-US" sz="2400" b="1" dirty="0" smtClean="0"/>
              <a:t>) - </a:t>
            </a:r>
            <a:r>
              <a:rPr lang="en-US" sz="2400" dirty="0"/>
              <a:t>Requires that a claim for credit or refund caused by a </a:t>
            </a:r>
            <a:r>
              <a:rPr lang="en-US" sz="2400" dirty="0" smtClean="0"/>
              <a:t>sale such as this one </a:t>
            </a:r>
            <a:r>
              <a:rPr lang="en-US" sz="2400" dirty="0"/>
              <a:t>must be accompanied by a </a:t>
            </a:r>
            <a:r>
              <a:rPr lang="en-US" sz="2400" dirty="0" smtClean="0"/>
              <a:t>statement asserting that:</a:t>
            </a:r>
            <a:endParaRPr lang="en-US" sz="2400" dirty="0"/>
          </a:p>
          <a:p>
            <a:pPr marL="914400" indent="-342900">
              <a:buClrTx/>
              <a:buFont typeface="Arial" panose="020B0604020202020204" pitchFamily="34" charset="0"/>
              <a:buChar char="•"/>
            </a:pPr>
            <a:r>
              <a:rPr lang="en-US" sz="2400" dirty="0" smtClean="0"/>
              <a:t>The person neither included the tax in the price of the article with respect to which it was imposed nor collected the amount of the tax from a vendee, and identifying the nature of the evidence available to establish these facts, or</a:t>
            </a:r>
          </a:p>
          <a:p>
            <a:pPr marL="914400" indent="-342900">
              <a:buClrTx/>
              <a:buFont typeface="Arial" panose="020B0604020202020204" pitchFamily="34" charset="0"/>
              <a:buChar char="•"/>
            </a:pPr>
            <a:r>
              <a:rPr lang="en-US" sz="2400" dirty="0" smtClean="0"/>
              <a:t>The person repaid, or agreed to repay, the amount of the tax to the ultimate vendor of the article, or</a:t>
            </a:r>
          </a:p>
          <a:p>
            <a:pPr marL="914400" indent="-342900">
              <a:buClrTx/>
              <a:buFont typeface="Arial" panose="020B0604020202020204" pitchFamily="34" charset="0"/>
              <a:buChar char="•"/>
            </a:pPr>
            <a:r>
              <a:rPr lang="en-US" sz="2400" dirty="0" smtClean="0"/>
              <a:t>The person has secured, and will submit upon request of the appropriate TTB officer, the written consent of the ultimate vendor to the allowance of the credit or refund.</a:t>
            </a:r>
          </a:p>
          <a:p>
            <a:pPr marL="571500" indent="0">
              <a:buNone/>
            </a:pPr>
            <a:r>
              <a:rPr lang="en-US" sz="2400" dirty="0" smtClean="0"/>
              <a:t>This statement can now be made by “checking the box.”  Specifically…</a:t>
            </a:r>
            <a:endParaRPr lang="en-US" sz="2400" dirty="0"/>
          </a:p>
          <a:p>
            <a:pPr marL="914400" indent="-342900">
              <a:buFont typeface="Arial" panose="020B0604020202020204" pitchFamily="34" charset="0"/>
              <a:buChar char="•"/>
            </a:pPr>
            <a:endParaRPr lang="en-US" sz="2400" dirty="0"/>
          </a:p>
          <a:p>
            <a:pPr marL="571500" indent="0">
              <a:buNone/>
            </a:pPr>
            <a:endParaRPr lang="en-US" sz="2400" b="1" dirty="0" smtClean="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91</a:t>
            </a:fld>
            <a:endParaRPr lang="en-US" dirty="0"/>
          </a:p>
        </p:txBody>
      </p:sp>
      <p:sp>
        <p:nvSpPr>
          <p:cNvPr id="7" name="Rectangle 6"/>
          <p:cNvSpPr/>
          <p:nvPr/>
        </p:nvSpPr>
        <p:spPr>
          <a:xfrm rot="20537092">
            <a:off x="167567" y="1845201"/>
            <a:ext cx="535724"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318197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Schedule B – Decreasing Adjustments</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marL="0" indent="0" algn="ctr">
              <a:buNone/>
            </a:pPr>
            <a:r>
              <a:rPr lang="en-US" sz="2400" b="1" u="sng" dirty="0"/>
              <a:t>Condition to Allowance</a:t>
            </a: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92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 y="2490720"/>
            <a:ext cx="8859785" cy="1071662"/>
          </a:xfrm>
          <a:prstGeom prst="rect">
            <a:avLst/>
          </a:prstGeom>
        </p:spPr>
      </p:pic>
      <p:sp>
        <p:nvSpPr>
          <p:cNvPr id="7" name="TextBox 6"/>
          <p:cNvSpPr txBox="1"/>
          <p:nvPr/>
        </p:nvSpPr>
        <p:spPr>
          <a:xfrm>
            <a:off x="435429" y="3863340"/>
            <a:ext cx="8262801" cy="1785104"/>
          </a:xfrm>
          <a:prstGeom prst="rect">
            <a:avLst/>
          </a:prstGeom>
          <a:noFill/>
        </p:spPr>
        <p:txBody>
          <a:bodyPr wrap="square" rtlCol="0">
            <a:spAutoFit/>
          </a:bodyPr>
          <a:lstStyle/>
          <a:p>
            <a:r>
              <a:rPr lang="en-US" sz="2200" dirty="0" smtClean="0">
                <a:solidFill>
                  <a:schemeClr val="tx1">
                    <a:lumMod val="75000"/>
                    <a:lumOff val="25000"/>
                  </a:schemeClr>
                </a:solidFill>
              </a:rPr>
              <a:t>Per the written instructions, “This ‘Yes’ or ‘No’ checkbox only applies if you are claiming a decreasing adjustment based on one of the first two descriptions from the Schedule B dropdown list; either “1. </a:t>
            </a:r>
            <a:r>
              <a:rPr lang="en-US" sz="2200" b="1" dirty="0" smtClean="0">
                <a:solidFill>
                  <a:schemeClr val="tx1">
                    <a:lumMod val="75000"/>
                    <a:lumOff val="25000"/>
                  </a:schemeClr>
                </a:solidFill>
              </a:rPr>
              <a:t>No liability exists of FAET paid in error</a:t>
            </a:r>
            <a:r>
              <a:rPr lang="en-US" sz="2200" dirty="0" smtClean="0">
                <a:solidFill>
                  <a:schemeClr val="tx1">
                    <a:lumMod val="75000"/>
                    <a:lumOff val="25000"/>
                  </a:schemeClr>
                </a:solidFill>
              </a:rPr>
              <a:t>,” or “</a:t>
            </a:r>
            <a:r>
              <a:rPr lang="en-US" sz="2200" b="1" dirty="0" smtClean="0">
                <a:solidFill>
                  <a:schemeClr val="tx1">
                    <a:lumMod val="75000"/>
                    <a:lumOff val="25000"/>
                  </a:schemeClr>
                </a:solidFill>
              </a:rPr>
              <a:t>2. Exportation, uses and resale of articles (tax-free sales by manufacturer).</a:t>
            </a:r>
            <a:r>
              <a:rPr lang="en-US" sz="2200" dirty="0" smtClean="0">
                <a:solidFill>
                  <a:schemeClr val="tx1">
                    <a:lumMod val="75000"/>
                    <a:lumOff val="25000"/>
                  </a:schemeClr>
                </a:solidFill>
              </a:rPr>
              <a:t>”  </a:t>
            </a:r>
            <a:endParaRPr lang="en-US" sz="2200" dirty="0">
              <a:solidFill>
                <a:schemeClr val="tx1">
                  <a:lumMod val="75000"/>
                  <a:lumOff val="25000"/>
                </a:schemeClr>
              </a:solidFill>
            </a:endParaRPr>
          </a:p>
        </p:txBody>
      </p:sp>
    </p:spTree>
    <p:extLst>
      <p:ext uri="{BB962C8B-B14F-4D97-AF65-F5344CB8AC3E}">
        <p14:creationId xmlns:p14="http://schemas.microsoft.com/office/powerpoint/2010/main" val="25086922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Schedule B – Decreasing Adjustments</a:t>
            </a:r>
            <a:endParaRPr lang="en-US" sz="3200" dirty="0"/>
          </a:p>
        </p:txBody>
      </p:sp>
      <p:sp>
        <p:nvSpPr>
          <p:cNvPr id="3" name="Content Placeholder 2"/>
          <p:cNvSpPr>
            <a:spLocks noGrp="1"/>
          </p:cNvSpPr>
          <p:nvPr>
            <p:ph idx="1"/>
          </p:nvPr>
        </p:nvSpPr>
        <p:spPr>
          <a:xfrm>
            <a:off x="435429" y="1665515"/>
            <a:ext cx="8371113" cy="4408714"/>
          </a:xfrm>
        </p:spPr>
        <p:txBody>
          <a:bodyPr>
            <a:normAutofit/>
          </a:bodyPr>
          <a:lstStyle/>
          <a:p>
            <a:pPr marL="0" indent="0" algn="ctr">
              <a:buNone/>
            </a:pPr>
            <a:r>
              <a:rPr lang="en-US" sz="2400" b="1" u="sng" dirty="0"/>
              <a:t>Condition to Allowance</a:t>
            </a:r>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93</a:t>
            </a:fld>
            <a:endParaRPr lang="en-US" dirty="0"/>
          </a:p>
        </p:txBody>
      </p:sp>
      <p:sp>
        <p:nvSpPr>
          <p:cNvPr id="7" name="TextBox 6"/>
          <p:cNvSpPr txBox="1"/>
          <p:nvPr/>
        </p:nvSpPr>
        <p:spPr>
          <a:xfrm>
            <a:off x="463459" y="2228850"/>
            <a:ext cx="8262801" cy="3016210"/>
          </a:xfrm>
          <a:prstGeom prst="rect">
            <a:avLst/>
          </a:prstGeom>
          <a:noFill/>
        </p:spPr>
        <p:txBody>
          <a:bodyPr wrap="square" rtlCol="0">
            <a:spAutoFit/>
          </a:bodyPr>
          <a:lstStyle/>
          <a:p>
            <a:r>
              <a:rPr lang="en-US" sz="2400" dirty="0" smtClean="0">
                <a:solidFill>
                  <a:schemeClr val="tx1">
                    <a:lumMod val="75000"/>
                    <a:lumOff val="25000"/>
                  </a:schemeClr>
                </a:solidFill>
              </a:rPr>
              <a:t>The general purpose of this rule is tax fairness. </a:t>
            </a:r>
            <a:r>
              <a:rPr lang="en-US" altLang="en-US" sz="2400" dirty="0">
                <a:solidFill>
                  <a:schemeClr val="tx1">
                    <a:lumMod val="75000"/>
                    <a:lumOff val="25000"/>
                  </a:schemeClr>
                </a:solidFill>
              </a:rPr>
              <a:t>In most instances the </a:t>
            </a:r>
            <a:r>
              <a:rPr lang="en-US" altLang="en-US" sz="2400" dirty="0" smtClean="0">
                <a:solidFill>
                  <a:schemeClr val="tx1">
                    <a:lumMod val="75000"/>
                    <a:lumOff val="25000"/>
                  </a:schemeClr>
                </a:solidFill>
              </a:rPr>
              <a:t>Internal Revenue Code does </a:t>
            </a:r>
            <a:r>
              <a:rPr lang="en-US" altLang="en-US" sz="2400" dirty="0">
                <a:solidFill>
                  <a:schemeClr val="tx1">
                    <a:lumMod val="75000"/>
                    <a:lumOff val="25000"/>
                  </a:schemeClr>
                </a:solidFill>
              </a:rPr>
              <a:t>not want the manufacturer or importer to benefit from the claim for credit or refund due to the fact that the tax is passed along to the customers in the sale price.  In other words---those who bore the ultimate burden of the tax (customers) will, in most instances, receive the benefit of the refund.</a:t>
            </a:r>
          </a:p>
          <a:p>
            <a:endParaRPr lang="en-US" sz="2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3604" y="4695238"/>
            <a:ext cx="3627466" cy="1378991"/>
          </a:xfrm>
          <a:prstGeom prst="rect">
            <a:avLst/>
          </a:prstGeom>
        </p:spPr>
      </p:pic>
    </p:spTree>
    <p:extLst>
      <p:ext uri="{BB962C8B-B14F-4D97-AF65-F5344CB8AC3E}">
        <p14:creationId xmlns:p14="http://schemas.microsoft.com/office/powerpoint/2010/main" val="25662479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dirty="0" smtClean="0"/>
              <a:t>Certification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944" y="1680070"/>
            <a:ext cx="8785847" cy="1428890"/>
          </a:xfrm>
        </p:spPr>
      </p:pic>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94</a:t>
            </a:fld>
            <a:endParaRPr lang="en-US" dirty="0"/>
          </a:p>
        </p:txBody>
      </p:sp>
      <p:sp>
        <p:nvSpPr>
          <p:cNvPr id="7" name="TextBox 6"/>
          <p:cNvSpPr txBox="1"/>
          <p:nvPr/>
        </p:nvSpPr>
        <p:spPr>
          <a:xfrm>
            <a:off x="720090" y="3600665"/>
            <a:ext cx="7940733" cy="2308324"/>
          </a:xfrm>
          <a:prstGeom prst="rect">
            <a:avLst/>
          </a:prstGeom>
          <a:noFill/>
        </p:spPr>
        <p:txBody>
          <a:bodyPr wrap="square" rtlCol="0">
            <a:spAutoFit/>
          </a:bodyPr>
          <a:lstStyle/>
          <a:p>
            <a:r>
              <a:rPr lang="en-US" sz="2400" dirty="0" smtClean="0">
                <a:solidFill>
                  <a:schemeClr val="tx1">
                    <a:lumMod val="75000"/>
                    <a:lumOff val="25000"/>
                  </a:schemeClr>
                </a:solidFill>
              </a:rPr>
              <a:t>It is the industry member’s responsibility to ensure an authorized person signs the return.  Per 27 CFR 53.21, “An individual’s signature on a return, statement, or other document made by or for a corporation or a partnership shall be prima facie evidence that the individual is authorized to sign the return, statement, or other document.”</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26999529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040"/>
            <a:ext cx="7543800" cy="722376"/>
          </a:xfrm>
        </p:spPr>
        <p:txBody>
          <a:bodyPr>
            <a:normAutofit/>
          </a:bodyPr>
          <a:lstStyle/>
          <a:p>
            <a:r>
              <a:rPr lang="en-US" sz="3200" dirty="0" smtClean="0"/>
              <a:t>Certification</a:t>
            </a:r>
            <a:endParaRPr lang="en-US" sz="3200" dirty="0"/>
          </a:p>
        </p:txBody>
      </p:sp>
      <p:sp>
        <p:nvSpPr>
          <p:cNvPr id="4" name="Footer Placeholder 3"/>
          <p:cNvSpPr>
            <a:spLocks noGrp="1"/>
          </p:cNvSpPr>
          <p:nvPr>
            <p:ph type="ftr" sz="quarter" idx="11"/>
          </p:nvPr>
        </p:nvSpPr>
        <p:spPr/>
        <p:txBody>
          <a:bodyPr/>
          <a:lstStyle/>
          <a:p>
            <a:r>
              <a:rPr lang="en-US" smtClean="0"/>
              <a:t>Alcohol and Tobacco Tax and Trade Bureau</a:t>
            </a:r>
            <a:endParaRPr lang="en-US" dirty="0"/>
          </a:p>
        </p:txBody>
      </p:sp>
      <p:sp>
        <p:nvSpPr>
          <p:cNvPr id="5" name="Slide Number Placeholder 4"/>
          <p:cNvSpPr>
            <a:spLocks noGrp="1"/>
          </p:cNvSpPr>
          <p:nvPr>
            <p:ph type="sldNum" sz="quarter" idx="12"/>
          </p:nvPr>
        </p:nvSpPr>
        <p:spPr/>
        <p:txBody>
          <a:bodyPr/>
          <a:lstStyle/>
          <a:p>
            <a:fld id="{E42367A3-023C-4870-9A86-52F994C50B51}" type="slidenum">
              <a:rPr lang="en-US" smtClean="0"/>
              <a:pPr/>
              <a:t>95</a:t>
            </a:fld>
            <a:endParaRPr lang="en-US" dirty="0"/>
          </a:p>
        </p:txBody>
      </p:sp>
      <p:sp>
        <p:nvSpPr>
          <p:cNvPr id="3" name="Content Placeholder 2"/>
          <p:cNvSpPr>
            <a:spLocks noGrp="1"/>
          </p:cNvSpPr>
          <p:nvPr>
            <p:ph idx="1"/>
          </p:nvPr>
        </p:nvSpPr>
        <p:spPr/>
        <p:txBody>
          <a:bodyPr/>
          <a:lstStyle/>
          <a:p>
            <a:r>
              <a:rPr lang="en-US" sz="2400" b="1" u="sng" dirty="0">
                <a:solidFill>
                  <a:srgbClr val="FF0000"/>
                </a:solidFill>
              </a:rPr>
              <a:t>Top Ten NRC </a:t>
            </a:r>
            <a:r>
              <a:rPr lang="en-US" sz="2400" b="1" u="sng" dirty="0" smtClean="0">
                <a:solidFill>
                  <a:srgbClr val="FF0000"/>
                </a:solidFill>
              </a:rPr>
              <a:t>- Problems (#9, #10)</a:t>
            </a:r>
            <a:endParaRPr lang="en-US" sz="2400" dirty="0"/>
          </a:p>
          <a:p>
            <a:r>
              <a:rPr lang="en-US" sz="2400" b="1" dirty="0" smtClean="0"/>
              <a:t>Leaving lines blank</a:t>
            </a:r>
            <a:r>
              <a:rPr lang="en-US" sz="2400" dirty="0" smtClean="0"/>
              <a:t>: The return needs each line filled out.  Think of it as part of the completeness being certified with the signature.</a:t>
            </a:r>
          </a:p>
          <a:p>
            <a:endParaRPr lang="en-US" sz="2400" dirty="0"/>
          </a:p>
          <a:p>
            <a:r>
              <a:rPr lang="en-US" sz="2400" b="1" dirty="0" smtClean="0"/>
              <a:t>Typos and simple math errors</a:t>
            </a:r>
            <a:r>
              <a:rPr lang="en-US" sz="2400" dirty="0" smtClean="0"/>
              <a:t>: Typos in the employer identification number (EIN) are particularly problematic.  Please double check paper returns to ensure they are mathematically accurate.  Using Pay.gov helps eliminate mistakes in this area.</a:t>
            </a:r>
            <a:endParaRPr lang="en-US" sz="2400" dirty="0"/>
          </a:p>
        </p:txBody>
      </p:sp>
    </p:spTree>
    <p:extLst>
      <p:ext uri="{BB962C8B-B14F-4D97-AF65-F5344CB8AC3E}">
        <p14:creationId xmlns:p14="http://schemas.microsoft.com/office/powerpoint/2010/main" val="26060715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Alcohol and Tobacco Tax and Trade Bureau</a:t>
            </a:r>
            <a:endParaRPr lang="en-US" dirty="0"/>
          </a:p>
        </p:txBody>
      </p:sp>
      <p:sp>
        <p:nvSpPr>
          <p:cNvPr id="3" name="Slide Number Placeholder 2"/>
          <p:cNvSpPr>
            <a:spLocks noGrp="1"/>
          </p:cNvSpPr>
          <p:nvPr>
            <p:ph type="sldNum" sz="quarter" idx="12"/>
          </p:nvPr>
        </p:nvSpPr>
        <p:spPr/>
        <p:txBody>
          <a:bodyPr/>
          <a:lstStyle/>
          <a:p>
            <a:fld id="{E42367A3-023C-4870-9A86-52F994C50B51}" type="slidenum">
              <a:rPr lang="en-US" smtClean="0"/>
              <a:t>96</a:t>
            </a:fld>
            <a:endParaRPr lang="en-US" dirty="0"/>
          </a:p>
        </p:txBody>
      </p:sp>
      <p:sp>
        <p:nvSpPr>
          <p:cNvPr id="9" name="Title 8"/>
          <p:cNvSpPr>
            <a:spLocks noGrp="1"/>
          </p:cNvSpPr>
          <p:nvPr>
            <p:ph type="title"/>
          </p:nvPr>
        </p:nvSpPr>
        <p:spPr>
          <a:xfrm>
            <a:off x="822960" y="354330"/>
            <a:ext cx="7543800" cy="725711"/>
          </a:xfrm>
          <a:prstGeom prst="rect">
            <a:avLst/>
          </a:prstGeom>
        </p:spPr>
        <p:txBody>
          <a:bodyPr wrap="square">
            <a:spAutoFit/>
          </a:bodyPr>
          <a:lstStyle/>
          <a:p>
            <a:r>
              <a:rPr lang="en-US" dirty="0" smtClean="0"/>
              <a:t>Questions</a:t>
            </a:r>
            <a:endParaRPr lang="en-US" dirty="0"/>
          </a:p>
        </p:txBody>
      </p:sp>
      <p:sp>
        <p:nvSpPr>
          <p:cNvPr id="4" name="Rectangle 3"/>
          <p:cNvSpPr/>
          <p:nvPr/>
        </p:nvSpPr>
        <p:spPr>
          <a:xfrm>
            <a:off x="3246599" y="717185"/>
            <a:ext cx="2653181" cy="6247864"/>
          </a:xfrm>
          <a:prstGeom prst="rect">
            <a:avLst/>
          </a:prstGeom>
          <a:noFill/>
        </p:spPr>
        <p:txBody>
          <a:bodyPr wrap="square" lIns="91440" tIns="45720" rIns="91440" bIns="45720">
            <a:spAutoFit/>
          </a:bodyPr>
          <a:lstStyle/>
          <a:p>
            <a:pPr algn="ctr"/>
            <a:r>
              <a:rPr lang="en-US" sz="40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40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859102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9335</Words>
  <Application>Microsoft Office PowerPoint</Application>
  <PresentationFormat>On-screen Show (4:3)</PresentationFormat>
  <Paragraphs>947</Paragraphs>
  <Slides>96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96</vt:i4>
      </vt:variant>
    </vt:vector>
  </HeadingPairs>
  <TitlesOfParts>
    <vt:vector size="100" baseType="lpstr">
      <vt:lpstr>Arial</vt:lpstr>
      <vt:lpstr>Calibri</vt:lpstr>
      <vt:lpstr>Calibri Light</vt:lpstr>
      <vt:lpstr>Retrospect</vt:lpstr>
      <vt:lpstr>FAET Return Walkthrough</vt:lpstr>
      <vt:lpstr>Walkthrough of the Firearms and Ammunition Excise Tax (FAET) Return</vt:lpstr>
      <vt:lpstr>TTB Disclaimer</vt:lpstr>
      <vt:lpstr>Agenda</vt:lpstr>
      <vt:lpstr>Background</vt:lpstr>
      <vt:lpstr>Legal Framework</vt:lpstr>
      <vt:lpstr>Where FAET begins:  26 U.S.C. 4181</vt:lpstr>
      <vt:lpstr>A little perspective…</vt:lpstr>
      <vt:lpstr>Disposition of Revenue</vt:lpstr>
      <vt:lpstr>Definition of a Firearm</vt:lpstr>
      <vt:lpstr>Definition of a Firearm</vt:lpstr>
      <vt:lpstr>Definition of Ammunition</vt:lpstr>
      <vt:lpstr>Return Filing and  Tax Payment</vt:lpstr>
      <vt:lpstr>Pay.gov</vt:lpstr>
      <vt:lpstr>Paper Filing</vt:lpstr>
      <vt:lpstr>Return and Payment Due Dates</vt:lpstr>
      <vt:lpstr>Return and Payment Due Dates</vt:lpstr>
      <vt:lpstr>FAET Return Details</vt:lpstr>
      <vt:lpstr>FAET Return Part I - General</vt:lpstr>
      <vt:lpstr>FAET Return Part I - General</vt:lpstr>
      <vt:lpstr>FAET Return Part I - General</vt:lpstr>
      <vt:lpstr>FAET Return Part II – Calculation of Taxes</vt:lpstr>
      <vt:lpstr>Line 8 – The sales price of all articles  sold and/or put to a business use</vt:lpstr>
      <vt:lpstr>Line 8 – The sales price of all articles sold and/or put to a business use</vt:lpstr>
      <vt:lpstr>Line 8 – The sales price of all articles sold and/or put to a business use</vt:lpstr>
      <vt:lpstr>Line 8 – The sales price of all articles sold and/or put to a business use</vt:lpstr>
      <vt:lpstr>Line 8 – The sales price of all articles sold and/or put to a business use</vt:lpstr>
      <vt:lpstr>Line 8 – The sales price of all articles sold and/or put to a business use</vt:lpstr>
      <vt:lpstr>Line 8 – The sales price of all articles sold and/or put to a business use</vt:lpstr>
      <vt:lpstr>Line 9 – The sale price of all articles sold tax-exempt</vt:lpstr>
      <vt:lpstr>Line 9 – The sales price of all articles  sold tax-exempt</vt:lpstr>
      <vt:lpstr>Line 9 – The sales price of all articles  sold tax-exempt</vt:lpstr>
      <vt:lpstr>Line 9 – The sales price of all articles  sold tax-exempt</vt:lpstr>
      <vt:lpstr>Line 9 – The sales price of all articles  sold tax-exempt</vt:lpstr>
      <vt:lpstr>Line 10 – The sales price of all articles  sold tax-free</vt:lpstr>
      <vt:lpstr>Line 10 – The sales price of all articles sold tax-free</vt:lpstr>
      <vt:lpstr>Line 10 – The sales price of all articles  sold tax-free</vt:lpstr>
      <vt:lpstr>Line 10 – The sales price of all articles sold tax-free</vt:lpstr>
      <vt:lpstr>Line 10 – The sales price of all articles  sold tax-free</vt:lpstr>
      <vt:lpstr>Line 10 – The sale price of all articles  sold tax-free</vt:lpstr>
      <vt:lpstr>Line 10 – The sales price of all articles  sold tax-free</vt:lpstr>
      <vt:lpstr>Line 10 – The sales price of all articles  sold tax-free</vt:lpstr>
      <vt:lpstr>Line 10 – The sales price of all articles  sold tax-free</vt:lpstr>
      <vt:lpstr>Line 10 – The sales price of all articles  sold tax-free</vt:lpstr>
      <vt:lpstr>Line 10 – The sales price of all articles  sold tax-free</vt:lpstr>
      <vt:lpstr>Line 10 – The sales price of all articles  sold tax-free</vt:lpstr>
      <vt:lpstr>Line 10 – The sales price of all articles  sold tax-free</vt:lpstr>
      <vt:lpstr>Line 10 – The sales price of all articles  sold tax-free</vt:lpstr>
      <vt:lpstr>Line 10 – The sales price of all articles  sold tax-free</vt:lpstr>
      <vt:lpstr>Line 10 – The sales price of all articles  sold tax-free</vt:lpstr>
      <vt:lpstr>Line 11 – Taxable sales and uses</vt:lpstr>
      <vt:lpstr>Line 12 – Eligible adjustments –  included excise tax</vt:lpstr>
      <vt:lpstr>Line 13 – Eligible adjustments –  non-taxable articles</vt:lpstr>
      <vt:lpstr>Line 13 – Eligible adjustments –  non-taxable articles</vt:lpstr>
      <vt:lpstr>Line 13 – Eligible adjustments –  non-taxable articles</vt:lpstr>
      <vt:lpstr>Line 13 – Eligible adjustments –  non-taxable articles</vt:lpstr>
      <vt:lpstr>Line 13 – Eligible adjustments –  non-taxable articles</vt:lpstr>
      <vt:lpstr>Line 13 – Eligible adjustments –  non-taxable articles</vt:lpstr>
      <vt:lpstr>Line 13 – Eligible adjustments –  non-taxable articles</vt:lpstr>
      <vt:lpstr>Line 13 – Eligible adjustments –  non-taxable articles</vt:lpstr>
      <vt:lpstr>Line 13 – Eligible adjustments –  non-taxable articles</vt:lpstr>
      <vt:lpstr>Line 13 – Eligible adjustments –  non-taxable articles</vt:lpstr>
      <vt:lpstr>Line 14 – Eligible adjustments – other</vt:lpstr>
      <vt:lpstr>Line 14 – Eligible adjustments – other</vt:lpstr>
      <vt:lpstr>Line 14 – Eligible adjustments – other</vt:lpstr>
      <vt:lpstr>Line 14 – Eligible adjustments – other</vt:lpstr>
      <vt:lpstr>Line 14 – Eligible adjustments – other</vt:lpstr>
      <vt:lpstr>Line 14 – Eligible adjustments – other</vt:lpstr>
      <vt:lpstr>Line 14 – Eligible adjustments – other</vt:lpstr>
      <vt:lpstr>Line 14 – Eligible adjustments – other</vt:lpstr>
      <vt:lpstr>Line 14 – Eligible adjustments – other</vt:lpstr>
      <vt:lpstr>Line 14 – Eligible adjustments – other</vt:lpstr>
      <vt:lpstr>Line 14 – Eligible adjustments – other</vt:lpstr>
      <vt:lpstr>Line 14 – Eligible adjustments – other</vt:lpstr>
      <vt:lpstr>Line 15 – Adjusted taxable sales and uses</vt:lpstr>
      <vt:lpstr>Line 16 – Total tax</vt:lpstr>
      <vt:lpstr>FAET Return Part III – Calculation of Taxes</vt:lpstr>
      <vt:lpstr>FAET Return Part III – Calculation of Taxes</vt:lpstr>
      <vt:lpstr>FAET Return Part III – Calculation of Taxes</vt:lpstr>
      <vt:lpstr>Schedule A – Increasing Adjustments</vt:lpstr>
      <vt:lpstr>Schedule A – Increasing Adjustments</vt:lpstr>
      <vt:lpstr>Schedule B – Decreasing Adjustments</vt:lpstr>
      <vt:lpstr>Schedule B – Decreasing Adjustments</vt:lpstr>
      <vt:lpstr>Schedule B – Decreasing Adjustments</vt:lpstr>
      <vt:lpstr>Schedule B – Decreasing Adjustments</vt:lpstr>
      <vt:lpstr>Schedule B – Decreasing Adjustments</vt:lpstr>
      <vt:lpstr>Schedule B – Decreasing Adjustments</vt:lpstr>
      <vt:lpstr>Schedule B – Decreasing Adjustments</vt:lpstr>
      <vt:lpstr>Schedule B – Decreasing Adjustments</vt:lpstr>
      <vt:lpstr>Schedule B – Decreasing Adjustments</vt:lpstr>
      <vt:lpstr>Schedule B – Decreasing Adjustments</vt:lpstr>
      <vt:lpstr>Schedule B – Decreasing Adjustments</vt:lpstr>
      <vt:lpstr>Schedule B – Decreasing Adjustments</vt:lpstr>
      <vt:lpstr>Certification</vt:lpstr>
      <vt:lpstr>Certification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2019-07-25T19:44:19Z</dcterms:created>
  <dcterms:modified xsi:type="dcterms:W3CDTF">2020-01-29T13:05:48Z</dcterms:modified>
</cp:coreProperties>
</file>