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diagrams/data1.xml" ContentType="application/vnd.openxmlformats-officedocument.drawingml.diagramData+xml"/>
  <Override PartName="/ppt/presentation.xml" ContentType="application/vnd.openxmlformats-officedocument.presentationml.presentation.main+xml"/>
  <Override PartName="/ppt/slides/slide11.xml" ContentType="application/vnd.openxmlformats-officedocument.presentationml.slide+xml"/>
  <Override PartName="/ppt/slides/slide9.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2.xml" ContentType="application/vnd.openxmlformats-officedocument.theme+xml"/>
  <Override PartName="/ppt/diagrams/drawing1.xml" ContentType="application/vnd.ms-office.drawingml.diagramDrawing+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95" d="100"/>
          <a:sy n="95" d="100"/>
        </p:scale>
        <p:origin x="16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A66984-580E-4DB1-B3CB-BD31163E3C5E}" type="doc">
      <dgm:prSet loTypeId="urn:microsoft.com/office/officeart/2005/8/layout/venn1" loCatId="relationship" qsTypeId="urn:microsoft.com/office/officeart/2005/8/quickstyle/simple1" qsCatId="simple" csTypeId="urn:microsoft.com/office/officeart/2005/8/colors/colorful4" csCatId="colorful" phldr="1"/>
      <dgm:spPr/>
    </dgm:pt>
    <dgm:pt modelId="{EFEBE467-5072-4E25-BC35-E88B293FF41A}">
      <dgm:prSet phldrT="[Text]" custT="1"/>
      <dgm:spPr>
        <a:solidFill>
          <a:srgbClr val="FFFF00">
            <a:alpha val="50000"/>
          </a:srgbClr>
        </a:solidFill>
        <a:ln>
          <a:solidFill>
            <a:schemeClr val="tx1"/>
          </a:solidFill>
        </a:ln>
      </dgm:spPr>
      <dgm:t>
        <a:bodyPr/>
        <a:lstStyle/>
        <a:p>
          <a:r>
            <a:rPr lang="en-US" sz="3200" dirty="0" smtClean="0"/>
            <a:t>Passion- fruit, vanilla Beans</a:t>
          </a:r>
          <a:endParaRPr lang="en-US" sz="3200" dirty="0"/>
        </a:p>
      </dgm:t>
    </dgm:pt>
    <dgm:pt modelId="{04E8004B-B6A5-4626-A758-3921DAA01E97}" type="parTrans" cxnId="{DD39DF41-2AF9-4168-A232-7F5D878BAB83}">
      <dgm:prSet/>
      <dgm:spPr/>
      <dgm:t>
        <a:bodyPr/>
        <a:lstStyle/>
        <a:p>
          <a:endParaRPr lang="en-US"/>
        </a:p>
      </dgm:t>
    </dgm:pt>
    <dgm:pt modelId="{B9E08CD3-DBBD-4803-AD69-891079E9D3BB}" type="sibTrans" cxnId="{DD39DF41-2AF9-4168-A232-7F5D878BAB83}">
      <dgm:prSet/>
      <dgm:spPr/>
      <dgm:t>
        <a:bodyPr/>
        <a:lstStyle/>
        <a:p>
          <a:endParaRPr lang="en-US"/>
        </a:p>
      </dgm:t>
    </dgm:pt>
    <dgm:pt modelId="{EF611781-EDE5-4783-9213-0301D3A00EB3}">
      <dgm:prSet phldrT="[Text]" custT="1"/>
      <dgm:spPr>
        <a:solidFill>
          <a:schemeClr val="tx2">
            <a:lumMod val="60000"/>
            <a:lumOff val="40000"/>
            <a:alpha val="50000"/>
          </a:schemeClr>
        </a:solidFill>
        <a:ln>
          <a:solidFill>
            <a:schemeClr val="tx1"/>
          </a:solidFill>
        </a:ln>
      </dgm:spPr>
      <dgm:t>
        <a:bodyPr/>
        <a:lstStyle/>
        <a:p>
          <a:r>
            <a:rPr lang="en-US" sz="3200" dirty="0" smtClean="0"/>
            <a:t>Guava</a:t>
          </a:r>
          <a:endParaRPr lang="en-US" sz="3200" dirty="0"/>
        </a:p>
      </dgm:t>
    </dgm:pt>
    <dgm:pt modelId="{DAC2D301-6387-4D3C-9863-EE3BDFB8DAB2}" type="parTrans" cxnId="{054A1843-66CE-40D8-8B2E-6D2A120646E4}">
      <dgm:prSet/>
      <dgm:spPr/>
      <dgm:t>
        <a:bodyPr/>
        <a:lstStyle/>
        <a:p>
          <a:endParaRPr lang="en-US"/>
        </a:p>
      </dgm:t>
    </dgm:pt>
    <dgm:pt modelId="{E4A825FA-3ECE-4448-AF9E-38EAB4FF7367}" type="sibTrans" cxnId="{054A1843-66CE-40D8-8B2E-6D2A120646E4}">
      <dgm:prSet/>
      <dgm:spPr/>
      <dgm:t>
        <a:bodyPr/>
        <a:lstStyle/>
        <a:p>
          <a:endParaRPr lang="en-US"/>
        </a:p>
      </dgm:t>
    </dgm:pt>
    <dgm:pt modelId="{7BBEBC52-24D1-4DEA-8150-6110D251D69C}" type="pres">
      <dgm:prSet presAssocID="{C1A66984-580E-4DB1-B3CB-BD31163E3C5E}" presName="compositeShape" presStyleCnt="0">
        <dgm:presLayoutVars>
          <dgm:chMax val="7"/>
          <dgm:dir/>
          <dgm:resizeHandles val="exact"/>
        </dgm:presLayoutVars>
      </dgm:prSet>
      <dgm:spPr/>
    </dgm:pt>
    <dgm:pt modelId="{6508F846-980E-4FB7-96EE-C084DC0F1E3D}" type="pres">
      <dgm:prSet presAssocID="{EFEBE467-5072-4E25-BC35-E88B293FF41A}" presName="circ1" presStyleLbl="vennNode1" presStyleIdx="0" presStyleCnt="2"/>
      <dgm:spPr/>
      <dgm:t>
        <a:bodyPr/>
        <a:lstStyle/>
        <a:p>
          <a:endParaRPr lang="en-US"/>
        </a:p>
      </dgm:t>
    </dgm:pt>
    <dgm:pt modelId="{A96EB797-2062-47B5-B058-5F64CDBEA164}" type="pres">
      <dgm:prSet presAssocID="{EFEBE467-5072-4E25-BC35-E88B293FF41A}" presName="circ1Tx" presStyleLbl="revTx" presStyleIdx="0" presStyleCnt="0">
        <dgm:presLayoutVars>
          <dgm:chMax val="0"/>
          <dgm:chPref val="0"/>
          <dgm:bulletEnabled val="1"/>
        </dgm:presLayoutVars>
      </dgm:prSet>
      <dgm:spPr/>
      <dgm:t>
        <a:bodyPr/>
        <a:lstStyle/>
        <a:p>
          <a:endParaRPr lang="en-US"/>
        </a:p>
      </dgm:t>
    </dgm:pt>
    <dgm:pt modelId="{CC27611C-2252-429A-8098-B44C1AD32571}" type="pres">
      <dgm:prSet presAssocID="{EF611781-EDE5-4783-9213-0301D3A00EB3}" presName="circ2" presStyleLbl="vennNode1" presStyleIdx="1" presStyleCnt="2" custScaleX="99621" custLinFactNeighborX="905" custLinFactNeighborY="-905"/>
      <dgm:spPr/>
      <dgm:t>
        <a:bodyPr/>
        <a:lstStyle/>
        <a:p>
          <a:endParaRPr lang="en-US"/>
        </a:p>
      </dgm:t>
    </dgm:pt>
    <dgm:pt modelId="{F01DAD45-988D-41E4-8ABF-30F0AC6C288C}" type="pres">
      <dgm:prSet presAssocID="{EF611781-EDE5-4783-9213-0301D3A00EB3}" presName="circ2Tx" presStyleLbl="revTx" presStyleIdx="0" presStyleCnt="0">
        <dgm:presLayoutVars>
          <dgm:chMax val="0"/>
          <dgm:chPref val="0"/>
          <dgm:bulletEnabled val="1"/>
        </dgm:presLayoutVars>
      </dgm:prSet>
      <dgm:spPr/>
      <dgm:t>
        <a:bodyPr/>
        <a:lstStyle/>
        <a:p>
          <a:endParaRPr lang="en-US"/>
        </a:p>
      </dgm:t>
    </dgm:pt>
  </dgm:ptLst>
  <dgm:cxnLst>
    <dgm:cxn modelId="{475F9718-FA6B-461A-89EB-73989C675EE5}" type="presOf" srcId="{EF611781-EDE5-4783-9213-0301D3A00EB3}" destId="{F01DAD45-988D-41E4-8ABF-30F0AC6C288C}" srcOrd="1" destOrd="0" presId="urn:microsoft.com/office/officeart/2005/8/layout/venn1"/>
    <dgm:cxn modelId="{054A1843-66CE-40D8-8B2E-6D2A120646E4}" srcId="{C1A66984-580E-4DB1-B3CB-BD31163E3C5E}" destId="{EF611781-EDE5-4783-9213-0301D3A00EB3}" srcOrd="1" destOrd="0" parTransId="{DAC2D301-6387-4D3C-9863-EE3BDFB8DAB2}" sibTransId="{E4A825FA-3ECE-4448-AF9E-38EAB4FF7367}"/>
    <dgm:cxn modelId="{A400450B-10B1-47FE-8A73-0B2FF2A93269}" type="presOf" srcId="{EFEBE467-5072-4E25-BC35-E88B293FF41A}" destId="{A96EB797-2062-47B5-B058-5F64CDBEA164}" srcOrd="1" destOrd="0" presId="urn:microsoft.com/office/officeart/2005/8/layout/venn1"/>
    <dgm:cxn modelId="{DD39DF41-2AF9-4168-A232-7F5D878BAB83}" srcId="{C1A66984-580E-4DB1-B3CB-BD31163E3C5E}" destId="{EFEBE467-5072-4E25-BC35-E88B293FF41A}" srcOrd="0" destOrd="0" parTransId="{04E8004B-B6A5-4626-A758-3921DAA01E97}" sibTransId="{B9E08CD3-DBBD-4803-AD69-891079E9D3BB}"/>
    <dgm:cxn modelId="{B640D361-7F6C-4438-A978-94DD7A747B27}" type="presOf" srcId="{EFEBE467-5072-4E25-BC35-E88B293FF41A}" destId="{6508F846-980E-4FB7-96EE-C084DC0F1E3D}" srcOrd="0" destOrd="0" presId="urn:microsoft.com/office/officeart/2005/8/layout/venn1"/>
    <dgm:cxn modelId="{42CBAC71-8F80-4EA9-B265-6044EA4FFD97}" type="presOf" srcId="{C1A66984-580E-4DB1-B3CB-BD31163E3C5E}" destId="{7BBEBC52-24D1-4DEA-8150-6110D251D69C}" srcOrd="0" destOrd="0" presId="urn:microsoft.com/office/officeart/2005/8/layout/venn1"/>
    <dgm:cxn modelId="{DEB5F5E3-D84D-4665-9039-6F6D2ACD44B5}" type="presOf" srcId="{EF611781-EDE5-4783-9213-0301D3A00EB3}" destId="{CC27611C-2252-429A-8098-B44C1AD32571}" srcOrd="0" destOrd="0" presId="urn:microsoft.com/office/officeart/2005/8/layout/venn1"/>
    <dgm:cxn modelId="{AB22C52A-45F7-409F-A51C-1F2CFA1B5B28}" type="presParOf" srcId="{7BBEBC52-24D1-4DEA-8150-6110D251D69C}" destId="{6508F846-980E-4FB7-96EE-C084DC0F1E3D}" srcOrd="0" destOrd="0" presId="urn:microsoft.com/office/officeart/2005/8/layout/venn1"/>
    <dgm:cxn modelId="{60427976-5587-4E7A-BFC4-06FBB83A8D46}" type="presParOf" srcId="{7BBEBC52-24D1-4DEA-8150-6110D251D69C}" destId="{A96EB797-2062-47B5-B058-5F64CDBEA164}" srcOrd="1" destOrd="0" presId="urn:microsoft.com/office/officeart/2005/8/layout/venn1"/>
    <dgm:cxn modelId="{1725A800-2377-4C41-BE0C-D25A8B9BC8D2}" type="presParOf" srcId="{7BBEBC52-24D1-4DEA-8150-6110D251D69C}" destId="{CC27611C-2252-429A-8098-B44C1AD32571}" srcOrd="2" destOrd="0" presId="urn:microsoft.com/office/officeart/2005/8/layout/venn1"/>
    <dgm:cxn modelId="{5662A443-C3ED-4BCF-89EA-DBF401A5D6FE}" type="presParOf" srcId="{7BBEBC52-24D1-4DEA-8150-6110D251D69C}" destId="{F01DAD45-988D-41E4-8ABF-30F0AC6C288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08F846-980E-4FB7-96EE-C084DC0F1E3D}">
      <dsp:nvSpPr>
        <dsp:cNvPr id="0" name=""/>
        <dsp:cNvSpPr/>
      </dsp:nvSpPr>
      <dsp:spPr>
        <a:xfrm>
          <a:off x="136528" y="573542"/>
          <a:ext cx="3290803" cy="3290803"/>
        </a:xfrm>
        <a:prstGeom prst="ellipse">
          <a:avLst/>
        </a:prstGeom>
        <a:solidFill>
          <a:srgbClr val="FFFF00">
            <a:alpha val="50000"/>
          </a:srgb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Passion- fruit, vanilla Beans</a:t>
          </a:r>
          <a:endParaRPr lang="en-US" sz="3200" kern="1200" dirty="0"/>
        </a:p>
      </dsp:txBody>
      <dsp:txXfrm>
        <a:off x="596055" y="961598"/>
        <a:ext cx="1897400" cy="2514690"/>
      </dsp:txXfrm>
    </dsp:sp>
    <dsp:sp modelId="{CC27611C-2252-429A-8098-B44C1AD32571}">
      <dsp:nvSpPr>
        <dsp:cNvPr id="0" name=""/>
        <dsp:cNvSpPr/>
      </dsp:nvSpPr>
      <dsp:spPr>
        <a:xfrm>
          <a:off x="2544297" y="543760"/>
          <a:ext cx="3278331" cy="3290803"/>
        </a:xfrm>
        <a:prstGeom prst="ellipse">
          <a:avLst/>
        </a:prstGeom>
        <a:solidFill>
          <a:schemeClr val="tx2">
            <a:lumMod val="60000"/>
            <a:lumOff val="40000"/>
            <a:alpha val="5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Guava</a:t>
          </a:r>
          <a:endParaRPr lang="en-US" sz="3200" kern="1200" dirty="0"/>
        </a:p>
      </dsp:txBody>
      <dsp:txXfrm>
        <a:off x="3474634" y="931816"/>
        <a:ext cx="1890209" cy="251469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C032C6-E7B5-4697-AD7B-F660E0B8EF66}" type="datetimeFigureOut">
              <a:rPr lang="en-US" smtClean="0"/>
              <a:t>4/17/2019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FAC68-36BA-43BF-BE06-C2FE1FE9149E}" type="slidenum">
              <a:rPr lang="en-US" smtClean="0"/>
              <a:t>‹#›</a:t>
            </a:fld>
            <a:endParaRPr lang="en-US"/>
          </a:p>
        </p:txBody>
      </p:sp>
    </p:spTree>
    <p:extLst>
      <p:ext uri="{BB962C8B-B14F-4D97-AF65-F5344CB8AC3E}">
        <p14:creationId xmlns:p14="http://schemas.microsoft.com/office/powerpoint/2010/main" val="3724596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F1840-A7D3-481E-9B7B-A4533C84CE8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3466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0" rtl="0" eaLnBrk="1" fontAlgn="auto" latinLnBrk="0" hangingPunct="1">
              <a:lnSpc>
                <a:spcPct val="100000"/>
              </a:lnSpc>
              <a:spcBef>
                <a:spcPts val="0"/>
              </a:spcBef>
              <a:spcAft>
                <a:spcPts val="0"/>
              </a:spcAft>
              <a:buClrTx/>
              <a:buSzTx/>
              <a:buFontTx/>
              <a:buNone/>
              <a:tabLst/>
              <a:defRPr/>
            </a:pPr>
            <a:fld id="{93A5E006-9AD3-4A71-B46D-983FFF0CDA17}"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5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440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128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5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1341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5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9270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0" rtl="0" eaLnBrk="1" fontAlgn="auto" latinLnBrk="0" hangingPunct="1">
              <a:lnSpc>
                <a:spcPct val="100000"/>
              </a:lnSpc>
              <a:spcBef>
                <a:spcPts val="0"/>
              </a:spcBef>
              <a:spcAft>
                <a:spcPts val="0"/>
              </a:spcAft>
              <a:buClrTx/>
              <a:buSzTx/>
              <a:buFontTx/>
              <a:buNone/>
              <a:tabLst/>
              <a:defRPr/>
            </a:pPr>
            <a:fld id="{E2F1BEDA-0B02-4F59-AFAB-E25740F9DD7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5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60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350" rtl="0" eaLnBrk="1" fontAlgn="auto" latinLnBrk="0" hangingPunct="1">
              <a:lnSpc>
                <a:spcPct val="100000"/>
              </a:lnSpc>
              <a:spcBef>
                <a:spcPts val="0"/>
              </a:spcBef>
              <a:spcAft>
                <a:spcPts val="0"/>
              </a:spcAft>
              <a:buClrTx/>
              <a:buSzTx/>
              <a:buFontTx/>
              <a:buNone/>
              <a:tabLst/>
              <a:defRPr/>
            </a:pPr>
            <a:fld id="{41E3F883-DC0E-486F-92DD-0EE86F3586B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5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953138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8" name="Group 7"/>
          <p:cNvGrpSpPr/>
          <p:nvPr userDrawn="1"/>
        </p:nvGrpSpPr>
        <p:grpSpPr>
          <a:xfrm>
            <a:off x="0" y="6356350"/>
            <a:ext cx="12192000" cy="501651"/>
            <a:chOff x="0" y="6356349"/>
            <a:chExt cx="9144000" cy="501651"/>
          </a:xfrm>
        </p:grpSpPr>
        <p:sp>
          <p:nvSpPr>
            <p:cNvPr id="9" name="Rectangle 8"/>
            <p:cNvSpPr/>
            <p:nvPr userDrawn="1"/>
          </p:nvSpPr>
          <p:spPr>
            <a:xfrm>
              <a:off x="0" y="6356350"/>
              <a:ext cx="9144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flipV="1">
              <a:off x="0" y="6356349"/>
              <a:ext cx="9144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ctrTitle"/>
          </p:nvPr>
        </p:nvSpPr>
        <p:spPr>
          <a:xfrm>
            <a:off x="1168400" y="2667000"/>
            <a:ext cx="9855200" cy="1600200"/>
          </a:xfrm>
        </p:spPr>
        <p:txBody>
          <a:bodyPr>
            <a:noAutofit/>
          </a:bodyPr>
          <a:lstStyle>
            <a:lvl1pPr>
              <a:defRPr sz="5400" b="1" spc="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4343400"/>
            <a:ext cx="9448800"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25113" y="454948"/>
            <a:ext cx="2134973" cy="2134211"/>
          </a:xfrm>
          <a:prstGeom prst="rect">
            <a:avLst/>
          </a:prstGeom>
        </p:spPr>
      </p:pic>
      <p:pic>
        <p:nvPicPr>
          <p:cNvPr id="14" name="Picture 13"/>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6404918" y="415206"/>
            <a:ext cx="3345137" cy="2213694"/>
          </a:xfrm>
          <a:prstGeom prst="rect">
            <a:avLst/>
          </a:prstGeom>
        </p:spPr>
      </p:pic>
    </p:spTree>
    <p:extLst>
      <p:ext uri="{BB962C8B-B14F-4D97-AF65-F5344CB8AC3E}">
        <p14:creationId xmlns:p14="http://schemas.microsoft.com/office/powerpoint/2010/main" val="266066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4265790" cy="6305107"/>
          </a:xfrm>
          <a:prstGeom prst="rect">
            <a:avLst/>
          </a:prstGeom>
        </p:spPr>
      </p:pic>
      <p:sp>
        <p:nvSpPr>
          <p:cNvPr id="2" name="Title 1"/>
          <p:cNvSpPr>
            <a:spLocks noGrp="1"/>
          </p:cNvSpPr>
          <p:nvPr>
            <p:ph type="title"/>
          </p:nvPr>
        </p:nvSpPr>
        <p:spPr>
          <a:xfrm>
            <a:off x="3830594" y="1288863"/>
            <a:ext cx="7486959" cy="2640585"/>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830594" y="4359914"/>
            <a:ext cx="7486959"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010987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8" name="Rectangle 7"/>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userDrawn="1">
            <p:ph type="title"/>
          </p:nvPr>
        </p:nvSpPr>
        <p:spPr>
          <a:xfrm>
            <a:off x="1668162" y="457200"/>
            <a:ext cx="9914238" cy="762000"/>
          </a:xfrm>
        </p:spPr>
        <p:txBody>
          <a:bodyPr/>
          <a:lstStyle/>
          <a:p>
            <a:r>
              <a:rPr lang="en-US" dirty="0" smtClean="0"/>
              <a:t>Click to edit Master title style</a:t>
            </a:r>
            <a:endParaRPr lang="en-US" dirty="0"/>
          </a:p>
        </p:txBody>
      </p:sp>
      <p:sp>
        <p:nvSpPr>
          <p:cNvPr id="4" name="Slide Number Placeholder 5"/>
          <p:cNvSpPr>
            <a:spLocks noGrp="1"/>
          </p:cNvSpPr>
          <p:nvPr userDrawn="1">
            <p:ph type="sldNum" sz="quarter" idx="11"/>
          </p:nvPr>
        </p:nvSpPr>
        <p:spPr>
          <a:xfrm>
            <a:off x="10522857" y="6447472"/>
            <a:ext cx="1625600" cy="365125"/>
          </a:xfrm>
        </p:spPr>
        <p:txBody>
          <a:bodyPr/>
          <a:lstStyle>
            <a:lvl1pPr>
              <a:defRPr>
                <a:latin typeface="Calibri" panose="020F0502020204030204" pitchFamily="34" charset="0"/>
              </a:defRPr>
            </a:lvl1pPr>
          </a:lstStyle>
          <a:p>
            <a:fld id="{BA9696C3-F121-41AC-8403-DB61221B02C3}"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972" y="273877"/>
            <a:ext cx="1141735" cy="1138881"/>
          </a:xfrm>
          <a:prstGeom prst="rect">
            <a:avLst/>
          </a:prstGeom>
        </p:spPr>
      </p:pic>
      <p:sp>
        <p:nvSpPr>
          <p:cNvPr id="13" name="TextBox 12"/>
          <p:cNvSpPr txBox="1"/>
          <p:nvPr userDrawn="1"/>
        </p:nvSpPr>
        <p:spPr>
          <a:xfrm>
            <a:off x="0" y="6472421"/>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
        <p:nvSpPr>
          <p:cNvPr id="14"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spTree>
    <p:extLst>
      <p:ext uri="{BB962C8B-B14F-4D97-AF65-F5344CB8AC3E}">
        <p14:creationId xmlns:p14="http://schemas.microsoft.com/office/powerpoint/2010/main" val="2987571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7" name="Rectangle 6"/>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Slide Number Placeholder 3"/>
          <p:cNvSpPr>
            <a:spLocks noGrp="1"/>
          </p:cNvSpPr>
          <p:nvPr userDrawn="1">
            <p:ph type="sldNum" sz="quarter" idx="11"/>
          </p:nvPr>
        </p:nvSpPr>
        <p:spPr>
          <a:xfrm>
            <a:off x="10566400" y="6449740"/>
            <a:ext cx="1625600" cy="365125"/>
          </a:xfrm>
        </p:spPr>
        <p:txBody>
          <a:bodyPr/>
          <a:lstStyle>
            <a:lvl1pPr>
              <a:defRPr>
                <a:latin typeface="Calibri" panose="020F0502020204030204" pitchFamily="34" charset="0"/>
              </a:defRPr>
            </a:lvl1pPr>
          </a:lstStyle>
          <a:p>
            <a:fld id="{BA9696C3-F121-41AC-8403-DB61221B02C3}" type="slidenum">
              <a:rPr lang="en-US" smtClean="0"/>
              <a:pPr/>
              <a:t>‹#›</a:t>
            </a:fld>
            <a:endParaRPr lang="en-US" dirty="0"/>
          </a:p>
        </p:txBody>
      </p:sp>
      <p:sp>
        <p:nvSpPr>
          <p:cNvPr id="11" name="TextBox 10"/>
          <p:cNvSpPr txBox="1"/>
          <p:nvPr userDrawn="1"/>
        </p:nvSpPr>
        <p:spPr>
          <a:xfrm>
            <a:off x="0" y="6472421"/>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
        <p:nvSpPr>
          <p:cNvPr id="12"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spTree>
    <p:extLst>
      <p:ext uri="{BB962C8B-B14F-4D97-AF65-F5344CB8AC3E}">
        <p14:creationId xmlns:p14="http://schemas.microsoft.com/office/powerpoint/2010/main" val="1724169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517"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689600" y="273051"/>
            <a:ext cx="60960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678517"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lvl1pPr>
              <a:defRPr/>
            </a:lvl1pPr>
          </a:lstStyle>
          <a:p>
            <a:r>
              <a:rPr lang="en-US" dirty="0" smtClean="0"/>
              <a:t>ALCOHOL AND TOBACCO TAX AND TRADE BUREAU | TTB</a:t>
            </a:r>
            <a:endParaRPr lang="en-US" dirty="0"/>
          </a:p>
        </p:txBody>
      </p:sp>
      <p:sp>
        <p:nvSpPr>
          <p:cNvPr id="7" name="Slide Number Placeholder 6"/>
          <p:cNvSpPr>
            <a:spLocks noGrp="1"/>
          </p:cNvSpPr>
          <p:nvPr>
            <p:ph type="sldNum" sz="quarter" idx="11"/>
          </p:nvPr>
        </p:nvSpPr>
        <p:spPr/>
        <p:txBody>
          <a:bodyPr/>
          <a:lstStyle>
            <a:lvl1pPr>
              <a:defRPr/>
            </a:lvl1pPr>
          </a:lstStyle>
          <a:p>
            <a:fld id="{BA9696C3-F121-41AC-8403-DB61221B02C3}" type="slidenum">
              <a:rPr lang="en-US" smtClean="0"/>
              <a:pPr/>
              <a:t>‹#›</a:t>
            </a:fld>
            <a:endParaRPr lang="en-US" dirty="0"/>
          </a:p>
        </p:txBody>
      </p:sp>
      <p:sp>
        <p:nvSpPr>
          <p:cNvPr id="8" name="TextBox 7"/>
          <p:cNvSpPr txBox="1"/>
          <p:nvPr userDrawn="1"/>
        </p:nvSpPr>
        <p:spPr>
          <a:xfrm>
            <a:off x="406400" y="6429929"/>
            <a:ext cx="2336800" cy="261610"/>
          </a:xfrm>
          <a:prstGeom prst="rect">
            <a:avLst/>
          </a:prstGeom>
          <a:noFill/>
        </p:spPr>
        <p:txBody>
          <a:bodyPr wrap="square" rtlCol="0">
            <a:spAutoFit/>
          </a:bodyPr>
          <a:lstStyle/>
          <a:p>
            <a:pPr algn="ctr"/>
            <a:r>
              <a:rPr lang="en-US" sz="1100" dirty="0" smtClean="0">
                <a:solidFill>
                  <a:schemeClr val="tx1"/>
                </a:solidFill>
              </a:rPr>
              <a:t>2018</a:t>
            </a:r>
            <a:endParaRPr lang="en-US" sz="1100" dirty="0">
              <a:solidFill>
                <a:schemeClr val="tx1"/>
              </a:solidFill>
            </a:endParaRPr>
          </a:p>
        </p:txBody>
      </p:sp>
    </p:spTree>
    <p:extLst>
      <p:ext uri="{BB962C8B-B14F-4D97-AF65-F5344CB8AC3E}">
        <p14:creationId xmlns:p14="http://schemas.microsoft.com/office/powerpoint/2010/main" val="2017803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0"/>
          </p:nvPr>
        </p:nvSpPr>
        <p:spPr/>
        <p:txBody>
          <a:bodyPr/>
          <a:lstStyle>
            <a:lvl1pPr>
              <a:defRPr/>
            </a:lvl1pPr>
          </a:lstStyle>
          <a:p>
            <a:r>
              <a:rPr lang="en-US" dirty="0" smtClean="0"/>
              <a:t>ALCOHOL AND TOBACCO TAX AND TRADE BUREAU | TTB</a:t>
            </a:r>
            <a:endParaRPr lang="en-US" dirty="0"/>
          </a:p>
        </p:txBody>
      </p:sp>
      <p:sp>
        <p:nvSpPr>
          <p:cNvPr id="7" name="Slide Number Placeholder 6"/>
          <p:cNvSpPr>
            <a:spLocks noGrp="1"/>
          </p:cNvSpPr>
          <p:nvPr>
            <p:ph type="sldNum" sz="quarter" idx="11"/>
          </p:nvPr>
        </p:nvSpPr>
        <p:spPr/>
        <p:txBody>
          <a:bodyPr/>
          <a:lstStyle>
            <a:lvl1pPr>
              <a:defRPr/>
            </a:lvl1pPr>
          </a:lstStyle>
          <a:p>
            <a:fld id="{BA9696C3-F121-41AC-8403-DB61221B02C3}" type="slidenum">
              <a:rPr lang="en-US" smtClean="0"/>
              <a:pPr/>
              <a:t>‹#›</a:t>
            </a:fld>
            <a:endParaRPr lang="en-US" dirty="0"/>
          </a:p>
        </p:txBody>
      </p:sp>
      <p:sp>
        <p:nvSpPr>
          <p:cNvPr id="8" name="TextBox 7"/>
          <p:cNvSpPr txBox="1"/>
          <p:nvPr userDrawn="1"/>
        </p:nvSpPr>
        <p:spPr>
          <a:xfrm>
            <a:off x="406400" y="6429929"/>
            <a:ext cx="2336800" cy="261610"/>
          </a:xfrm>
          <a:prstGeom prst="rect">
            <a:avLst/>
          </a:prstGeom>
          <a:noFill/>
        </p:spPr>
        <p:txBody>
          <a:bodyPr wrap="square" rtlCol="0">
            <a:spAutoFit/>
          </a:bodyPr>
          <a:lstStyle/>
          <a:p>
            <a:pPr algn="ctr"/>
            <a:r>
              <a:rPr lang="en-US" sz="1100" dirty="0" smtClean="0">
                <a:solidFill>
                  <a:schemeClr val="tx1"/>
                </a:solidFill>
              </a:rPr>
              <a:t>2018</a:t>
            </a:r>
            <a:endParaRPr lang="en-US" sz="1100" dirty="0">
              <a:solidFill>
                <a:schemeClr val="tx1"/>
              </a:solidFill>
            </a:endParaRPr>
          </a:p>
        </p:txBody>
      </p:sp>
    </p:spTree>
    <p:extLst>
      <p:ext uri="{BB962C8B-B14F-4D97-AF65-F5344CB8AC3E}">
        <p14:creationId xmlns:p14="http://schemas.microsoft.com/office/powerpoint/2010/main" val="1834440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r>
              <a:rPr lang="en-US" dirty="0" smtClean="0"/>
              <a:t>ALCOHOL AND TOBACCO TAX AND TRADE BUREAU | TTB</a:t>
            </a:r>
            <a:endParaRPr lang="en-US" dirty="0"/>
          </a:p>
        </p:txBody>
      </p:sp>
      <p:sp>
        <p:nvSpPr>
          <p:cNvPr id="5" name="Slide Number Placeholder 5"/>
          <p:cNvSpPr>
            <a:spLocks noGrp="1"/>
          </p:cNvSpPr>
          <p:nvPr>
            <p:ph type="sldNum" sz="quarter" idx="11"/>
          </p:nvPr>
        </p:nvSpPr>
        <p:spPr/>
        <p:txBody>
          <a:bodyPr/>
          <a:lstStyle>
            <a:lvl1pPr>
              <a:defRPr/>
            </a:lvl1pPr>
          </a:lstStyle>
          <a:p>
            <a:fld id="{BA9696C3-F121-41AC-8403-DB61221B02C3}" type="slidenum">
              <a:rPr lang="en-US" smtClean="0"/>
              <a:pPr/>
              <a:t>‹#›</a:t>
            </a:fld>
            <a:endParaRPr lang="en-US" dirty="0"/>
          </a:p>
        </p:txBody>
      </p:sp>
      <p:sp>
        <p:nvSpPr>
          <p:cNvPr id="6" name="TextBox 5"/>
          <p:cNvSpPr txBox="1"/>
          <p:nvPr userDrawn="1"/>
        </p:nvSpPr>
        <p:spPr>
          <a:xfrm>
            <a:off x="406400" y="6429929"/>
            <a:ext cx="2336800" cy="261610"/>
          </a:xfrm>
          <a:prstGeom prst="rect">
            <a:avLst/>
          </a:prstGeom>
          <a:noFill/>
        </p:spPr>
        <p:txBody>
          <a:bodyPr wrap="square" rtlCol="0">
            <a:spAutoFit/>
          </a:bodyPr>
          <a:lstStyle/>
          <a:p>
            <a:pPr algn="ctr"/>
            <a:r>
              <a:rPr lang="en-US" sz="1100" dirty="0" smtClean="0">
                <a:solidFill>
                  <a:schemeClr val="tx1"/>
                </a:solidFill>
              </a:rPr>
              <a:t>2018</a:t>
            </a:r>
            <a:endParaRPr lang="en-US" sz="1100" dirty="0">
              <a:solidFill>
                <a:schemeClr val="tx1"/>
              </a:solidFill>
            </a:endParaRPr>
          </a:p>
        </p:txBody>
      </p:sp>
    </p:spTree>
    <p:extLst>
      <p:ext uri="{BB962C8B-B14F-4D97-AF65-F5344CB8AC3E}">
        <p14:creationId xmlns:p14="http://schemas.microsoft.com/office/powerpoint/2010/main" val="40172450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smtClean="0"/>
              <a:t>ALCOHOL AND TOBACCO TAX AND TRADE BUREAU | TTB</a:t>
            </a:r>
            <a:endParaRPr lang="en-US" dirty="0"/>
          </a:p>
        </p:txBody>
      </p:sp>
      <p:sp>
        <p:nvSpPr>
          <p:cNvPr id="6" name="Slide Number Placeholder 5"/>
          <p:cNvSpPr>
            <a:spLocks noGrp="1"/>
          </p:cNvSpPr>
          <p:nvPr>
            <p:ph type="sldNum" sz="quarter" idx="11"/>
          </p:nvPr>
        </p:nvSpPr>
        <p:spPr/>
        <p:txBody>
          <a:bodyPr/>
          <a:lstStyle>
            <a:lvl1pPr>
              <a:defRPr/>
            </a:lvl1pPr>
          </a:lstStyle>
          <a:p>
            <a:fld id="{BA9696C3-F121-41AC-8403-DB61221B02C3}" type="slidenum">
              <a:rPr lang="en-US" smtClean="0"/>
              <a:pPr/>
              <a:t>‹#›</a:t>
            </a:fld>
            <a:endParaRPr lang="en-US" dirty="0"/>
          </a:p>
        </p:txBody>
      </p:sp>
    </p:spTree>
    <p:extLst>
      <p:ext uri="{BB962C8B-B14F-4D97-AF65-F5344CB8AC3E}">
        <p14:creationId xmlns:p14="http://schemas.microsoft.com/office/powerpoint/2010/main" val="2130576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sldNum" sz="quarter" idx="10"/>
          </p:nvPr>
        </p:nvSpPr>
        <p:spPr>
          <a:xfrm>
            <a:off x="9347200" y="6388100"/>
            <a:ext cx="2844800" cy="476250"/>
          </a:xfrm>
        </p:spPr>
        <p:txBody>
          <a:bodyPr wrap="square" numCol="1" anchor="t" anchorCtr="0" compatLnSpc="1">
            <a:prstTxWarp prst="textNoShape">
              <a:avLst/>
            </a:prstTxWarp>
          </a:bodyPr>
          <a:lstStyle>
            <a:lvl1pPr eaLnBrk="1" hangingPunct="1">
              <a:defRPr/>
            </a:lvl1pPr>
          </a:lstStyle>
          <a:p>
            <a:pPr>
              <a:defRPr/>
            </a:pPr>
            <a:fld id="{95F17448-E2F5-44B7-A3B3-F01C11F4170E}" type="slidenum">
              <a:rPr lang="en-US" altLang="en-US"/>
              <a:pPr>
                <a:defRPr/>
              </a:pPr>
              <a:t>‹#›</a:t>
            </a:fld>
            <a:endParaRPr lang="en-US" altLang="en-US" dirty="0"/>
          </a:p>
        </p:txBody>
      </p:sp>
      <p:sp>
        <p:nvSpPr>
          <p:cNvPr id="6"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spTree>
    <p:extLst>
      <p:ext uri="{BB962C8B-B14F-4D97-AF65-F5344CB8AC3E}">
        <p14:creationId xmlns:p14="http://schemas.microsoft.com/office/powerpoint/2010/main" val="2204796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grpSp>
        <p:nvGrpSpPr>
          <p:cNvPr id="11" name="Group 10"/>
          <p:cNvGrpSpPr/>
          <p:nvPr userDrawn="1"/>
        </p:nvGrpSpPr>
        <p:grpSpPr>
          <a:xfrm>
            <a:off x="0" y="6350633"/>
            <a:ext cx="12192000" cy="501651"/>
            <a:chOff x="0" y="6356349"/>
            <a:chExt cx="9144000" cy="501651"/>
          </a:xfrm>
        </p:grpSpPr>
        <p:sp>
          <p:nvSpPr>
            <p:cNvPr id="12" name="Rectangle 11"/>
            <p:cNvSpPr/>
            <p:nvPr userDrawn="1"/>
          </p:nvSpPr>
          <p:spPr>
            <a:xfrm>
              <a:off x="0" y="6356350"/>
              <a:ext cx="9144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flipV="1">
              <a:off x="0" y="6356349"/>
              <a:ext cx="9144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9" name="Slide Number Placeholder 8"/>
          <p:cNvSpPr>
            <a:spLocks noGrp="1"/>
          </p:cNvSpPr>
          <p:nvPr>
            <p:ph type="sldNum" sz="quarter" idx="12"/>
          </p:nvPr>
        </p:nvSpPr>
        <p:spPr/>
        <p:txBody>
          <a:bodyPr/>
          <a:lstStyle/>
          <a:p>
            <a:fld id="{E42367A3-023C-4870-9A86-52F994C50B51}" type="slidenum">
              <a:rPr lang="en-US" smtClean="0"/>
              <a:pPr/>
              <a:t>‹#›</a:t>
            </a:fld>
            <a:endParaRPr lang="en-US" dirty="0"/>
          </a:p>
        </p:txBody>
      </p:sp>
      <p:sp>
        <p:nvSpPr>
          <p:cNvPr id="15" name="TextBox 14"/>
          <p:cNvSpPr txBox="1"/>
          <p:nvPr userDrawn="1"/>
        </p:nvSpPr>
        <p:spPr>
          <a:xfrm>
            <a:off x="0" y="6472421"/>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
        <p:nvSpPr>
          <p:cNvPr id="16"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spTree>
    <p:extLst>
      <p:ext uri="{BB962C8B-B14F-4D97-AF65-F5344CB8AC3E}">
        <p14:creationId xmlns:p14="http://schemas.microsoft.com/office/powerpoint/2010/main" val="1869767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55805" y="457200"/>
            <a:ext cx="9926595" cy="762000"/>
          </a:xfrm>
        </p:spPr>
        <p:txBody>
          <a:bodyPr>
            <a:normAutofit/>
          </a:bodyPr>
          <a:lstStyle>
            <a:lvl1pPr algn="l">
              <a:defRPr sz="440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0" y="1676401"/>
            <a:ext cx="10668000" cy="4449763"/>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a:xfrm>
            <a:off x="3251200" y="6446314"/>
            <a:ext cx="5689600" cy="365125"/>
          </a:xfrm>
        </p:spPr>
        <p:txBody>
          <a:bodyPr/>
          <a:lstStyle>
            <a:lvl1pPr>
              <a:defRPr/>
            </a:lvl1pPr>
          </a:lstStyle>
          <a:p>
            <a:r>
              <a:rPr lang="en-US" dirty="0" smtClean="0"/>
              <a:t>ALCOHOL AND TOBACCO TAX AND TRADE BUREAU | TTB</a:t>
            </a:r>
            <a:endParaRPr lang="en-US" dirty="0"/>
          </a:p>
        </p:txBody>
      </p:sp>
      <p:sp>
        <p:nvSpPr>
          <p:cNvPr id="5" name="Slide Number Placeholder 5"/>
          <p:cNvSpPr>
            <a:spLocks noGrp="1"/>
          </p:cNvSpPr>
          <p:nvPr>
            <p:ph type="sldNum" sz="quarter" idx="11"/>
          </p:nvPr>
        </p:nvSpPr>
        <p:spPr>
          <a:xfrm>
            <a:off x="10551885" y="6447472"/>
            <a:ext cx="1625600" cy="365125"/>
          </a:xfrm>
        </p:spPr>
        <p:txBody>
          <a:bodyPr/>
          <a:lstStyle>
            <a:lvl1pPr>
              <a:defRPr>
                <a:latin typeface="+mn-lt"/>
              </a:defRPr>
            </a:lvl1pPr>
          </a:lstStyle>
          <a:p>
            <a:fld id="{BA9696C3-F121-41AC-8403-DB61221B02C3}"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5972" y="273877"/>
            <a:ext cx="1141735" cy="1138881"/>
          </a:xfrm>
          <a:prstGeom prst="rect">
            <a:avLst/>
          </a:prstGeom>
        </p:spPr>
      </p:pic>
    </p:spTree>
    <p:extLst>
      <p:ext uri="{BB962C8B-B14F-4D97-AF65-F5344CB8AC3E}">
        <p14:creationId xmlns:p14="http://schemas.microsoft.com/office/powerpoint/2010/main" val="948815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9" name="Group 8"/>
          <p:cNvGrpSpPr/>
          <p:nvPr userDrawn="1"/>
        </p:nvGrpSpPr>
        <p:grpSpPr>
          <a:xfrm>
            <a:off x="0" y="6356350"/>
            <a:ext cx="12192000" cy="501651"/>
            <a:chOff x="0" y="6356349"/>
            <a:chExt cx="9144000" cy="501651"/>
          </a:xfrm>
        </p:grpSpPr>
        <p:sp>
          <p:nvSpPr>
            <p:cNvPr id="10" name="Rectangle 9"/>
            <p:cNvSpPr/>
            <p:nvPr userDrawn="1"/>
          </p:nvSpPr>
          <p:spPr>
            <a:xfrm>
              <a:off x="0" y="6356350"/>
              <a:ext cx="9144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2" name="Rectangle 11"/>
            <p:cNvSpPr/>
            <p:nvPr userDrawn="1"/>
          </p:nvSpPr>
          <p:spPr>
            <a:xfrm flipV="1">
              <a:off x="0" y="6356349"/>
              <a:ext cx="9144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2" name="Title 1"/>
          <p:cNvSpPr>
            <a:spLocks noGrp="1"/>
          </p:cNvSpPr>
          <p:nvPr>
            <p:ph type="title"/>
          </p:nvPr>
        </p:nvSpPr>
        <p:spPr>
          <a:xfrm>
            <a:off x="1717589" y="457200"/>
            <a:ext cx="9864811"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863600" y="1619251"/>
            <a:ext cx="491947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649994" y="1619250"/>
            <a:ext cx="492073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0"/>
          </p:nvPr>
        </p:nvSpPr>
        <p:spPr>
          <a:xfrm>
            <a:off x="3251200" y="6447471"/>
            <a:ext cx="5689600" cy="365125"/>
          </a:xfrm>
        </p:spPr>
        <p:txBody>
          <a:bodyPr/>
          <a:lstStyle>
            <a:lvl1pPr>
              <a:defRPr/>
            </a:lvl1pPr>
          </a:lstStyle>
          <a:p>
            <a:r>
              <a:rPr lang="en-US" dirty="0" smtClean="0"/>
              <a:t>ALCOHOL AND TOBACCO TAX AND TRADE BUREAU | TTB</a:t>
            </a:r>
            <a:endParaRPr lang="en-US" dirty="0"/>
          </a:p>
        </p:txBody>
      </p:sp>
      <p:sp>
        <p:nvSpPr>
          <p:cNvPr id="6" name="Slide Number Placeholder 5"/>
          <p:cNvSpPr>
            <a:spLocks noGrp="1"/>
          </p:cNvSpPr>
          <p:nvPr>
            <p:ph type="sldNum" sz="quarter" idx="11"/>
          </p:nvPr>
        </p:nvSpPr>
        <p:spPr>
          <a:xfrm>
            <a:off x="10566400" y="6447472"/>
            <a:ext cx="1625600" cy="365125"/>
          </a:xfrm>
        </p:spPr>
        <p:txBody>
          <a:bodyPr/>
          <a:lstStyle>
            <a:lvl1pPr>
              <a:defRPr>
                <a:latin typeface="Calibri" panose="020F0502020204030204" pitchFamily="34" charset="0"/>
              </a:defRPr>
            </a:lvl1pPr>
          </a:lstStyle>
          <a:p>
            <a:fld id="{BA9696C3-F121-41AC-8403-DB61221B02C3}" type="slidenum">
              <a:rPr lang="en-US" smtClean="0"/>
              <a:pPr/>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7755" y="268759"/>
            <a:ext cx="1141735" cy="1138881"/>
          </a:xfrm>
          <a:prstGeom prst="rect">
            <a:avLst/>
          </a:prstGeom>
        </p:spPr>
      </p:pic>
      <p:sp>
        <p:nvSpPr>
          <p:cNvPr id="15" name="TextBox 14"/>
          <p:cNvSpPr txBox="1"/>
          <p:nvPr userDrawn="1"/>
        </p:nvSpPr>
        <p:spPr>
          <a:xfrm>
            <a:off x="0" y="6472421"/>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Tree>
    <p:extLst>
      <p:ext uri="{BB962C8B-B14F-4D97-AF65-F5344CB8AC3E}">
        <p14:creationId xmlns:p14="http://schemas.microsoft.com/office/powerpoint/2010/main" val="2578637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
            <a:ext cx="9753600" cy="762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48415" y="1598838"/>
            <a:ext cx="48524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48415" y="2238600"/>
            <a:ext cx="48524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285653" y="1625180"/>
            <a:ext cx="485224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85653" y="2264942"/>
            <a:ext cx="485224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r>
              <a:rPr lang="en-US" dirty="0" smtClean="0"/>
              <a:t>ALCOHOL AND TOBACCO TAX AND TRADE BUREAU | TTB</a:t>
            </a:r>
            <a:endParaRPr lang="en-US" dirty="0"/>
          </a:p>
        </p:txBody>
      </p:sp>
      <p:sp>
        <p:nvSpPr>
          <p:cNvPr id="8" name="Slide Number Placeholder 5"/>
          <p:cNvSpPr>
            <a:spLocks noGrp="1"/>
          </p:cNvSpPr>
          <p:nvPr>
            <p:ph type="sldNum" sz="quarter" idx="11"/>
          </p:nvPr>
        </p:nvSpPr>
        <p:spPr/>
        <p:txBody>
          <a:bodyPr/>
          <a:lstStyle>
            <a:lvl1pPr>
              <a:defRPr/>
            </a:lvl1pPr>
          </a:lstStyle>
          <a:p>
            <a:fld id="{BA9696C3-F121-41AC-8403-DB61221B02C3}" type="slidenum">
              <a:rPr lang="en-US" smtClean="0"/>
              <a:pPr/>
              <a:t>‹#›</a:t>
            </a:fld>
            <a:endParaRPr lang="en-US" dirty="0"/>
          </a:p>
        </p:txBody>
      </p:sp>
      <p:sp>
        <p:nvSpPr>
          <p:cNvPr id="9" name="TextBox 8"/>
          <p:cNvSpPr txBox="1"/>
          <p:nvPr userDrawn="1"/>
        </p:nvSpPr>
        <p:spPr>
          <a:xfrm>
            <a:off x="406400" y="6429929"/>
            <a:ext cx="2336800" cy="261610"/>
          </a:xfrm>
          <a:prstGeom prst="rect">
            <a:avLst/>
          </a:prstGeom>
          <a:noFill/>
        </p:spPr>
        <p:txBody>
          <a:bodyPr wrap="square" rtlCol="0">
            <a:spAutoFit/>
          </a:bodyPr>
          <a:lstStyle/>
          <a:p>
            <a:pPr algn="ctr"/>
            <a:r>
              <a:rPr lang="en-US" sz="1100" dirty="0" smtClean="0">
                <a:solidFill>
                  <a:schemeClr val="tx1"/>
                </a:solidFill>
              </a:rPr>
              <a:t>2018</a:t>
            </a:r>
            <a:endParaRPr lang="en-US" sz="1100" dirty="0">
              <a:solidFill>
                <a:schemeClr val="tx1"/>
              </a:solidFill>
            </a:endParaRPr>
          </a:p>
        </p:txBody>
      </p:sp>
      <p:sp>
        <p:nvSpPr>
          <p:cNvPr id="12" name="Rectangle 11"/>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Slide Number Placeholder 5"/>
          <p:cNvSpPr txBox="1">
            <a:spLocks/>
          </p:cNvSpPr>
          <p:nvPr userDrawn="1"/>
        </p:nvSpPr>
        <p:spPr>
          <a:xfrm>
            <a:off x="10566400" y="6447472"/>
            <a:ext cx="1625600" cy="365125"/>
          </a:xfrm>
          <a:prstGeom prst="rect">
            <a:avLst/>
          </a:prstGeom>
        </p:spPr>
        <p:txBody>
          <a:bodyPr vert="horz" lIns="91440" tIns="45720" rIns="91440" bIns="45720" rtlCol="0" anchor="ctr"/>
          <a:lstStyle>
            <a:defPPr>
              <a:defRPr lang="en-US"/>
            </a:defPPr>
            <a:lvl1pPr marL="0" algn="ctr" defTabSz="914400" rtl="0" eaLnBrk="1" fontAlgn="auto" latinLnBrk="0" hangingPunct="1">
              <a:spcBef>
                <a:spcPts val="0"/>
              </a:spcBef>
              <a:spcAft>
                <a:spcPts val="0"/>
              </a:spcAft>
              <a:defRPr sz="1100" kern="1200">
                <a:solidFill>
                  <a:schemeClr val="bg1"/>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9696C3-F121-41AC-8403-DB61221B02C3}" type="slidenum">
              <a:rPr lang="en-US" sz="1100" smtClean="0"/>
              <a:pPr/>
              <a:t>‹#›</a:t>
            </a:fld>
            <a:endParaRPr lang="en-US" sz="1100"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258" y="268759"/>
            <a:ext cx="1141735" cy="1138881"/>
          </a:xfrm>
          <a:prstGeom prst="rect">
            <a:avLst/>
          </a:prstGeom>
        </p:spPr>
      </p:pic>
      <p:sp>
        <p:nvSpPr>
          <p:cNvPr id="19" name="TextBox 18"/>
          <p:cNvSpPr txBox="1"/>
          <p:nvPr userDrawn="1"/>
        </p:nvSpPr>
        <p:spPr>
          <a:xfrm>
            <a:off x="0" y="6472421"/>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
        <p:nvSpPr>
          <p:cNvPr id="21" name="Footer Placeholder 4"/>
          <p:cNvSpPr txBox="1">
            <a:spLocks/>
          </p:cNvSpPr>
          <p:nvPr userDrawn="1"/>
        </p:nvSpPr>
        <p:spPr>
          <a:xfrm>
            <a:off x="3251200" y="6472421"/>
            <a:ext cx="5689600" cy="365125"/>
          </a:xfrm>
          <a:prstGeom prst="rect">
            <a:avLst/>
          </a:prstGeom>
        </p:spPr>
        <p:txBody>
          <a:bodyPr vert="horz" lIns="91440" tIns="45720" rIns="91440" bIns="45720" rtlCol="0" anchor="ctr"/>
          <a:lstStyle>
            <a:defPPr>
              <a:defRPr lang="en-US"/>
            </a:defPPr>
            <a:lvl1pPr marL="0" algn="ctr" defTabSz="457200" rtl="0" eaLnBrk="1" fontAlgn="auto" latinLnBrk="0" hangingPunct="1">
              <a:spcBef>
                <a:spcPts val="0"/>
              </a:spcBef>
              <a:spcAft>
                <a:spcPts val="0"/>
              </a:spcAft>
              <a:defRPr sz="1200" kern="1200">
                <a:solidFill>
                  <a:schemeClr val="bg1"/>
                </a:solidFill>
                <a:latin typeface="Calibri" panose="020F0502020204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smtClean="0"/>
              <a:t>ALCOHOL AND TOBACCO TAX AND TRADE BUREAU | TTB</a:t>
            </a:r>
            <a:endParaRPr lang="en-US" dirty="0"/>
          </a:p>
        </p:txBody>
      </p:sp>
    </p:spTree>
    <p:extLst>
      <p:ext uri="{BB962C8B-B14F-4D97-AF65-F5344CB8AC3E}">
        <p14:creationId xmlns:p14="http://schemas.microsoft.com/office/powerpoint/2010/main" val="279969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1727" y="1418219"/>
            <a:ext cx="6299200" cy="2743200"/>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1"/>
          </p:nvPr>
        </p:nvSpPr>
        <p:spPr>
          <a:xfrm>
            <a:off x="10562772" y="6481763"/>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1" name="Subtitle 2"/>
          <p:cNvSpPr>
            <a:spLocks noGrp="1"/>
          </p:cNvSpPr>
          <p:nvPr>
            <p:ph type="subTitle" idx="1" hasCustomPrompt="1"/>
          </p:nvPr>
        </p:nvSpPr>
        <p:spPr>
          <a:xfrm>
            <a:off x="1198605" y="4354005"/>
            <a:ext cx="5772322" cy="1295400"/>
          </a:xfrm>
        </p:spPr>
        <p:txBody>
          <a:bodyPr anchor="ctr">
            <a:normAutofit/>
          </a:bodyPr>
          <a:lstStyle>
            <a:lvl1pPr marL="0" indent="0" algn="l">
              <a:buNone/>
              <a:defRPr sz="3000">
                <a:solidFill>
                  <a:schemeClr val="tx1"/>
                </a:solidFill>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Footer Placeholder 4"/>
          <p:cNvSpPr>
            <a:spLocks noGrp="1"/>
          </p:cNvSpPr>
          <p:nvPr>
            <p:ph type="ftr" sz="quarter" idx="10"/>
          </p:nvPr>
        </p:nvSpPr>
        <p:spPr>
          <a:xfrm>
            <a:off x="3251200" y="6446314"/>
            <a:ext cx="5689600" cy="365125"/>
          </a:xfrm>
        </p:spPr>
        <p:txBody>
          <a:bodyPr/>
          <a:lstStyle>
            <a:lvl1pPr>
              <a:defRPr/>
            </a:lvl1pPr>
          </a:lstStyle>
          <a:p>
            <a:r>
              <a:rPr lang="en-US" dirty="0" smtClean="0"/>
              <a:t>ALCOHOL AND TOBACCO TAX AND TRADE BUREAU | TTB</a:t>
            </a:r>
            <a:endParaRPr lang="en-US" dirty="0"/>
          </a:p>
        </p:txBody>
      </p:sp>
      <p:sp>
        <p:nvSpPr>
          <p:cNvPr id="14" name="Subtitle 2"/>
          <p:cNvSpPr txBox="1">
            <a:spLocks/>
          </p:cNvSpPr>
          <p:nvPr userDrawn="1"/>
        </p:nvSpPr>
        <p:spPr bwMode="auto">
          <a:xfrm>
            <a:off x="1198605" y="5361826"/>
            <a:ext cx="5772322" cy="960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marL="0" indent="0" algn="l" defTabSz="457200" rtl="0" eaLnBrk="1" fontAlgn="base" hangingPunct="1">
              <a:spcBef>
                <a:spcPct val="20000"/>
              </a:spcBef>
              <a:spcAft>
                <a:spcPct val="0"/>
              </a:spcAft>
              <a:buFont typeface="Arial" charset="0"/>
              <a:buNone/>
              <a:defRPr sz="3200" kern="1200">
                <a:solidFill>
                  <a:schemeClr val="tx1"/>
                </a:solidFill>
                <a:effectLst>
                  <a:outerShdw blurRad="38100" dist="38100" dir="2700000" algn="tl">
                    <a:srgbClr val="000000">
                      <a:alpha val="43137"/>
                    </a:srgbClr>
                  </a:outerShdw>
                </a:effectLst>
                <a:latin typeface="Calibri" panose="020F0502020204030204" pitchFamily="34" charset="0"/>
                <a:ea typeface="+mn-ea"/>
                <a:cs typeface="+mn-cs"/>
              </a:defRPr>
            </a:lvl1pPr>
            <a:lvl2pPr marL="457200" indent="0" algn="ctr" defTabSz="457200" rtl="0" eaLnBrk="1" fontAlgn="base" hangingPunct="1">
              <a:spcBef>
                <a:spcPct val="20000"/>
              </a:spcBef>
              <a:spcAft>
                <a:spcPct val="0"/>
              </a:spcAft>
              <a:buFont typeface="Arial" charset="0"/>
              <a:buNone/>
              <a:defRPr sz="2800" kern="1200">
                <a:solidFill>
                  <a:schemeClr val="tx1">
                    <a:tint val="75000"/>
                  </a:schemeClr>
                </a:solidFill>
                <a:latin typeface="Calibri" panose="020F0502020204030204" pitchFamily="34" charset="0"/>
                <a:ea typeface="+mn-ea"/>
                <a:cs typeface="+mn-cs"/>
              </a:defRPr>
            </a:lvl2pPr>
            <a:lvl3pPr marL="914400" indent="0" algn="ctr" defTabSz="457200" rtl="0" eaLnBrk="1" fontAlgn="base" hangingPunct="1">
              <a:spcBef>
                <a:spcPct val="20000"/>
              </a:spcBef>
              <a:spcAft>
                <a:spcPct val="0"/>
              </a:spcAft>
              <a:buFont typeface="Arial" charset="0"/>
              <a:buNone/>
              <a:defRPr sz="2400" kern="1200">
                <a:solidFill>
                  <a:schemeClr val="tx1">
                    <a:tint val="75000"/>
                  </a:schemeClr>
                </a:solidFill>
                <a:latin typeface="Calibri" panose="020F0502020204030204" pitchFamily="34" charset="0"/>
                <a:ea typeface="+mn-ea"/>
                <a:cs typeface="+mn-cs"/>
              </a:defRPr>
            </a:lvl3pPr>
            <a:lvl4pPr marL="13716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Calibri" panose="020F0502020204030204" pitchFamily="34" charset="0"/>
                <a:ea typeface="+mn-ea"/>
                <a:cs typeface="+mn-cs"/>
              </a:defRPr>
            </a:lvl4pPr>
            <a:lvl5pPr marL="1828800" indent="0" algn="ctr" defTabSz="457200" rtl="0" eaLnBrk="1" fontAlgn="base" hangingPunct="1">
              <a:spcBef>
                <a:spcPct val="20000"/>
              </a:spcBef>
              <a:spcAft>
                <a:spcPct val="0"/>
              </a:spcAft>
              <a:buFont typeface="Arial" charset="0"/>
              <a:buNone/>
              <a:defRPr sz="2000" kern="1200">
                <a:solidFill>
                  <a:schemeClr val="tx1">
                    <a:tint val="75000"/>
                  </a:schemeClr>
                </a:solidFill>
                <a:latin typeface="Calibri" panose="020F0502020204030204" pitchFamily="34" charset="0"/>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2400"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46363" y="0"/>
            <a:ext cx="4214771" cy="6322156"/>
          </a:xfrm>
          <a:prstGeom prst="rect">
            <a:avLst/>
          </a:prstGeom>
        </p:spPr>
      </p:pic>
    </p:spTree>
    <p:extLst>
      <p:ext uri="{BB962C8B-B14F-4D97-AF65-F5344CB8AC3E}">
        <p14:creationId xmlns:p14="http://schemas.microsoft.com/office/powerpoint/2010/main" val="3346730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299855" cy="6326372"/>
          </a:xfrm>
          <a:prstGeom prst="rect">
            <a:avLst/>
          </a:prstGeom>
        </p:spPr>
      </p:pic>
      <p:sp>
        <p:nvSpPr>
          <p:cNvPr id="2" name="Title 1"/>
          <p:cNvSpPr>
            <a:spLocks noGrp="1"/>
          </p:cNvSpPr>
          <p:nvPr>
            <p:ph type="title"/>
          </p:nvPr>
        </p:nvSpPr>
        <p:spPr>
          <a:xfrm>
            <a:off x="3830594" y="1288863"/>
            <a:ext cx="7486959" cy="2640585"/>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830594" y="4359914"/>
            <a:ext cx="7486959"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630793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231758" cy="6347637"/>
          </a:xfrm>
          <a:prstGeom prst="rect">
            <a:avLst/>
          </a:prstGeom>
        </p:spPr>
      </p:pic>
      <p:sp>
        <p:nvSpPr>
          <p:cNvPr id="2" name="Title 1"/>
          <p:cNvSpPr>
            <a:spLocks noGrp="1"/>
          </p:cNvSpPr>
          <p:nvPr>
            <p:ph type="title"/>
          </p:nvPr>
        </p:nvSpPr>
        <p:spPr>
          <a:xfrm>
            <a:off x="3830594" y="1288863"/>
            <a:ext cx="7486959" cy="2640585"/>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830594" y="4359914"/>
            <a:ext cx="7486959"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38644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4263657" cy="6359683"/>
          </a:xfrm>
          <a:prstGeom prst="rect">
            <a:avLst/>
          </a:prstGeom>
        </p:spPr>
      </p:pic>
      <p:sp>
        <p:nvSpPr>
          <p:cNvPr id="2" name="Title 1"/>
          <p:cNvSpPr>
            <a:spLocks noGrp="1"/>
          </p:cNvSpPr>
          <p:nvPr>
            <p:ph type="title"/>
          </p:nvPr>
        </p:nvSpPr>
        <p:spPr>
          <a:xfrm>
            <a:off x="3830594" y="1288863"/>
            <a:ext cx="7486959" cy="2640585"/>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830594" y="4359914"/>
            <a:ext cx="7486959"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359536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10566400" y="6435150"/>
            <a:ext cx="1625600" cy="365125"/>
          </a:xfrm>
        </p:spPr>
        <p:txBody>
          <a:bodyPr/>
          <a:lstStyle>
            <a:lvl1pPr algn="ctr">
              <a:defRPr>
                <a:solidFill>
                  <a:schemeClr val="bg1"/>
                </a:solidFill>
                <a:latin typeface="Calibri" panose="020F0502020204030204" pitchFamily="34" charset="0"/>
              </a:defRPr>
            </a:lvl1pPr>
          </a:lstStyle>
          <a:p>
            <a:pPr>
              <a:defRPr/>
            </a:pPr>
            <a:fld id="{3118BD3A-9A49-4256-A9ED-C8BA52E3A5D2}" type="slidenum">
              <a:rPr lang="en-US" smtClean="0"/>
              <a:pPr>
                <a:defRPr/>
              </a:pPr>
              <a:t>‹#›</a:t>
            </a:fld>
            <a:endParaRPr lang="en-US" dirty="0"/>
          </a:p>
        </p:txBody>
      </p:sp>
      <p:sp>
        <p:nvSpPr>
          <p:cNvPr id="17" name="Footer Placeholder 4"/>
          <p:cNvSpPr>
            <a:spLocks noGrp="1"/>
          </p:cNvSpPr>
          <p:nvPr>
            <p:ph type="ftr" sz="quarter" idx="3"/>
          </p:nvPr>
        </p:nvSpPr>
        <p:spPr>
          <a:xfrm>
            <a:off x="3251200" y="6447472"/>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4293645" cy="6337005"/>
          </a:xfrm>
          <a:prstGeom prst="rect">
            <a:avLst/>
          </a:prstGeom>
        </p:spPr>
      </p:pic>
      <p:sp>
        <p:nvSpPr>
          <p:cNvPr id="2" name="Title 1"/>
          <p:cNvSpPr>
            <a:spLocks noGrp="1"/>
          </p:cNvSpPr>
          <p:nvPr>
            <p:ph type="title"/>
          </p:nvPr>
        </p:nvSpPr>
        <p:spPr>
          <a:xfrm>
            <a:off x="3830594" y="1288863"/>
            <a:ext cx="7486959" cy="2640585"/>
          </a:xfrm>
        </p:spPr>
        <p:txBody>
          <a:bodyPr anchor="ctr">
            <a:noAutofit/>
          </a:bodyPr>
          <a:lstStyle>
            <a:lvl1pPr algn="ctr">
              <a:defRPr sz="5400" b="1" cap="none" baseline="0">
                <a:effectLst>
                  <a:outerShdw blurRad="38100" dist="38100" dir="2700000" algn="tl">
                    <a:srgbClr val="000000">
                      <a:alpha val="43137"/>
                    </a:srgbClr>
                  </a:outerShdw>
                </a:effectLst>
                <a:latin typeface="Calibri" panose="020F0502020204030204" pitchFamily="34" charset="0"/>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3830594" y="4359914"/>
            <a:ext cx="7486959" cy="1295400"/>
          </a:xfrm>
        </p:spPr>
        <p:txBody>
          <a:bodyPr anchor="ctr">
            <a:normAutofit/>
          </a:bodyPr>
          <a:lstStyle>
            <a:lvl1pPr marL="0" indent="0" algn="ctr">
              <a:buNone/>
              <a:defRPr sz="3200">
                <a:solidFill>
                  <a:schemeClr val="tx1"/>
                </a:solidFill>
                <a:effectLst>
                  <a:outerShdw blurRad="38100" dist="38100" dir="2700000" algn="tl">
                    <a:srgbClr val="000000">
                      <a:alpha val="43137"/>
                    </a:srgbClr>
                  </a:outerShdw>
                </a:effectLst>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9787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356351"/>
            <a:ext cx="12192000" cy="501650"/>
          </a:xfrm>
          <a:prstGeom prst="rect">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Rectangle 3"/>
          <p:cNvSpPr/>
          <p:nvPr userDrawn="1"/>
        </p:nvSpPr>
        <p:spPr>
          <a:xfrm flipV="1">
            <a:off x="0" y="6356350"/>
            <a:ext cx="12192000" cy="457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userDrawn="1">
            <p:ph type="title"/>
          </p:nvPr>
        </p:nvSpPr>
        <p:spPr>
          <a:xfrm>
            <a:off x="1652016" y="458469"/>
            <a:ext cx="9930384" cy="762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userDrawn="1">
            <p:ph type="body" idx="1"/>
          </p:nvPr>
        </p:nvSpPr>
        <p:spPr bwMode="auto">
          <a:xfrm>
            <a:off x="518984" y="1676401"/>
            <a:ext cx="11063416"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userDrawn="1">
            <p:ph type="ftr" sz="quarter" idx="3"/>
          </p:nvPr>
        </p:nvSpPr>
        <p:spPr>
          <a:xfrm>
            <a:off x="3251200" y="6424614"/>
            <a:ext cx="568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Calibri" panose="020F0502020204030204" pitchFamily="34" charset="0"/>
                <a:cs typeface="+mn-cs"/>
              </a:defRPr>
            </a:lvl1pPr>
          </a:lstStyle>
          <a:p>
            <a:r>
              <a:rPr lang="en-US" dirty="0" smtClean="0"/>
              <a:t>ALCOHOL AND TOBACCO TAX AND TRADE BUREAU | TTB</a:t>
            </a:r>
            <a:endParaRPr lang="en-US" dirty="0"/>
          </a:p>
        </p:txBody>
      </p:sp>
      <p:sp>
        <p:nvSpPr>
          <p:cNvPr id="6" name="Slide Number Placeholder 5"/>
          <p:cNvSpPr>
            <a:spLocks noGrp="1"/>
          </p:cNvSpPr>
          <p:nvPr userDrawn="1">
            <p:ph type="sldNum" sz="quarter" idx="4"/>
          </p:nvPr>
        </p:nvSpPr>
        <p:spPr>
          <a:xfrm>
            <a:off x="10528300" y="6418897"/>
            <a:ext cx="162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cs typeface="+mn-cs"/>
              </a:defRPr>
            </a:lvl1pPr>
          </a:lstStyle>
          <a:p>
            <a:fld id="{BA9696C3-F121-41AC-8403-DB61221B02C3}" type="slidenum">
              <a:rPr lang="en-US" smtClean="0"/>
              <a:pPr/>
              <a:t>‹#›</a:t>
            </a:fld>
            <a:endParaRPr lang="en-US" dirty="0"/>
          </a:p>
        </p:txBody>
      </p:sp>
      <p:sp>
        <p:nvSpPr>
          <p:cNvPr id="9" name="TextBox 8"/>
          <p:cNvSpPr txBox="1"/>
          <p:nvPr userDrawn="1"/>
        </p:nvSpPr>
        <p:spPr>
          <a:xfrm>
            <a:off x="0" y="6468677"/>
            <a:ext cx="2336800" cy="276999"/>
          </a:xfrm>
          <a:prstGeom prst="rect">
            <a:avLst/>
          </a:prstGeom>
          <a:noFill/>
        </p:spPr>
        <p:txBody>
          <a:bodyPr wrap="square" rtlCol="0">
            <a:spAutoFit/>
          </a:bodyPr>
          <a:lstStyle/>
          <a:p>
            <a:pPr algn="ctr"/>
            <a:r>
              <a:rPr lang="en-US" sz="1200" dirty="0" smtClean="0">
                <a:solidFill>
                  <a:schemeClr val="bg1"/>
                </a:solidFill>
              </a:rPr>
              <a:t> CBC</a:t>
            </a:r>
            <a:r>
              <a:rPr lang="en-US" sz="1200" baseline="0" dirty="0" smtClean="0">
                <a:solidFill>
                  <a:schemeClr val="bg1"/>
                </a:solidFill>
              </a:rPr>
              <a:t> | APRIL </a:t>
            </a:r>
            <a:r>
              <a:rPr lang="en-US" sz="1200" dirty="0" smtClean="0">
                <a:solidFill>
                  <a:schemeClr val="bg1"/>
                </a:solidFill>
              </a:rPr>
              <a:t>2019</a:t>
            </a:r>
            <a:endParaRPr lang="en-US" sz="1100" dirty="0">
              <a:solidFill>
                <a:schemeClr val="bg1"/>
              </a:solidFill>
            </a:endParaRPr>
          </a:p>
        </p:txBody>
      </p:sp>
    </p:spTree>
    <p:extLst>
      <p:ext uri="{BB962C8B-B14F-4D97-AF65-F5344CB8AC3E}">
        <p14:creationId xmlns:p14="http://schemas.microsoft.com/office/powerpoint/2010/main" val="4161563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hdr="0" dt="0"/>
  <p:txStyles>
    <p:titleStyle>
      <a:lvl1pPr algn="l" defTabSz="457200" rtl="0" eaLnBrk="1" fontAlgn="base" hangingPunct="1">
        <a:spcBef>
          <a:spcPct val="0"/>
        </a:spcBef>
        <a:spcAft>
          <a:spcPct val="0"/>
        </a:spcAft>
        <a:defRPr sz="4400" b="1" kern="1200">
          <a:solidFill>
            <a:schemeClr val="accent1">
              <a:lumMod val="50000"/>
            </a:schemeClr>
          </a:solidFill>
          <a:effectLst>
            <a:outerShdw blurRad="38100" dist="38100" dir="2700000" algn="tl">
              <a:srgbClr val="000000">
                <a:alpha val="43137"/>
              </a:srgbClr>
            </a:outerShdw>
          </a:effectLst>
          <a:latin typeface="Calibri" panose="020F0502020204030204" pitchFamily="34" charset="0"/>
          <a:ea typeface="+mj-ea"/>
          <a:cs typeface="+mj-cs"/>
        </a:defRPr>
      </a:lvl1pPr>
      <a:lvl2pPr algn="ctr" defTabSz="457200" rtl="0" eaLnBrk="1" fontAlgn="base" hangingPunct="1">
        <a:spcBef>
          <a:spcPct val="0"/>
        </a:spcBef>
        <a:spcAft>
          <a:spcPct val="0"/>
        </a:spcAft>
        <a:defRPr sz="4200" b="1">
          <a:solidFill>
            <a:srgbClr val="17375E"/>
          </a:solidFill>
          <a:latin typeface="Calisto MT" pitchFamily="18" charset="0"/>
        </a:defRPr>
      </a:lvl2pPr>
      <a:lvl3pPr algn="ctr" defTabSz="457200" rtl="0" eaLnBrk="1" fontAlgn="base" hangingPunct="1">
        <a:spcBef>
          <a:spcPct val="0"/>
        </a:spcBef>
        <a:spcAft>
          <a:spcPct val="0"/>
        </a:spcAft>
        <a:defRPr sz="4200" b="1">
          <a:solidFill>
            <a:srgbClr val="17375E"/>
          </a:solidFill>
          <a:latin typeface="Calisto MT" pitchFamily="18" charset="0"/>
        </a:defRPr>
      </a:lvl3pPr>
      <a:lvl4pPr algn="ctr" defTabSz="457200" rtl="0" eaLnBrk="1" fontAlgn="base" hangingPunct="1">
        <a:spcBef>
          <a:spcPct val="0"/>
        </a:spcBef>
        <a:spcAft>
          <a:spcPct val="0"/>
        </a:spcAft>
        <a:defRPr sz="4200" b="1">
          <a:solidFill>
            <a:srgbClr val="17375E"/>
          </a:solidFill>
          <a:latin typeface="Calisto MT" pitchFamily="18" charset="0"/>
        </a:defRPr>
      </a:lvl4pPr>
      <a:lvl5pPr algn="ctr" defTabSz="457200" rtl="0" eaLnBrk="1" fontAlgn="base" hangingPunct="1">
        <a:spcBef>
          <a:spcPct val="0"/>
        </a:spcBef>
        <a:spcAft>
          <a:spcPct val="0"/>
        </a:spcAft>
        <a:defRPr sz="4200" b="1">
          <a:solidFill>
            <a:srgbClr val="17375E"/>
          </a:solidFill>
          <a:latin typeface="Calisto MT" pitchFamily="18" charset="0"/>
        </a:defRPr>
      </a:lvl5pPr>
      <a:lvl6pPr marL="457200" algn="ctr" defTabSz="457200" rtl="0" eaLnBrk="1" fontAlgn="base" hangingPunct="1">
        <a:spcBef>
          <a:spcPct val="0"/>
        </a:spcBef>
        <a:spcAft>
          <a:spcPct val="0"/>
        </a:spcAft>
        <a:defRPr sz="4200" b="1">
          <a:solidFill>
            <a:srgbClr val="17375E"/>
          </a:solidFill>
          <a:latin typeface="Calisto MT" pitchFamily="18" charset="0"/>
        </a:defRPr>
      </a:lvl6pPr>
      <a:lvl7pPr marL="914400" algn="ctr" defTabSz="457200" rtl="0" eaLnBrk="1" fontAlgn="base" hangingPunct="1">
        <a:spcBef>
          <a:spcPct val="0"/>
        </a:spcBef>
        <a:spcAft>
          <a:spcPct val="0"/>
        </a:spcAft>
        <a:defRPr sz="4200" b="1">
          <a:solidFill>
            <a:srgbClr val="17375E"/>
          </a:solidFill>
          <a:latin typeface="Calisto MT" pitchFamily="18" charset="0"/>
        </a:defRPr>
      </a:lvl7pPr>
      <a:lvl8pPr marL="1371600" algn="ctr" defTabSz="457200" rtl="0" eaLnBrk="1" fontAlgn="base" hangingPunct="1">
        <a:spcBef>
          <a:spcPct val="0"/>
        </a:spcBef>
        <a:spcAft>
          <a:spcPct val="0"/>
        </a:spcAft>
        <a:defRPr sz="4200" b="1">
          <a:solidFill>
            <a:srgbClr val="17375E"/>
          </a:solidFill>
          <a:latin typeface="Calisto MT" pitchFamily="18" charset="0"/>
        </a:defRPr>
      </a:lvl8pPr>
      <a:lvl9pPr marL="1828800" algn="ctr" defTabSz="457200" rtl="0" eaLnBrk="1" fontAlgn="base" hangingPunct="1">
        <a:spcBef>
          <a:spcPct val="0"/>
        </a:spcBef>
        <a:spcAft>
          <a:spcPct val="0"/>
        </a:spcAft>
        <a:defRPr sz="4200" b="1">
          <a:solidFill>
            <a:srgbClr val="17375E"/>
          </a:solidFill>
          <a:latin typeface="Calisto MT" pitchFamily="18"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17375E"/>
          </a:solidFill>
          <a:latin typeface="Calibri" panose="020F0502020204030204" pitchFamily="34" charset="0"/>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rgbClr val="17375E"/>
          </a:solidFill>
          <a:latin typeface="Calibri" panose="020F0502020204030204" pitchFamily="34" charset="0"/>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rgbClr val="17375E"/>
          </a:solidFill>
          <a:latin typeface="Calibri" panose="020F0502020204030204" pitchFamily="34" charset="0"/>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rgbClr val="17375E"/>
          </a:solidFill>
          <a:latin typeface="Calibri" panose="020F0502020204030204" pitchFamily="34" charset="0"/>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rgbClr val="17375E"/>
          </a:solidFill>
          <a:latin typeface="Calibri" panose="020F0502020204030204"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ttb.gov/rulings/ttb-ruling-2015-1-attachment-1.pdf" TargetMode="External"/><Relationship Id="rId2" Type="http://schemas.openxmlformats.org/officeDocument/2006/relationships/hyperlink" Target="https://www.ttb.gov/rulings/ttb-ruling-2015-1-malt-beverage-formula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ttb.gov/formulation/fids.s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hyperlink" Target="https://www.ttb.gov/formulation/limited-ingrd-cal-worksheet.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ttb.gov/formulation/sample-spec-sheet.shtml"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ttb.gov/ssd/limited_ingredients.s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ttb.gov/pdf/fonl-webinar.pdf" TargetMode="External"/><Relationship Id="rId2" Type="http://schemas.openxmlformats.org/officeDocument/2006/relationships/hyperlink" Target="https://www.ttb.gov/formulation/fonl-main.shtml" TargetMode="External"/><Relationship Id="rId1" Type="http://schemas.openxmlformats.org/officeDocument/2006/relationships/slideLayout" Target="../slideLayouts/slideLayout2.xml"/><Relationship Id="rId4" Type="http://schemas.openxmlformats.org/officeDocument/2006/relationships/hyperlink" Target="https://www.ttb.gov/forms/f510051.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8.xml"/><Relationship Id="rId5" Type="http://schemas.microsoft.com/office/2007/relationships/hdphoto" Target="../media/hdphoto6.wdp"/><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hyperlink" Target="https://www.ttb.gov/formulation/pre_cola.s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ttb.gov/formulation/limited-ingrd-cal-worksheet.shtml" TargetMode="External"/><Relationship Id="rId2" Type="http://schemas.openxmlformats.org/officeDocument/2006/relationships/hyperlink" Target="https://www.ttb.gov/formulation/sample-spec-sheet.shtml" TargetMode="External"/><Relationship Id="rId1" Type="http://schemas.openxmlformats.org/officeDocument/2006/relationships/slideLayout" Target="../slideLayouts/slideLayout2.xml"/><Relationship Id="rId5" Type="http://schemas.openxmlformats.org/officeDocument/2006/relationships/hyperlink" Target="https://www.ttb.gov/rulings/ttb-ruling-2015-1-attachment-1.pdf" TargetMode="External"/><Relationship Id="rId4" Type="http://schemas.openxmlformats.org/officeDocument/2006/relationships/hyperlink" Target="https://www.ttb.gov/formulation/fids.s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tb.gov/public-guidance/TTB-G-2016-1A.shtml" TargetMode="External"/><Relationship Id="rId2" Type="http://schemas.openxmlformats.org/officeDocument/2006/relationships/hyperlink" Target="https://www.ttb.gov/formulation/formula_approval_tool_mb.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tb.gov/public-guidance/TTB-G-2016-1A.shtml" TargetMode="External"/><Relationship Id="rId2" Type="http://schemas.openxmlformats.org/officeDocument/2006/relationships/hyperlink" Target="https://www.ttb.gov/rulings/ttb-ruling-2015-1-malt-beverage-formulas.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Malt Beverage Formulas </a:t>
            </a:r>
            <a:endParaRPr lang="en-US" dirty="0"/>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118BD3A-9A49-4256-A9ED-C8BA52E3A5D2}"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Text Placeholder 2"/>
          <p:cNvSpPr>
            <a:spLocks noGrp="1"/>
          </p:cNvSpPr>
          <p:nvPr>
            <p:ph type="body" idx="1"/>
          </p:nvPr>
        </p:nvSpPr>
        <p:spPr>
          <a:xfrm>
            <a:off x="2555133" y="4374102"/>
            <a:ext cx="5772322" cy="1295400"/>
          </a:xfrm>
        </p:spPr>
        <p:txBody>
          <a:bodyPr/>
          <a:lstStyle/>
          <a:p>
            <a:r>
              <a:rPr lang="en-US" dirty="0" smtClean="0"/>
              <a:t>CHRISTIAN FAY</a:t>
            </a:r>
          </a:p>
          <a:p>
            <a:r>
              <a:rPr lang="en-US" sz="2400" dirty="0" smtClean="0">
                <a:solidFill>
                  <a:schemeClr val="accent1">
                    <a:lumMod val="50000"/>
                  </a:schemeClr>
                </a:solidFill>
              </a:rPr>
              <a:t>Formula Specialist</a:t>
            </a:r>
          </a:p>
          <a:p>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58613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Ingredients and Processes that are Exempt from Formula Requirements</a:t>
            </a:r>
            <a:endParaRPr lang="en-US" dirty="0"/>
          </a:p>
        </p:txBody>
      </p:sp>
      <p:sp>
        <p:nvSpPr>
          <p:cNvPr id="3" name="Content Placeholder 2"/>
          <p:cNvSpPr>
            <a:spLocks noGrp="1"/>
          </p:cNvSpPr>
          <p:nvPr>
            <p:ph idx="1"/>
          </p:nvPr>
        </p:nvSpPr>
        <p:spPr/>
        <p:txBody>
          <a:bodyPr>
            <a:noAutofit/>
          </a:bodyPr>
          <a:lstStyle/>
          <a:p>
            <a:r>
              <a:rPr lang="en-US" sz="2400" dirty="0" smtClean="0">
                <a:hlinkClick r:id="rId2"/>
              </a:rPr>
              <a:t>TTB Ruling 2015-1</a:t>
            </a:r>
            <a:r>
              <a:rPr lang="en-US" sz="2400" dirty="0" smtClean="0"/>
              <a:t> exempts certain traditional ingredients and processes</a:t>
            </a:r>
          </a:p>
          <a:p>
            <a:r>
              <a:rPr lang="en-US" sz="2400" dirty="0" smtClean="0">
                <a:hlinkClick r:id="rId3"/>
              </a:rPr>
              <a:t>Attachment 1</a:t>
            </a:r>
            <a:r>
              <a:rPr lang="en-US" sz="2400" dirty="0" smtClean="0"/>
              <a:t> specifies which ingredients and processes are exempt, for example:</a:t>
            </a:r>
          </a:p>
          <a:p>
            <a:pPr lvl="1"/>
            <a:r>
              <a:rPr lang="en-US" sz="2000" dirty="0" smtClean="0"/>
              <a:t>Honey, vanilla beans</a:t>
            </a:r>
          </a:p>
          <a:p>
            <a:pPr lvl="1"/>
            <a:r>
              <a:rPr lang="en-US" sz="2000" dirty="0" smtClean="0"/>
              <a:t>Barrel-aging</a:t>
            </a:r>
          </a:p>
          <a:p>
            <a:r>
              <a:rPr lang="en-US" sz="2400" dirty="0" smtClean="0"/>
              <a:t>The ruling </a:t>
            </a:r>
            <a:r>
              <a:rPr lang="en-US" sz="2400" b="1" dirty="0" smtClean="0"/>
              <a:t>does not </a:t>
            </a:r>
            <a:r>
              <a:rPr lang="en-US" sz="2400" dirty="0" smtClean="0"/>
              <a:t>exempt flavors containing alcohol or extracts, for example:</a:t>
            </a:r>
          </a:p>
          <a:p>
            <a:pPr lvl="1"/>
            <a:r>
              <a:rPr lang="en-US" sz="2000" dirty="0" smtClean="0"/>
              <a:t>Vanilla beans are exempt, but vanilla extract is not exempt</a:t>
            </a:r>
          </a:p>
          <a:p>
            <a:r>
              <a:rPr lang="en-US" sz="2400" dirty="0" smtClean="0"/>
              <a:t>Please note that exempt ingredients cannot comprise more than 49 percent of the fermentables</a:t>
            </a:r>
          </a:p>
          <a:p>
            <a:r>
              <a:rPr lang="en-US" sz="2400" dirty="0" smtClean="0"/>
              <a:t>TTB can still request a formula </a:t>
            </a:r>
            <a:r>
              <a:rPr lang="en-US" sz="2400" dirty="0"/>
              <a:t>and samples for analysis </a:t>
            </a:r>
            <a:r>
              <a:rPr lang="en-US" sz="2400" dirty="0" smtClean="0"/>
              <a:t>at any time, even when exempt ingredients are used</a:t>
            </a:r>
          </a:p>
          <a:p>
            <a:endParaRPr lang="en-US" sz="2400"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0033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Ruling 2015-1 | Attachment 1</a:t>
            </a:r>
            <a:endParaRPr lang="en-US" dirty="0"/>
          </a:p>
        </p:txBody>
      </p:sp>
      <p:sp>
        <p:nvSpPr>
          <p:cNvPr id="7" name="Slide Number Placeholder 6"/>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42367A3-023C-4870-9A86-52F994C50B51}"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Footer Placeholder 5"/>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377695" y="1311332"/>
            <a:ext cx="9803139" cy="5044008"/>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02229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smtClean="0"/>
              <a:t>Combinations of Exempt and Non Exempt Ingredients</a:t>
            </a:r>
            <a:endParaRPr lang="en-US" dirty="0"/>
          </a:p>
        </p:txBody>
      </p:sp>
      <p:sp>
        <p:nvSpPr>
          <p:cNvPr id="2" name="Footer Placeholder 1"/>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9" name="Content Placeholder 8"/>
          <p:cNvGraphicFramePr>
            <a:graphicFrameLocks noGrp="1"/>
          </p:cNvGraphicFramePr>
          <p:nvPr>
            <p:ph sz="half" idx="4294967295"/>
            <p:extLst/>
          </p:nvPr>
        </p:nvGraphicFramePr>
        <p:xfrm>
          <a:off x="2960275" y="2342852"/>
          <a:ext cx="5929376" cy="4437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8" name="Group 17"/>
          <p:cNvGrpSpPr/>
          <p:nvPr/>
        </p:nvGrpSpPr>
        <p:grpSpPr>
          <a:xfrm>
            <a:off x="281843" y="2366696"/>
            <a:ext cx="2294011" cy="1567255"/>
            <a:chOff x="536448" y="2437347"/>
            <a:chExt cx="1877568" cy="1395410"/>
          </a:xfrm>
          <a:solidFill>
            <a:schemeClr val="accent1">
              <a:lumMod val="20000"/>
              <a:lumOff val="80000"/>
            </a:schemeClr>
          </a:solidFill>
        </p:grpSpPr>
        <p:sp>
          <p:nvSpPr>
            <p:cNvPr id="15" name="Rounded Rectangular Callout 14"/>
            <p:cNvSpPr/>
            <p:nvPr/>
          </p:nvSpPr>
          <p:spPr>
            <a:xfrm>
              <a:off x="536448" y="2437347"/>
              <a:ext cx="1877568" cy="1395410"/>
            </a:xfrm>
            <a:prstGeom prst="wedgeRoundRectCallout">
              <a:avLst>
                <a:gd name="adj1" fmla="val 78383"/>
                <a:gd name="adj2" fmla="val 48244"/>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p:cNvSpPr txBox="1"/>
            <p:nvPr/>
          </p:nvSpPr>
          <p:spPr>
            <a:xfrm>
              <a:off x="658368" y="2720528"/>
              <a:ext cx="1584960" cy="904298"/>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Passionfruit and vanilla beans are exempt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9" name="Group 18"/>
          <p:cNvGrpSpPr/>
          <p:nvPr/>
        </p:nvGrpSpPr>
        <p:grpSpPr>
          <a:xfrm>
            <a:off x="4340352" y="1265202"/>
            <a:ext cx="3089119" cy="1419549"/>
            <a:chOff x="536448" y="2437347"/>
            <a:chExt cx="1877568" cy="1395410"/>
          </a:xfrm>
          <a:solidFill>
            <a:schemeClr val="accent1">
              <a:lumMod val="20000"/>
              <a:lumOff val="80000"/>
            </a:schemeClr>
          </a:solidFill>
        </p:grpSpPr>
        <p:sp>
          <p:nvSpPr>
            <p:cNvPr id="20" name="Rounded Rectangular Callout 19"/>
            <p:cNvSpPr/>
            <p:nvPr/>
          </p:nvSpPr>
          <p:spPr>
            <a:xfrm>
              <a:off x="536448" y="2437347"/>
              <a:ext cx="1877568" cy="1395410"/>
            </a:xfrm>
            <a:prstGeom prst="wedgeRoundRectCallout">
              <a:avLst>
                <a:gd name="adj1" fmla="val 2525"/>
                <a:gd name="adj2" fmla="val 169563"/>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20"/>
            <p:cNvSpPr txBox="1"/>
            <p:nvPr/>
          </p:nvSpPr>
          <p:spPr>
            <a:xfrm>
              <a:off x="682752" y="2545889"/>
              <a:ext cx="1584960" cy="1178328"/>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If you use both exempt and non exempt ingredients, formula is required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2" name="Group 21"/>
          <p:cNvGrpSpPr/>
          <p:nvPr/>
        </p:nvGrpSpPr>
        <p:grpSpPr>
          <a:xfrm>
            <a:off x="9288389" y="4561796"/>
            <a:ext cx="2294011" cy="1567255"/>
            <a:chOff x="536448" y="2437347"/>
            <a:chExt cx="1877568" cy="1395410"/>
          </a:xfrm>
          <a:solidFill>
            <a:schemeClr val="accent1">
              <a:lumMod val="20000"/>
              <a:lumOff val="80000"/>
            </a:schemeClr>
          </a:solidFill>
        </p:grpSpPr>
        <p:sp>
          <p:nvSpPr>
            <p:cNvPr id="23" name="Rounded Rectangular Callout 22"/>
            <p:cNvSpPr/>
            <p:nvPr/>
          </p:nvSpPr>
          <p:spPr>
            <a:xfrm>
              <a:off x="536448" y="2437347"/>
              <a:ext cx="1877568" cy="1395410"/>
            </a:xfrm>
            <a:prstGeom prst="wedgeRoundRectCallout">
              <a:avLst>
                <a:gd name="adj1" fmla="val -75610"/>
                <a:gd name="adj2" fmla="val -30474"/>
                <a:gd name="adj3" fmla="val 1666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TextBox 23"/>
            <p:cNvSpPr txBox="1"/>
            <p:nvPr/>
          </p:nvSpPr>
          <p:spPr>
            <a:xfrm>
              <a:off x="682752" y="2811886"/>
              <a:ext cx="1584960" cy="646331"/>
            </a:xfrm>
            <a:prstGeom prst="rect">
              <a:avLst/>
            </a:prstGeom>
            <a:grpFill/>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alibri" panose="020F0502020204030204"/>
                  <a:ea typeface="+mn-ea"/>
                  <a:cs typeface="+mn-cs"/>
                </a:rPr>
                <a:t>Guava is not exempt</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649630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TTB Looks For When Reviewing Formulas</a:t>
            </a:r>
            <a:endParaRPr lang="en-US" dirty="0"/>
          </a:p>
        </p:txBody>
      </p:sp>
      <p:sp>
        <p:nvSpPr>
          <p:cNvPr id="3" name="Content Placeholder 2"/>
          <p:cNvSpPr>
            <a:spLocks noGrp="1"/>
          </p:cNvSpPr>
          <p:nvPr>
            <p:ph idx="1"/>
          </p:nvPr>
        </p:nvSpPr>
        <p:spPr/>
        <p:txBody>
          <a:bodyPr>
            <a:normAutofit fontScale="92500"/>
          </a:bodyPr>
          <a:lstStyle/>
          <a:p>
            <a:r>
              <a:rPr lang="en-US" dirty="0" smtClean="0"/>
              <a:t>Correct designation (Class and Type) – Is the base produced according to the stated standard?</a:t>
            </a:r>
          </a:p>
          <a:p>
            <a:r>
              <a:rPr lang="en-US" altLang="en-US" dirty="0"/>
              <a:t>GRAS </a:t>
            </a:r>
            <a:r>
              <a:rPr lang="en-US" altLang="en-US" dirty="0" smtClean="0"/>
              <a:t>(</a:t>
            </a:r>
            <a:r>
              <a:rPr lang="en-US" altLang="en-US" b="1" dirty="0" smtClean="0">
                <a:solidFill>
                  <a:schemeClr val="tx2">
                    <a:lumMod val="60000"/>
                    <a:lumOff val="40000"/>
                  </a:schemeClr>
                </a:solidFill>
              </a:rPr>
              <a:t>G</a:t>
            </a:r>
            <a:r>
              <a:rPr lang="en-US" altLang="en-US" dirty="0" smtClean="0"/>
              <a:t>enerally </a:t>
            </a:r>
            <a:r>
              <a:rPr lang="en-US" altLang="en-US" b="1" dirty="0" smtClean="0">
                <a:solidFill>
                  <a:schemeClr val="tx2">
                    <a:lumMod val="60000"/>
                    <a:lumOff val="40000"/>
                  </a:schemeClr>
                </a:solidFill>
              </a:rPr>
              <a:t>R</a:t>
            </a:r>
            <a:r>
              <a:rPr lang="en-US" altLang="en-US" dirty="0" smtClean="0"/>
              <a:t>ecognized </a:t>
            </a:r>
            <a:r>
              <a:rPr lang="en-US" altLang="en-US" b="1" dirty="0" smtClean="0">
                <a:solidFill>
                  <a:schemeClr val="tx2">
                    <a:lumMod val="60000"/>
                    <a:lumOff val="40000"/>
                  </a:schemeClr>
                </a:solidFill>
              </a:rPr>
              <a:t>A</a:t>
            </a:r>
            <a:r>
              <a:rPr lang="en-US" altLang="en-US" dirty="0" smtClean="0"/>
              <a:t>s </a:t>
            </a:r>
            <a:r>
              <a:rPr lang="en-US" altLang="en-US" b="1" dirty="0" smtClean="0">
                <a:solidFill>
                  <a:schemeClr val="tx2">
                    <a:lumMod val="60000"/>
                    <a:lumOff val="40000"/>
                  </a:schemeClr>
                </a:solidFill>
              </a:rPr>
              <a:t>S</a:t>
            </a:r>
            <a:r>
              <a:rPr lang="en-US" altLang="en-US" dirty="0" smtClean="0"/>
              <a:t>afe</a:t>
            </a:r>
            <a:r>
              <a:rPr lang="en-US" altLang="en-US" dirty="0"/>
              <a:t>) status of </a:t>
            </a:r>
            <a:r>
              <a:rPr lang="en-US" altLang="en-US" dirty="0" smtClean="0"/>
              <a:t>certain ingredients</a:t>
            </a:r>
            <a:endParaRPr lang="en-US" altLang="en-US" dirty="0"/>
          </a:p>
          <a:p>
            <a:r>
              <a:rPr lang="en-US" altLang="en-US" dirty="0" smtClean="0"/>
              <a:t>Any limited or </a:t>
            </a:r>
            <a:r>
              <a:rPr lang="en-US" altLang="en-US" dirty="0"/>
              <a:t>prohibited </a:t>
            </a:r>
            <a:r>
              <a:rPr lang="en-US" altLang="en-US" dirty="0" smtClean="0"/>
              <a:t>ingredients used</a:t>
            </a:r>
            <a:endParaRPr lang="en-US" altLang="en-US" dirty="0"/>
          </a:p>
          <a:p>
            <a:r>
              <a:rPr lang="en-US" altLang="en-US" dirty="0"/>
              <a:t>Correct supporting documentation for certain ingredients</a:t>
            </a:r>
          </a:p>
          <a:p>
            <a:pPr lvl="1"/>
            <a:r>
              <a:rPr lang="en-US" altLang="en-US" sz="3200" dirty="0"/>
              <a:t>Ingredient Specification Sheet (Spec Sheet)</a:t>
            </a:r>
          </a:p>
          <a:p>
            <a:pPr lvl="1"/>
            <a:r>
              <a:rPr lang="en-US" altLang="en-US" sz="3200" dirty="0"/>
              <a:t>Flavor Ingredient Data </a:t>
            </a:r>
            <a:r>
              <a:rPr lang="en-US" altLang="en-US" sz="3200" dirty="0" smtClean="0"/>
              <a:t>Sheets </a:t>
            </a:r>
            <a:endParaRPr lang="en-US" altLang="en-US" sz="3200" dirty="0"/>
          </a:p>
          <a:p>
            <a:pPr lvl="1"/>
            <a:r>
              <a:rPr lang="en-US" altLang="en-US" sz="3200" dirty="0"/>
              <a:t>Limited Ingredient Calculation Worksheet</a:t>
            </a:r>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702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Compounded Flavors</a:t>
            </a:r>
            <a:endParaRPr lang="en-US" dirty="0"/>
          </a:p>
        </p:txBody>
      </p:sp>
      <p:sp>
        <p:nvSpPr>
          <p:cNvPr id="3" name="Content Placeholder 2"/>
          <p:cNvSpPr>
            <a:spLocks noGrp="1"/>
          </p:cNvSpPr>
          <p:nvPr>
            <p:ph idx="1"/>
          </p:nvPr>
        </p:nvSpPr>
        <p:spPr/>
        <p:txBody>
          <a:bodyPr>
            <a:normAutofit fontScale="92500"/>
          </a:bodyPr>
          <a:lstStyle/>
          <a:p>
            <a:r>
              <a:rPr lang="en-US" altLang="en-US" dirty="0" smtClean="0"/>
              <a:t> Are one of the following:</a:t>
            </a:r>
          </a:p>
          <a:p>
            <a:pPr lvl="1"/>
            <a:r>
              <a:rPr lang="en-US" altLang="en-US" dirty="0" smtClean="0"/>
              <a:t>All natural</a:t>
            </a:r>
          </a:p>
          <a:p>
            <a:pPr lvl="1"/>
            <a:r>
              <a:rPr lang="en-US" altLang="en-US" dirty="0" smtClean="0"/>
              <a:t>Natural and artificial containing up to 0.1% artificial content topnote</a:t>
            </a:r>
          </a:p>
          <a:p>
            <a:pPr lvl="1"/>
            <a:r>
              <a:rPr lang="en-US" altLang="en-US" dirty="0" smtClean="0"/>
              <a:t>Natural and artificial containing greater than</a:t>
            </a:r>
            <a:br>
              <a:rPr lang="en-US" altLang="en-US" dirty="0" smtClean="0"/>
            </a:br>
            <a:r>
              <a:rPr lang="en-US" altLang="en-US" dirty="0" smtClean="0"/>
              <a:t>0.1% artificial content topnote</a:t>
            </a:r>
          </a:p>
          <a:p>
            <a:pPr lvl="1"/>
            <a:r>
              <a:rPr lang="en-US" altLang="en-US" dirty="0" smtClean="0"/>
              <a:t>All artificial</a:t>
            </a:r>
          </a:p>
          <a:p>
            <a:pPr lvl="1"/>
            <a:r>
              <a:rPr lang="en-US" altLang="en-US" dirty="0" smtClean="0"/>
              <a:t>Non-flavor:  product is not flavor (e.g., Cloud Emulsion)</a:t>
            </a:r>
          </a:p>
          <a:p>
            <a:r>
              <a:rPr lang="en-US" altLang="en-US" dirty="0" smtClean="0"/>
              <a:t> Submitted to TTB Nonbeverage Lab for Review</a:t>
            </a:r>
          </a:p>
          <a:p>
            <a:r>
              <a:rPr lang="en-US" altLang="en-US" dirty="0" smtClean="0"/>
              <a:t> May contain colors</a:t>
            </a:r>
          </a:p>
          <a:p>
            <a:endParaRPr lang="en-US" dirty="0"/>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090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Flavor Ingredient Data Sheet </a:t>
            </a:r>
            <a:br>
              <a:rPr lang="en-US" dirty="0" smtClean="0"/>
            </a:br>
            <a:r>
              <a:rPr lang="en-US" sz="4000" dirty="0" smtClean="0"/>
              <a:t>(FID Sheet or FIDS)</a:t>
            </a:r>
            <a:endParaRPr lang="en-US" sz="4000" dirty="0"/>
          </a:p>
        </p:txBody>
      </p:sp>
      <p:sp>
        <p:nvSpPr>
          <p:cNvPr id="3" name="Content Placeholder 2"/>
          <p:cNvSpPr>
            <a:spLocks noGrp="1"/>
          </p:cNvSpPr>
          <p:nvPr>
            <p:ph idx="1"/>
          </p:nvPr>
        </p:nvSpPr>
        <p:spPr/>
        <p:txBody>
          <a:bodyPr>
            <a:normAutofit fontScale="77500" lnSpcReduction="20000"/>
          </a:bodyPr>
          <a:lstStyle/>
          <a:p>
            <a:r>
              <a:rPr lang="en-US" dirty="0" smtClean="0"/>
              <a:t>A FID Sheet is a spreadsheet that includes information about certain ingredients used to make a compounded flavor</a:t>
            </a:r>
          </a:p>
          <a:p>
            <a:r>
              <a:rPr lang="en-US" dirty="0" smtClean="0"/>
              <a:t>Submit one for each compounded flavor used in your product</a:t>
            </a:r>
          </a:p>
          <a:p>
            <a:r>
              <a:rPr lang="en-US" dirty="0" smtClean="0"/>
              <a:t>The FID Sheet allows TTB to:</a:t>
            </a:r>
          </a:p>
          <a:p>
            <a:pPr lvl="1"/>
            <a:r>
              <a:rPr lang="en-US" dirty="0" smtClean="0"/>
              <a:t>Ensure that the compounded flavor has been evaluated by the TTB Nonbeverage Products Laboratory (NPL) </a:t>
            </a:r>
          </a:p>
          <a:p>
            <a:pPr lvl="1"/>
            <a:r>
              <a:rPr lang="en-US" dirty="0" smtClean="0"/>
              <a:t>Verify that your beverage does not contain any ingredients in excess of the limits prescribed by TTB or by FDA </a:t>
            </a:r>
          </a:p>
          <a:p>
            <a:pPr lvl="1"/>
            <a:r>
              <a:rPr lang="en-US" dirty="0" smtClean="0"/>
              <a:t>Ensure the appropriate labeling of your product</a:t>
            </a:r>
          </a:p>
          <a:p>
            <a:pPr lvl="1"/>
            <a:r>
              <a:rPr lang="en-US" dirty="0" smtClean="0"/>
              <a:t>Ensure your product complies with TTB restrictions governing how much of the alcohol in your beverage may be derived from flavors and other nonbeverage ingredients containing alcohol </a:t>
            </a:r>
          </a:p>
          <a:p>
            <a:r>
              <a:rPr lang="en-US" dirty="0" smtClean="0"/>
              <a:t>See </a:t>
            </a:r>
            <a:r>
              <a:rPr lang="en-US" dirty="0" smtClean="0">
                <a:hlinkClick r:id="rId2"/>
              </a:rPr>
              <a:t>TTB G 2017-4</a:t>
            </a:r>
            <a:r>
              <a:rPr lang="en-US" dirty="0" smtClean="0"/>
              <a:t> for additional information and examples</a:t>
            </a:r>
            <a:endParaRPr lang="en-US" dirty="0"/>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4690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smtClean="0"/>
              <a:t>Flavor Ingredient Data Sheet </a:t>
            </a:r>
            <a:br>
              <a:rPr lang="en-US" dirty="0" smtClean="0"/>
            </a:br>
            <a:r>
              <a:rPr lang="en-US" sz="4000" dirty="0" smtClean="0"/>
              <a:t>(FID Sheet or FIDS)</a:t>
            </a:r>
            <a:endParaRPr lang="en-US" sz="4000" dirty="0"/>
          </a:p>
        </p:txBody>
      </p:sp>
      <p:sp>
        <p:nvSpPr>
          <p:cNvPr id="8" name="Content Placeholder 7"/>
          <p:cNvSpPr>
            <a:spLocks noGrp="1"/>
          </p:cNvSpPr>
          <p:nvPr>
            <p:ph sz="half" idx="1"/>
          </p:nvPr>
        </p:nvSpPr>
        <p:spPr>
          <a:xfrm>
            <a:off x="402336" y="1619251"/>
            <a:ext cx="6412992" cy="4677090"/>
          </a:xfrm>
        </p:spPr>
        <p:txBody>
          <a:bodyPr>
            <a:normAutofit fontScale="77500" lnSpcReduction="20000"/>
          </a:bodyPr>
          <a:lstStyle/>
          <a:p>
            <a:r>
              <a:rPr lang="en-US" dirty="0" smtClean="0"/>
              <a:t>Flavor manufacturer supplies form to the brewer</a:t>
            </a:r>
          </a:p>
          <a:p>
            <a:endParaRPr lang="en-US" dirty="0" smtClean="0"/>
          </a:p>
          <a:p>
            <a:r>
              <a:rPr lang="en-US" dirty="0" smtClean="0"/>
              <a:t>FID based on exchange between flavor producer and TTB Nonbeverage Laboratory</a:t>
            </a:r>
          </a:p>
          <a:p>
            <a:endParaRPr lang="en-US" dirty="0" smtClean="0"/>
          </a:p>
          <a:p>
            <a:r>
              <a:rPr lang="en-US" dirty="0" smtClean="0"/>
              <a:t>It lists concentration of limited ingredients in PPM</a:t>
            </a:r>
          </a:p>
          <a:p>
            <a:endParaRPr lang="en-US" dirty="0" smtClean="0"/>
          </a:p>
          <a:p>
            <a:r>
              <a:rPr lang="en-US" dirty="0" smtClean="0"/>
              <a:t>Lists any colors used in flavor</a:t>
            </a:r>
          </a:p>
          <a:p>
            <a:endParaRPr lang="en-US" dirty="0" smtClean="0"/>
          </a:p>
          <a:p>
            <a:r>
              <a:rPr lang="en-US" dirty="0" smtClean="0"/>
              <a:t>States alcohol content of flavor</a:t>
            </a:r>
          </a:p>
          <a:p>
            <a:endParaRPr lang="en-US" dirty="0" smtClean="0"/>
          </a:p>
          <a:p>
            <a:r>
              <a:rPr lang="en-US" dirty="0" smtClean="0"/>
              <a:t>This information, combined with the use rate, determines classification of flavor</a:t>
            </a:r>
          </a:p>
        </p:txBody>
      </p:sp>
      <p:sp>
        <p:nvSpPr>
          <p:cNvPr id="2" name="Footer Placeholder 1"/>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Rectangle 3"/>
          <p:cNvSpPr/>
          <p:nvPr/>
        </p:nvSpPr>
        <p:spPr>
          <a:xfrm>
            <a:off x="3581400" y="1215687"/>
            <a:ext cx="2857500" cy="5078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14313" marR="0" lvl="0" indent="-214313"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kumimoji="0" lang="en-US" sz="1350" b="0" i="0" u="none" strike="noStrike" kern="1200" cap="none" spc="0" normalizeH="0" baseline="0" noProof="0" dirty="0">
              <a:ln>
                <a:noFill/>
              </a:ln>
              <a:solidFill>
                <a:prstClr val="black"/>
              </a:solidFill>
              <a:effectLst/>
              <a:uLnTx/>
              <a:uFillTx/>
              <a:latin typeface="Calisto MT" panose="02040603050505030304" pitchFamily="18" charset="0"/>
              <a:ea typeface="+mn-ea"/>
              <a:cs typeface="+mn-cs"/>
            </a:endParaRPr>
          </a:p>
        </p:txBody>
      </p:sp>
      <p:pic>
        <p:nvPicPr>
          <p:cNvPr id="9" name="Picture 8"/>
          <p:cNvPicPr>
            <a:picLocks noChangeAspect="1"/>
          </p:cNvPicPr>
          <p:nvPr/>
        </p:nvPicPr>
        <p:blipFill>
          <a:blip r:embed="rId2"/>
          <a:stretch>
            <a:fillRect/>
          </a:stretch>
        </p:blipFill>
        <p:spPr>
          <a:xfrm>
            <a:off x="6922529" y="876630"/>
            <a:ext cx="4648200" cy="541971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298010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 Sheet: Header</a:t>
            </a:r>
            <a:endParaRPr lang="en-US"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30041" y="1572768"/>
            <a:ext cx="10931919" cy="452323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589187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FID Sheet: Limited Ingredients Section</a:t>
            </a:r>
            <a:endParaRPr lang="en-US" dirty="0"/>
          </a:p>
        </p:txBody>
      </p:sp>
      <p:sp>
        <p:nvSpPr>
          <p:cNvPr id="4" name="Slide Number Placeholder 3"/>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1480848" y="1179556"/>
            <a:ext cx="9230304" cy="502617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499786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Limited Ingredient Calculation Worksheets</a:t>
            </a:r>
            <a:endParaRPr lang="en-US" dirty="0"/>
          </a:p>
        </p:txBody>
      </p:sp>
      <p:sp>
        <p:nvSpPr>
          <p:cNvPr id="3" name="Content Placeholder 2"/>
          <p:cNvSpPr>
            <a:spLocks noGrp="1"/>
          </p:cNvSpPr>
          <p:nvPr>
            <p:ph idx="1"/>
          </p:nvPr>
        </p:nvSpPr>
        <p:spPr/>
        <p:txBody>
          <a:bodyPr>
            <a:normAutofit lnSpcReduction="10000"/>
          </a:bodyPr>
          <a:lstStyle/>
          <a:p>
            <a:r>
              <a:rPr lang="en-US" dirty="0" smtClean="0"/>
              <a:t>Used to calculate the total amounts of ingredients that have limits on their use per TTB and FDA requirements</a:t>
            </a:r>
          </a:p>
          <a:p>
            <a:r>
              <a:rPr lang="en-US" dirty="0" smtClean="0"/>
              <a:t>Complete and submit one for each malt beverage made with one or more compounded flavors </a:t>
            </a:r>
          </a:p>
          <a:p>
            <a:r>
              <a:rPr lang="en-US" dirty="0" smtClean="0"/>
              <a:t>Also useful as a product development tool</a:t>
            </a:r>
          </a:p>
          <a:p>
            <a:pPr lvl="1"/>
            <a:r>
              <a:rPr lang="en-US" dirty="0" smtClean="0"/>
              <a:t>Allows you to confirm that new product formulas are in compliance with limited ingredient requirements, and whether a flavor will be labeled as artificial prior to submitting the formula  </a:t>
            </a:r>
          </a:p>
          <a:p>
            <a:r>
              <a:rPr lang="en-US" dirty="0" smtClean="0"/>
              <a:t>See </a:t>
            </a:r>
            <a:r>
              <a:rPr lang="en-US" dirty="0" smtClean="0">
                <a:hlinkClick r:id="rId2"/>
              </a:rPr>
              <a:t>TTB G 2017-6</a:t>
            </a:r>
            <a:r>
              <a:rPr lang="en-US" dirty="0" smtClean="0"/>
              <a:t> for additional information and examples</a:t>
            </a:r>
            <a:endParaRPr lang="en-US" dirty="0"/>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1734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Formula Questions</a:t>
            </a:r>
            <a:endParaRPr lang="en-US" dirty="0"/>
          </a:p>
        </p:txBody>
      </p:sp>
      <p:sp>
        <p:nvSpPr>
          <p:cNvPr id="3" name="Content Placeholder 2"/>
          <p:cNvSpPr>
            <a:spLocks noGrp="1"/>
          </p:cNvSpPr>
          <p:nvPr>
            <p:ph idx="1"/>
          </p:nvPr>
        </p:nvSpPr>
        <p:spPr/>
        <p:txBody>
          <a:bodyPr/>
          <a:lstStyle/>
          <a:p>
            <a:r>
              <a:rPr lang="en-US" dirty="0" smtClean="0"/>
              <a:t>What is a formula?</a:t>
            </a:r>
          </a:p>
          <a:p>
            <a:endParaRPr lang="en-US" sz="900" dirty="0" smtClean="0"/>
          </a:p>
          <a:p>
            <a:r>
              <a:rPr lang="en-US" dirty="0" smtClean="0"/>
              <a:t>Why is a formula required?</a:t>
            </a:r>
          </a:p>
          <a:p>
            <a:endParaRPr lang="en-US" sz="900" dirty="0" smtClean="0"/>
          </a:p>
          <a:p>
            <a:r>
              <a:rPr lang="en-US" dirty="0" smtClean="0"/>
              <a:t>When is a formula required?</a:t>
            </a:r>
          </a:p>
          <a:p>
            <a:endParaRPr lang="en-US" sz="900" dirty="0" smtClean="0"/>
          </a:p>
          <a:p>
            <a:r>
              <a:rPr lang="en-US" dirty="0" smtClean="0"/>
              <a:t>How is a formula submitted?</a:t>
            </a:r>
          </a:p>
          <a:p>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8022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Ingredient Specification Sheet </a:t>
            </a:r>
            <a:br>
              <a:rPr lang="en-US" dirty="0" smtClean="0"/>
            </a:br>
            <a:r>
              <a:rPr lang="en-US" sz="4000" dirty="0" smtClean="0"/>
              <a:t>(Spec Sheet or Technical Data Sheet)</a:t>
            </a:r>
            <a:endParaRPr lang="en-US" sz="4000" dirty="0"/>
          </a:p>
        </p:txBody>
      </p:sp>
      <p:sp>
        <p:nvSpPr>
          <p:cNvPr id="3" name="Content Placeholder 2"/>
          <p:cNvSpPr>
            <a:spLocks noGrp="1"/>
          </p:cNvSpPr>
          <p:nvPr>
            <p:ph idx="1"/>
          </p:nvPr>
        </p:nvSpPr>
        <p:spPr/>
        <p:txBody>
          <a:bodyPr/>
          <a:lstStyle/>
          <a:p>
            <a:r>
              <a:rPr lang="en-US" dirty="0" smtClean="0"/>
              <a:t>A spec sheet is a document or label that lists or describes the contents of an ingredient that is made from more than one component</a:t>
            </a:r>
          </a:p>
          <a:p>
            <a:r>
              <a:rPr lang="en-US" dirty="0" smtClean="0"/>
              <a:t>Submit a spec sheet for each ingredient that is made from more than one component, e.g., a fruit juice made from water, apples, and sugar</a:t>
            </a:r>
          </a:p>
          <a:p>
            <a:r>
              <a:rPr lang="en-US" dirty="0" smtClean="0"/>
              <a:t>Should not be used for compounded flavors (use FID sheet)</a:t>
            </a:r>
          </a:p>
          <a:p>
            <a:r>
              <a:rPr lang="en-US" dirty="0" smtClean="0"/>
              <a:t>See </a:t>
            </a:r>
            <a:r>
              <a:rPr lang="en-US" dirty="0" smtClean="0">
                <a:hlinkClick r:id="rId2"/>
              </a:rPr>
              <a:t>TTB G 2017-3</a:t>
            </a:r>
            <a:r>
              <a:rPr lang="en-US" dirty="0" smtClean="0"/>
              <a:t> for additional information and examples</a:t>
            </a:r>
            <a:endParaRPr lang="en-US" dirty="0"/>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7553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Certified Colors </a:t>
            </a:r>
            <a:br>
              <a:rPr lang="en-US" dirty="0" smtClean="0"/>
            </a:br>
            <a:r>
              <a:rPr lang="en-US" sz="3600" dirty="0" smtClean="0"/>
              <a:t>21 CFR part 74, Subpart A*</a:t>
            </a:r>
            <a:endParaRPr lang="en-US" sz="3600" dirty="0"/>
          </a:p>
        </p:txBody>
      </p:sp>
      <p:sp>
        <p:nvSpPr>
          <p:cNvPr id="5" name="Slide Number Placeholder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4" name="Group 6"/>
          <p:cNvGraphicFramePr>
            <a:graphicFrameLocks/>
          </p:cNvGraphicFramePr>
          <p:nvPr>
            <p:extLst/>
          </p:nvPr>
        </p:nvGraphicFramePr>
        <p:xfrm>
          <a:off x="2324100" y="1450847"/>
          <a:ext cx="7746492" cy="4797555"/>
        </p:xfrm>
        <a:graphic>
          <a:graphicData uri="http://schemas.openxmlformats.org/drawingml/2006/table">
            <a:tbl>
              <a:tblPr/>
              <a:tblGrid>
                <a:gridCol w="2582164">
                  <a:extLst>
                    <a:ext uri="{9D8B030D-6E8A-4147-A177-3AD203B41FA5}">
                      <a16:colId xmlns:a16="http://schemas.microsoft.com/office/drawing/2014/main" val="20000"/>
                    </a:ext>
                  </a:extLst>
                </a:gridCol>
                <a:gridCol w="2582164">
                  <a:extLst>
                    <a:ext uri="{9D8B030D-6E8A-4147-A177-3AD203B41FA5}">
                      <a16:colId xmlns:a16="http://schemas.microsoft.com/office/drawing/2014/main" val="20001"/>
                    </a:ext>
                  </a:extLst>
                </a:gridCol>
                <a:gridCol w="2582164">
                  <a:extLst>
                    <a:ext uri="{9D8B030D-6E8A-4147-A177-3AD203B41FA5}">
                      <a16:colId xmlns:a16="http://schemas.microsoft.com/office/drawing/2014/main" val="20002"/>
                    </a:ext>
                  </a:extLst>
                </a:gridCol>
              </a:tblGrid>
              <a:tr h="587829">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FD&amp;C Blue #1</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(Brilliant Blue FGF)</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(E 133)</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89483">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mn-lt"/>
                        </a:rPr>
                        <a:t>FD&amp;C Blue #2</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mn-lt"/>
                        </a:rPr>
                        <a:t>(Indigotine)</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mn-lt"/>
                        </a:rPr>
                        <a:t>(E 132)</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7829">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FD&amp;C Green #3</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(Fast Green FCF)</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(E 143)</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589483">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mn-lt"/>
                        </a:rPr>
                        <a:t>FD&amp;C Red #40</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mn-lt"/>
                        </a:rPr>
                        <a:t>(Allura Red AC)</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mn-lt"/>
                        </a:rPr>
                        <a:t>(E 129)</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7790">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FD&amp;C Red #3</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(Erythosine lake only)</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(E 127)</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587829">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mn-lt"/>
                        </a:rPr>
                        <a:t>FD&amp;C Yellow #5**</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mn-lt"/>
                        </a:rPr>
                        <a:t>(Tartrazine)</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rgbClr val="000066"/>
                          </a:solidFill>
                          <a:effectLst/>
                          <a:latin typeface="+mn-lt"/>
                        </a:rPr>
                        <a:t>(E 102)</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9483">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FD&amp;C Yellow #6</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(Sunset Yellow FCF)</a:t>
                      </a:r>
                    </a:p>
                  </a:txBody>
                  <a:tcPr marL="62865" marR="62865"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mn-lt"/>
                        </a:rPr>
                        <a:t>(E 110)</a:t>
                      </a:r>
                    </a:p>
                  </a:txBody>
                  <a:tcPr marL="62865" marR="62865" marT="34290" marB="3429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6"/>
                  </a:ext>
                </a:extLst>
              </a:tr>
              <a:tr h="587829">
                <a:tc gridSpan="3">
                  <a:txBody>
                    <a:bodyPr/>
                    <a:lstStyle>
                      <a:lvl1pPr eaLnBrk="0" hangingPunct="0">
                        <a:spcBef>
                          <a:spcPct val="20000"/>
                        </a:spcBef>
                        <a:defRPr sz="2800">
                          <a:solidFill>
                            <a:srgbClr val="000066"/>
                          </a:solidFill>
                          <a:latin typeface="Arial" panose="020B0604020202020204" pitchFamily="34" charset="0"/>
                        </a:defRPr>
                      </a:lvl1pPr>
                      <a:lvl2pPr eaLnBrk="0" hangingPunct="0">
                        <a:spcBef>
                          <a:spcPct val="20000"/>
                        </a:spcBef>
                        <a:defRPr sz="2400">
                          <a:solidFill>
                            <a:srgbClr val="000066"/>
                          </a:solidFill>
                          <a:latin typeface="Arial" panose="020B0604020202020204" pitchFamily="34" charset="0"/>
                        </a:defRPr>
                      </a:lvl2pPr>
                      <a:lvl3pPr eaLnBrk="0" hangingPunct="0">
                        <a:spcBef>
                          <a:spcPct val="20000"/>
                        </a:spcBef>
                        <a:defRPr sz="2000">
                          <a:solidFill>
                            <a:srgbClr val="000066"/>
                          </a:solidFill>
                          <a:latin typeface="Arial" panose="020B0604020202020204" pitchFamily="34" charset="0"/>
                        </a:defRPr>
                      </a:lvl3pPr>
                      <a:lvl4pPr eaLnBrk="0" hangingPunct="0">
                        <a:spcBef>
                          <a:spcPct val="20000"/>
                        </a:spcBef>
                        <a:defRPr>
                          <a:solidFill>
                            <a:srgbClr val="000066"/>
                          </a:solidFill>
                          <a:latin typeface="Arial" panose="020B0604020202020204" pitchFamily="34" charset="0"/>
                        </a:defRPr>
                      </a:lvl4pPr>
                      <a:lvl5pPr eaLnBrk="0" hangingPunct="0">
                        <a:spcBef>
                          <a:spcPct val="20000"/>
                        </a:spcBef>
                        <a:defRPr>
                          <a:solidFill>
                            <a:srgbClr val="000066"/>
                          </a:solidFill>
                          <a:latin typeface="Arial" panose="020B0604020202020204" pitchFamily="34" charset="0"/>
                        </a:defRPr>
                      </a:lvl5pPr>
                      <a:lvl6pPr eaLnBrk="0" fontAlgn="base" hangingPunct="0">
                        <a:spcBef>
                          <a:spcPct val="20000"/>
                        </a:spcBef>
                        <a:spcAft>
                          <a:spcPct val="0"/>
                        </a:spcAft>
                        <a:defRPr>
                          <a:solidFill>
                            <a:srgbClr val="000066"/>
                          </a:solidFill>
                          <a:latin typeface="Arial" panose="020B0604020202020204" pitchFamily="34" charset="0"/>
                        </a:defRPr>
                      </a:lvl6pPr>
                      <a:lvl7pPr eaLnBrk="0" fontAlgn="base" hangingPunct="0">
                        <a:spcBef>
                          <a:spcPct val="20000"/>
                        </a:spcBef>
                        <a:spcAft>
                          <a:spcPct val="0"/>
                        </a:spcAft>
                        <a:defRPr>
                          <a:solidFill>
                            <a:srgbClr val="000066"/>
                          </a:solidFill>
                          <a:latin typeface="Arial" panose="020B0604020202020204" pitchFamily="34" charset="0"/>
                        </a:defRPr>
                      </a:lvl7pPr>
                      <a:lvl8pPr eaLnBrk="0" fontAlgn="base" hangingPunct="0">
                        <a:spcBef>
                          <a:spcPct val="20000"/>
                        </a:spcBef>
                        <a:spcAft>
                          <a:spcPct val="0"/>
                        </a:spcAft>
                        <a:defRPr>
                          <a:solidFill>
                            <a:srgbClr val="000066"/>
                          </a:solidFill>
                          <a:latin typeface="Arial" panose="020B0604020202020204" pitchFamily="34" charset="0"/>
                        </a:defRPr>
                      </a:lvl8pPr>
                      <a:lvl9pPr eaLnBrk="0" fontAlgn="base" hangingPunct="0">
                        <a:spcBef>
                          <a:spcPct val="20000"/>
                        </a:spcBef>
                        <a:spcAft>
                          <a:spcPct val="0"/>
                        </a:spcAft>
                        <a:defRPr>
                          <a:solidFill>
                            <a:srgbClr val="000066"/>
                          </a:solidFill>
                          <a:latin typeface="Arial" panose="020B0604020202020204" pitchFamily="34" charset="0"/>
                        </a:defRPr>
                      </a:lvl9pPr>
                    </a:lstStyle>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100" b="0" i="0" u="none" strike="noStrike" cap="none" normalizeH="0" baseline="0" dirty="0" smtClean="0">
                          <a:ln>
                            <a:noFill/>
                          </a:ln>
                          <a:solidFill>
                            <a:srgbClr val="000066"/>
                          </a:solidFill>
                          <a:effectLst/>
                          <a:latin typeface="+mn-lt"/>
                        </a:rPr>
                        <a:t>*Regulations of the U.S. Food and Drug Administration (FDA)</a:t>
                      </a:r>
                    </a:p>
                    <a:p>
                      <a:pPr marL="0" marR="0" lvl="0" indent="0" algn="just" defTabSz="914400" rtl="0" eaLnBrk="0" fontAlgn="base" latinLnBrk="0" hangingPunct="0">
                        <a:lnSpc>
                          <a:spcPct val="100000"/>
                        </a:lnSpc>
                        <a:spcBef>
                          <a:spcPct val="20000"/>
                        </a:spcBef>
                        <a:spcAft>
                          <a:spcPct val="0"/>
                        </a:spcAft>
                        <a:buClrTx/>
                        <a:buSzTx/>
                        <a:buFontTx/>
                        <a:buNone/>
                        <a:tabLst/>
                      </a:pPr>
                      <a:r>
                        <a:rPr kumimoji="0" lang="en-US" altLang="en-US" sz="1100" b="0" i="0" u="none" strike="noStrike" cap="none" normalizeH="0" baseline="0" dirty="0" smtClean="0">
                          <a:ln>
                            <a:noFill/>
                          </a:ln>
                          <a:solidFill>
                            <a:srgbClr val="000066"/>
                          </a:solidFill>
                          <a:effectLst/>
                          <a:latin typeface="+mn-lt"/>
                        </a:rPr>
                        <a:t>**Requires specific declaration on labels for finished alcohol beverages</a:t>
                      </a:r>
                    </a:p>
                  </a:txBody>
                  <a:tcPr marL="62865" marR="62865" marT="34290" marB="34290" anchor="ctr" horzOverflow="overflow">
                    <a:lnL cap="flat">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79817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Non-Certified Colors* </a:t>
            </a:r>
            <a:br>
              <a:rPr lang="en-US" dirty="0" smtClean="0"/>
            </a:br>
            <a:r>
              <a:rPr lang="en-US" sz="3600" dirty="0" smtClean="0"/>
              <a:t>21 CFR part 73, subpart A</a:t>
            </a:r>
            <a:endParaRPr lang="en-US" sz="3600" dirty="0"/>
          </a:p>
        </p:txBody>
      </p:sp>
      <p:sp>
        <p:nvSpPr>
          <p:cNvPr id="3" name="Content Placeholder 2"/>
          <p:cNvSpPr>
            <a:spLocks noGrp="1"/>
          </p:cNvSpPr>
          <p:nvPr>
            <p:ph sz="half" idx="1"/>
          </p:nvPr>
        </p:nvSpPr>
        <p:spPr>
          <a:xfrm>
            <a:off x="863600" y="1619251"/>
            <a:ext cx="4919472" cy="3867149"/>
          </a:xfrm>
        </p:spPr>
        <p:txBody>
          <a:bodyPr>
            <a:normAutofit fontScale="85000" lnSpcReduction="20000"/>
          </a:bodyPr>
          <a:lstStyle/>
          <a:p>
            <a:r>
              <a:rPr lang="en-US" altLang="en-US" dirty="0" smtClean="0"/>
              <a:t>Annatto Extract</a:t>
            </a:r>
          </a:p>
          <a:p>
            <a:pPr marL="0" indent="0">
              <a:buNone/>
            </a:pPr>
            <a:endParaRPr lang="en-US" altLang="en-US" sz="1200" dirty="0" smtClean="0"/>
          </a:p>
          <a:p>
            <a:r>
              <a:rPr lang="en-US" altLang="en-US" dirty="0" smtClean="0"/>
              <a:t>Dehydrated beets </a:t>
            </a:r>
          </a:p>
          <a:p>
            <a:pPr marL="0" indent="0">
              <a:buNone/>
            </a:pPr>
            <a:r>
              <a:rPr lang="en-US" altLang="en-US" dirty="0" smtClean="0"/>
              <a:t>     (beet powder)</a:t>
            </a:r>
          </a:p>
          <a:p>
            <a:endParaRPr lang="en-US" altLang="en-US" sz="1200" dirty="0" smtClean="0"/>
          </a:p>
          <a:p>
            <a:r>
              <a:rPr lang="en-US" altLang="en-US" dirty="0" smtClean="0"/>
              <a:t>Canthaxanthin</a:t>
            </a:r>
          </a:p>
          <a:p>
            <a:endParaRPr lang="en-US" altLang="en-US" sz="1100" dirty="0" smtClean="0"/>
          </a:p>
          <a:p>
            <a:r>
              <a:rPr lang="en-US" altLang="en-US" dirty="0" smtClean="0"/>
              <a:t>Caramel Color</a:t>
            </a:r>
          </a:p>
          <a:p>
            <a:pPr marL="0" indent="0">
              <a:buNone/>
            </a:pPr>
            <a:endParaRPr lang="en-US" altLang="en-US" sz="1100" dirty="0" smtClean="0"/>
          </a:p>
          <a:p>
            <a:r>
              <a:rPr lang="en-US" altLang="en-US" dirty="0" smtClean="0"/>
              <a:t>Carmine </a:t>
            </a:r>
          </a:p>
          <a:p>
            <a:pPr marL="0" indent="0">
              <a:buNone/>
            </a:pPr>
            <a:r>
              <a:rPr lang="en-US" altLang="en-US" dirty="0" smtClean="0"/>
              <a:t>     (Cochineal Extract)**</a:t>
            </a:r>
          </a:p>
          <a:p>
            <a:pPr marL="0" indent="0">
              <a:buNone/>
            </a:pPr>
            <a:endParaRPr lang="en-US" altLang="en-US" sz="1000" dirty="0" smtClean="0"/>
          </a:p>
          <a:p>
            <a:r>
              <a:rPr lang="en-US" altLang="en-US" dirty="0" smtClean="0"/>
              <a:t>Carrot oil </a:t>
            </a:r>
          </a:p>
          <a:p>
            <a:endParaRPr lang="en-US" altLang="en-US" dirty="0" smtClean="0"/>
          </a:p>
          <a:p>
            <a:endParaRPr lang="en-US" dirty="0"/>
          </a:p>
        </p:txBody>
      </p:sp>
      <p:sp>
        <p:nvSpPr>
          <p:cNvPr id="4" name="Content Placeholder 3"/>
          <p:cNvSpPr>
            <a:spLocks noGrp="1"/>
          </p:cNvSpPr>
          <p:nvPr>
            <p:ph sz="half" idx="2"/>
          </p:nvPr>
        </p:nvSpPr>
        <p:spPr/>
        <p:txBody>
          <a:bodyPr>
            <a:normAutofit fontScale="85000" lnSpcReduction="20000"/>
          </a:bodyPr>
          <a:lstStyle/>
          <a:p>
            <a:r>
              <a:rPr lang="en-US" altLang="en-US" dirty="0" smtClean="0"/>
              <a:t> β-Apo-8′-carotenal </a:t>
            </a:r>
          </a:p>
          <a:p>
            <a:endParaRPr lang="en-US" altLang="en-US" sz="1100" dirty="0" smtClean="0"/>
          </a:p>
          <a:p>
            <a:r>
              <a:rPr lang="en-US" altLang="en-US" dirty="0" smtClean="0"/>
              <a:t> β-Carotene </a:t>
            </a:r>
          </a:p>
          <a:p>
            <a:endParaRPr lang="en-US" altLang="en-US" sz="1100" dirty="0" smtClean="0"/>
          </a:p>
          <a:p>
            <a:r>
              <a:rPr lang="en-US" altLang="en-US" dirty="0" smtClean="0"/>
              <a:t>Fruit Juice </a:t>
            </a:r>
          </a:p>
          <a:p>
            <a:endParaRPr lang="en-US" altLang="en-US" sz="1100" dirty="0" smtClean="0"/>
          </a:p>
          <a:p>
            <a:r>
              <a:rPr lang="en-US" altLang="en-US" dirty="0" smtClean="0"/>
              <a:t> Grape color extract </a:t>
            </a:r>
          </a:p>
          <a:p>
            <a:endParaRPr lang="en-US" altLang="en-US" sz="1100" dirty="0" smtClean="0"/>
          </a:p>
          <a:p>
            <a:r>
              <a:rPr lang="en-US" altLang="en-US" dirty="0" smtClean="0"/>
              <a:t> Grapeskin Extract (Enocianina) </a:t>
            </a:r>
          </a:p>
          <a:p>
            <a:endParaRPr lang="en-US" altLang="en-US" dirty="0"/>
          </a:p>
        </p:txBody>
      </p:sp>
      <p:sp>
        <p:nvSpPr>
          <p:cNvPr id="5" name="Footer Placeholder 4"/>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TextBox 6"/>
          <p:cNvSpPr txBox="1"/>
          <p:nvPr/>
        </p:nvSpPr>
        <p:spPr>
          <a:xfrm>
            <a:off x="2905760" y="5649925"/>
            <a:ext cx="8473440" cy="63402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*This is a partial list.  See 21 CFR part 73, Subpart A for a complete list of FDA regulations</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**Requires specific declaration on labels </a:t>
            </a:r>
            <a:r>
              <a:rPr kumimoji="0" lang="en-US" alt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of </a:t>
            </a:r>
            <a:r>
              <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rPr>
              <a:t>finished alcohol </a:t>
            </a:r>
            <a:r>
              <a:rPr kumimoji="0" lang="en-US" altLang="en-US" sz="1600" b="0" i="0" u="none" strike="noStrike" kern="1200" cap="none" spc="0" normalizeH="0" baseline="0" noProof="0" dirty="0" smtClean="0">
                <a:ln>
                  <a:noFill/>
                </a:ln>
                <a:solidFill>
                  <a:prstClr val="black"/>
                </a:solidFill>
                <a:effectLst/>
                <a:uLnTx/>
                <a:uFillTx/>
                <a:latin typeface="Calibri" panose="020F0502020204030204"/>
                <a:ea typeface="+mn-ea"/>
                <a:cs typeface="+mn-cs"/>
              </a:rPr>
              <a:t>beverages  </a:t>
            </a:r>
            <a:endParaRPr kumimoji="0" lang="en-US"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302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FDA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FDA has authority over food and ingredient safety</a:t>
            </a:r>
          </a:p>
          <a:p>
            <a:pPr lvl="1"/>
            <a:r>
              <a:rPr lang="en-US" dirty="0" smtClean="0"/>
              <a:t>Approved Food Additives</a:t>
            </a:r>
          </a:p>
          <a:p>
            <a:pPr lvl="2"/>
            <a:r>
              <a:rPr lang="en-US" dirty="0" smtClean="0"/>
              <a:t>21 CFR parts 170-186</a:t>
            </a:r>
          </a:p>
          <a:p>
            <a:pPr lvl="1"/>
            <a:r>
              <a:rPr lang="en-US" dirty="0" smtClean="0"/>
              <a:t>Generally Recognized as Safe</a:t>
            </a:r>
          </a:p>
          <a:p>
            <a:pPr lvl="2"/>
            <a:r>
              <a:rPr lang="en-US" dirty="0" smtClean="0"/>
              <a:t>Traditional use in food prior to 1958</a:t>
            </a:r>
          </a:p>
          <a:p>
            <a:pPr lvl="2"/>
            <a:r>
              <a:rPr lang="en-US" dirty="0" smtClean="0"/>
              <a:t>Scientific determination</a:t>
            </a:r>
          </a:p>
          <a:p>
            <a:r>
              <a:rPr lang="en-US" dirty="0" smtClean="0"/>
              <a:t>Traditional medicines/dietary supplements are not necessarily GRAS</a:t>
            </a:r>
          </a:p>
          <a:p>
            <a:r>
              <a:rPr lang="en-US" dirty="0" smtClean="0"/>
              <a:t>Importer/producer is responsible for proving that an ingredient is GRAS</a:t>
            </a:r>
          </a:p>
          <a:p>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8122124" y="2337910"/>
            <a:ext cx="2200275" cy="1495425"/>
          </a:xfrm>
          <a:prstGeom prst="rect">
            <a:avLst/>
          </a:prstGeom>
        </p:spPr>
      </p:pic>
    </p:spTree>
    <p:extLst>
      <p:ext uri="{BB962C8B-B14F-4D97-AF65-F5344CB8AC3E}">
        <p14:creationId xmlns:p14="http://schemas.microsoft.com/office/powerpoint/2010/main" val="39468691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GRAS and Restricted Ingredients</a:t>
            </a:r>
            <a:endParaRPr lang="en-US" dirty="0"/>
          </a:p>
        </p:txBody>
      </p:sp>
      <p:sp>
        <p:nvSpPr>
          <p:cNvPr id="3" name="Content Placeholder 2"/>
          <p:cNvSpPr>
            <a:spLocks noGrp="1"/>
          </p:cNvSpPr>
          <p:nvPr>
            <p:ph idx="1"/>
          </p:nvPr>
        </p:nvSpPr>
        <p:spPr/>
        <p:txBody>
          <a:bodyPr>
            <a:normAutofit fontScale="85000" lnSpcReduction="10000"/>
          </a:bodyPr>
          <a:lstStyle/>
          <a:p>
            <a:r>
              <a:rPr lang="en-US" altLang="en-US" dirty="0" smtClean="0"/>
              <a:t>GRAS – </a:t>
            </a:r>
            <a:r>
              <a:rPr lang="en-US" altLang="en-US" b="1" dirty="0" smtClean="0">
                <a:solidFill>
                  <a:schemeClr val="tx2">
                    <a:lumMod val="60000"/>
                    <a:lumOff val="40000"/>
                  </a:schemeClr>
                </a:solidFill>
              </a:rPr>
              <a:t>G</a:t>
            </a:r>
            <a:r>
              <a:rPr lang="en-US" altLang="en-US" dirty="0" smtClean="0"/>
              <a:t>enerally </a:t>
            </a:r>
            <a:r>
              <a:rPr lang="en-US" altLang="en-US" b="1" dirty="0" smtClean="0">
                <a:solidFill>
                  <a:schemeClr val="tx2">
                    <a:lumMod val="60000"/>
                    <a:lumOff val="40000"/>
                  </a:schemeClr>
                </a:solidFill>
              </a:rPr>
              <a:t>R</a:t>
            </a:r>
            <a:r>
              <a:rPr lang="en-US" altLang="en-US" dirty="0" smtClean="0"/>
              <a:t>ecognized </a:t>
            </a:r>
            <a:r>
              <a:rPr lang="en-US" altLang="en-US" b="1" dirty="0" smtClean="0">
                <a:solidFill>
                  <a:schemeClr val="tx2">
                    <a:lumMod val="60000"/>
                    <a:lumOff val="40000"/>
                  </a:schemeClr>
                </a:solidFill>
              </a:rPr>
              <a:t>A</a:t>
            </a:r>
            <a:r>
              <a:rPr lang="en-US" altLang="en-US" dirty="0" smtClean="0"/>
              <a:t>s </a:t>
            </a:r>
            <a:r>
              <a:rPr lang="en-US" altLang="en-US" b="1" dirty="0" smtClean="0">
                <a:solidFill>
                  <a:schemeClr val="tx2">
                    <a:lumMod val="60000"/>
                    <a:lumOff val="40000"/>
                  </a:schemeClr>
                </a:solidFill>
              </a:rPr>
              <a:t>S</a:t>
            </a:r>
            <a:r>
              <a:rPr lang="en-US" altLang="en-US" dirty="0" smtClean="0"/>
              <a:t>afe</a:t>
            </a:r>
          </a:p>
          <a:p>
            <a:pPr lvl="1"/>
            <a:r>
              <a:rPr lang="en-US" altLang="en-US" dirty="0" smtClean="0"/>
              <a:t>Under sections 201(s) and 409 of the Federal Food, Drug, and Cosmetic Act, any substance that is intentionally added to food is a food additive, that is subject to premarket review and approval by FDA, unless the substance is generally recognized, among qualified experts, as having been adequately shown to be safe under the conditions of its intended use, or unless the use of the substance is otherwise excluded from the definition of a food additive</a:t>
            </a:r>
          </a:p>
          <a:p>
            <a:r>
              <a:rPr lang="en-US" altLang="en-US" dirty="0" smtClean="0"/>
              <a:t>Having GRAS status does not impact formula requirements </a:t>
            </a:r>
            <a:endParaRPr lang="en-US" altLang="en-US" dirty="0"/>
          </a:p>
          <a:p>
            <a:r>
              <a:rPr lang="en-US" dirty="0" smtClean="0"/>
              <a:t>FDA maintains a list of prohibited ingredients at 21 CFR part 189</a:t>
            </a:r>
          </a:p>
          <a:p>
            <a:r>
              <a:rPr lang="en-US" dirty="0" smtClean="0"/>
              <a:t>Certain non-prohibited ingredients may be used within limits</a:t>
            </a:r>
          </a:p>
          <a:p>
            <a:pPr lvl="1"/>
            <a:r>
              <a:rPr lang="en-US" dirty="0" smtClean="0">
                <a:hlinkClick r:id="rId2"/>
              </a:rPr>
              <a:t>http://www.ttb.gov/ssd/limited_ingredients.shtml</a:t>
            </a:r>
            <a:endParaRPr lang="en-US" dirty="0" smtClean="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2650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TTB Limited Ingredients</a:t>
            </a:r>
            <a:endParaRPr lang="en-US" dirty="0"/>
          </a:p>
        </p:txBody>
      </p:sp>
      <p:sp>
        <p:nvSpPr>
          <p:cNvPr id="3" name="Content Placeholder 2"/>
          <p:cNvSpPr>
            <a:spLocks noGrp="1"/>
          </p:cNvSpPr>
          <p:nvPr>
            <p:ph idx="1"/>
          </p:nvPr>
        </p:nvSpPr>
        <p:spPr/>
        <p:txBody>
          <a:bodyPr>
            <a:normAutofit lnSpcReduction="10000"/>
          </a:bodyPr>
          <a:lstStyle/>
          <a:p>
            <a:r>
              <a:rPr lang="en-US" dirty="0" smtClean="0"/>
              <a:t>There are 4 artificial flavor materials that TTB allows to be present at certain levels in alcohol beverages without affecting the label declaration:</a:t>
            </a:r>
          </a:p>
          <a:p>
            <a:pPr lvl="1"/>
            <a:r>
              <a:rPr lang="en-US" dirty="0" smtClean="0"/>
              <a:t>Synthetic maltol</a:t>
            </a:r>
          </a:p>
          <a:p>
            <a:pPr lvl="1"/>
            <a:r>
              <a:rPr lang="en-US" dirty="0" smtClean="0"/>
              <a:t>Ethyl maltol</a:t>
            </a:r>
          </a:p>
          <a:p>
            <a:pPr lvl="1"/>
            <a:r>
              <a:rPr lang="en-US" dirty="0" smtClean="0"/>
              <a:t>Synthetic vanillin</a:t>
            </a:r>
          </a:p>
          <a:p>
            <a:pPr lvl="1"/>
            <a:r>
              <a:rPr lang="en-US" dirty="0" smtClean="0"/>
              <a:t>Ethyl vanillin</a:t>
            </a:r>
          </a:p>
          <a:p>
            <a:r>
              <a:rPr lang="en-US" dirty="0" smtClean="0"/>
              <a:t>If these limits are exceeded, a “natural flavor” is treated as an “artificial flavor” in the product</a:t>
            </a:r>
          </a:p>
          <a:p>
            <a:pPr lvl="2"/>
            <a:endParaRPr lang="en-US" dirty="0" smtClean="0"/>
          </a:p>
          <a:p>
            <a:pPr lvl="1"/>
            <a:endParaRPr lang="en-US" dirty="0" smtClean="0"/>
          </a:p>
          <a:p>
            <a:pPr lvl="2"/>
            <a:endParaRPr lang="en-US" dirty="0" smtClean="0"/>
          </a:p>
          <a:p>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6377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Beer/Malt Beverages with Flavors that Contain Alcohol*</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Final ABV is less than or equal to 6 percent: </a:t>
            </a:r>
          </a:p>
          <a:p>
            <a:pPr lvl="1"/>
            <a:r>
              <a:rPr lang="en-US" dirty="0" smtClean="0"/>
              <a:t>at least 51 percent of the alcohol in the final product must come from the malt base</a:t>
            </a:r>
          </a:p>
          <a:p>
            <a:pPr lvl="1"/>
            <a:r>
              <a:rPr lang="en-US" dirty="0" smtClean="0"/>
              <a:t>no more than 49 percent of the alcohol in the final product can come from the flavor and other nonbeverage materials </a:t>
            </a:r>
          </a:p>
          <a:p>
            <a:r>
              <a:rPr lang="en-US" b="1" dirty="0" smtClean="0"/>
              <a:t>Final ABV is greater than 6 percent: </a:t>
            </a:r>
          </a:p>
          <a:p>
            <a:pPr lvl="1"/>
            <a:r>
              <a:rPr lang="en-US" dirty="0" smtClean="0"/>
              <a:t>no more than 1.5 percent of the volume of the malt beverage can consist of alcohol from flavors and other nonbeverage ingredients containing alcohol</a:t>
            </a:r>
          </a:p>
          <a:p>
            <a:r>
              <a:rPr lang="en-US" dirty="0" smtClean="0"/>
              <a:t>An alcohol content statement must appear on the label if any alcohol in the malt beverage was derived from added flavors </a:t>
            </a:r>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8420669" y="5916328"/>
            <a:ext cx="3622704" cy="369332"/>
          </a:xfrm>
          <a:prstGeom prst="rect">
            <a:avLst/>
          </a:prstGeom>
          <a:noFill/>
          <a:ln>
            <a:solidFill>
              <a:schemeClr val="tx1"/>
            </a:solidFill>
          </a:ln>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F81BD">
                    <a:lumMod val="75000"/>
                  </a:srgbClr>
                </a:solidFill>
                <a:effectLst/>
                <a:uLnTx/>
                <a:uFillTx/>
                <a:latin typeface="Calibri" panose="020F0502020204030204"/>
                <a:ea typeface="+mn-ea"/>
                <a:cs typeface="+mn-cs"/>
              </a:rPr>
              <a:t>27 CFR </a:t>
            </a:r>
            <a:r>
              <a:rPr kumimoji="0" lang="en-US" sz="1800" b="0" i="0" u="none" strike="noStrike" kern="1200" cap="none" spc="0" normalizeH="0" baseline="0" noProof="0" dirty="0" smtClean="0">
                <a:ln>
                  <a:noFill/>
                </a:ln>
                <a:solidFill>
                  <a:srgbClr val="4F81BD">
                    <a:lumMod val="75000"/>
                  </a:srgbClr>
                </a:solidFill>
                <a:effectLst/>
                <a:uLnTx/>
                <a:uFillTx/>
                <a:latin typeface="Calibri" panose="020F0502020204030204"/>
                <a:ea typeface="+mn-ea"/>
                <a:cs typeface="+mn-cs"/>
              </a:rPr>
              <a:t>7.11 &amp; 22(a)(5), 27 </a:t>
            </a:r>
            <a:r>
              <a:rPr kumimoji="0" lang="en-US" sz="1800" b="0" i="0" u="none" strike="noStrike" kern="1200" cap="none" spc="0" normalizeH="0" baseline="0" noProof="0" dirty="0">
                <a:ln>
                  <a:noFill/>
                </a:ln>
                <a:solidFill>
                  <a:srgbClr val="4F81BD">
                    <a:lumMod val="75000"/>
                  </a:srgbClr>
                </a:solidFill>
                <a:effectLst/>
                <a:uLnTx/>
                <a:uFillTx/>
                <a:latin typeface="Calibri" panose="020F0502020204030204"/>
                <a:ea typeface="+mn-ea"/>
                <a:cs typeface="+mn-cs"/>
              </a:rPr>
              <a:t>CFR 25.15 </a:t>
            </a:r>
          </a:p>
        </p:txBody>
      </p:sp>
    </p:spTree>
    <p:extLst>
      <p:ext uri="{BB962C8B-B14F-4D97-AF65-F5344CB8AC3E}">
        <p14:creationId xmlns:p14="http://schemas.microsoft.com/office/powerpoint/2010/main" val="30447247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Submit a Formula</a:t>
            </a:r>
            <a:endParaRPr lang="en-US" dirty="0"/>
          </a:p>
        </p:txBody>
      </p:sp>
      <p:sp>
        <p:nvSpPr>
          <p:cNvPr id="3" name="Content Placeholder 2"/>
          <p:cNvSpPr>
            <a:spLocks noGrp="1"/>
          </p:cNvSpPr>
          <p:nvPr>
            <p:ph idx="1"/>
          </p:nvPr>
        </p:nvSpPr>
        <p:spPr/>
        <p:txBody>
          <a:bodyPr/>
          <a:lstStyle/>
          <a:p>
            <a:pPr lvl="0"/>
            <a:r>
              <a:rPr lang="en-US" dirty="0" smtClean="0"/>
              <a:t>The recommended method is completing the full application  electronically using </a:t>
            </a:r>
            <a:r>
              <a:rPr lang="en-US" dirty="0" smtClean="0">
                <a:hlinkClick r:id="rId2"/>
              </a:rPr>
              <a:t>Formulas Online</a:t>
            </a:r>
            <a:endParaRPr lang="en-US" dirty="0" smtClean="0"/>
          </a:p>
          <a:p>
            <a:pPr lvl="1"/>
            <a:r>
              <a:rPr lang="en-US" dirty="0" smtClean="0"/>
              <a:t>See webinar handout: </a:t>
            </a:r>
            <a:r>
              <a:rPr lang="en-US" dirty="0" smtClean="0">
                <a:hlinkClick r:id="rId3"/>
              </a:rPr>
              <a:t>How to Register and Submit Formulas through Formulas Online (July 2018)</a:t>
            </a:r>
            <a:endParaRPr lang="en-US" dirty="0" smtClean="0"/>
          </a:p>
          <a:p>
            <a:endParaRPr lang="en-US" dirty="0" smtClean="0"/>
          </a:p>
          <a:p>
            <a:r>
              <a:rPr lang="en-US" dirty="0" smtClean="0"/>
              <a:t>Although TTB strongly encourages you to use Formulas Online, a paper alternative is also available</a:t>
            </a:r>
          </a:p>
          <a:p>
            <a:pPr lvl="1"/>
            <a:r>
              <a:rPr lang="en-US" dirty="0" smtClean="0">
                <a:hlinkClick r:id="rId4"/>
              </a:rPr>
              <a:t>TTB Form 5100.51</a:t>
            </a:r>
            <a:r>
              <a:rPr lang="en-US" dirty="0" smtClean="0"/>
              <a:t> mailed to TTB (use address on the form)</a:t>
            </a:r>
          </a:p>
          <a:p>
            <a:endParaRPr lang="en-US" dirty="0"/>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1603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Benefits of Using </a:t>
            </a:r>
            <a:r>
              <a:rPr lang="en-US" dirty="0" smtClean="0"/>
              <a:t>Formulas Online</a:t>
            </a:r>
            <a:endParaRPr lang="en-US" dirty="0"/>
          </a:p>
        </p:txBody>
      </p:sp>
      <p:sp>
        <p:nvSpPr>
          <p:cNvPr id="11267" name="Rectangle 3"/>
          <p:cNvSpPr>
            <a:spLocks noGrp="1" noChangeArrowheads="1"/>
          </p:cNvSpPr>
          <p:nvPr>
            <p:ph idx="1"/>
          </p:nvPr>
        </p:nvSpPr>
        <p:spPr/>
        <p:txBody>
          <a:bodyPr/>
          <a:lstStyle/>
          <a:p>
            <a:r>
              <a:rPr lang="en-US" dirty="0" smtClean="0"/>
              <a:t>Secure method for drafting, submitting, and tracking your formula applications electronically</a:t>
            </a:r>
          </a:p>
          <a:p>
            <a:r>
              <a:rPr lang="en-US" dirty="0" smtClean="0"/>
              <a:t>Includes:</a:t>
            </a:r>
          </a:p>
          <a:p>
            <a:pPr lvl="1"/>
            <a:r>
              <a:rPr lang="en-US" dirty="0" smtClean="0"/>
              <a:t>Step-by-step guidance</a:t>
            </a:r>
          </a:p>
          <a:p>
            <a:pPr lvl="1"/>
            <a:r>
              <a:rPr lang="en-US" dirty="0" smtClean="0"/>
              <a:t>Data validation checks along the way</a:t>
            </a:r>
          </a:p>
          <a:p>
            <a:pPr lvl="1"/>
            <a:r>
              <a:rPr lang="en-US" dirty="0" smtClean="0"/>
              <a:t>Application status updates via email</a:t>
            </a:r>
          </a:p>
          <a:p>
            <a:pPr lvl="1"/>
            <a:r>
              <a:rPr lang="en-US" dirty="0" smtClean="0"/>
              <a:t>Facilitates record keeping</a:t>
            </a:r>
          </a:p>
          <a:p>
            <a:pPr lvl="2"/>
            <a:r>
              <a:rPr lang="en-US" dirty="0" smtClean="0"/>
              <a:t>Approved formulas are stored online </a:t>
            </a:r>
          </a:p>
          <a:p>
            <a:pPr lvl="2"/>
            <a:r>
              <a:rPr lang="en-US" dirty="0" smtClean="0"/>
              <a:t>Copies of approved formulas can be printed if needed</a:t>
            </a:r>
            <a:endParaRPr lang="en-US" dirty="0"/>
          </a:p>
        </p:txBody>
      </p:sp>
      <p:sp>
        <p:nvSpPr>
          <p:cNvPr id="2" name="Footer Placeholder 1"/>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9700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4294967295"/>
          </p:nvPr>
        </p:nvSpPr>
        <p:spPr>
          <a:xfrm>
            <a:off x="10566400" y="6446838"/>
            <a:ext cx="162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83E4F2-0C8C-4080-A475-13EC602EDE26}" type="slidenum">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9" name="Group 8"/>
          <p:cNvGrpSpPr/>
          <p:nvPr/>
        </p:nvGrpSpPr>
        <p:grpSpPr>
          <a:xfrm>
            <a:off x="269738" y="191069"/>
            <a:ext cx="11652523" cy="5991367"/>
            <a:chOff x="269738" y="122830"/>
            <a:chExt cx="11652523" cy="6085689"/>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269738" y="122830"/>
              <a:ext cx="10241407" cy="4220858"/>
            </a:xfrm>
            <a:prstGeom prst="rect">
              <a:avLst/>
            </a:prstGeom>
          </p:spPr>
        </p:pic>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269738" y="3778368"/>
              <a:ext cx="11652523" cy="2430151"/>
            </a:xfrm>
            <a:prstGeom prst="rect">
              <a:avLst/>
            </a:prstGeom>
          </p:spPr>
        </p:pic>
      </p:grpSp>
    </p:spTree>
    <p:extLst>
      <p:ext uri="{BB962C8B-B14F-4D97-AF65-F5344CB8AC3E}">
        <p14:creationId xmlns:p14="http://schemas.microsoft.com/office/powerpoint/2010/main" val="26729158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Formula?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formula is the recipe for your beer/malt beverage</a:t>
            </a:r>
          </a:p>
          <a:p>
            <a:endParaRPr lang="en-US" sz="900" dirty="0" smtClean="0"/>
          </a:p>
          <a:p>
            <a:r>
              <a:rPr lang="en-US" dirty="0" smtClean="0"/>
              <a:t>It must include a quantitative list of ingredients</a:t>
            </a:r>
          </a:p>
          <a:p>
            <a:endParaRPr lang="en-US" sz="900" dirty="0" smtClean="0"/>
          </a:p>
          <a:p>
            <a:r>
              <a:rPr lang="en-US" dirty="0" smtClean="0"/>
              <a:t>It must include a description of how the product is produced</a:t>
            </a:r>
          </a:p>
          <a:p>
            <a:endParaRPr lang="en-US" sz="900" dirty="0" smtClean="0"/>
          </a:p>
          <a:p>
            <a:r>
              <a:rPr lang="en-US" dirty="0" smtClean="0"/>
              <a:t>It must indicate a total yield or batch size</a:t>
            </a:r>
          </a:p>
          <a:p>
            <a:r>
              <a:rPr lang="en-US" dirty="0"/>
              <a:t>In some instances a sample of the product must also be submitted </a:t>
            </a:r>
            <a:r>
              <a:rPr lang="en-US" dirty="0" smtClean="0"/>
              <a:t>to TTB for </a:t>
            </a:r>
            <a:r>
              <a:rPr lang="en-US" dirty="0"/>
              <a:t>laboratory analysis</a:t>
            </a:r>
          </a:p>
          <a:p>
            <a:r>
              <a:rPr lang="en-US" dirty="0" smtClean="0"/>
              <a:t>See Formula </a:t>
            </a:r>
            <a:r>
              <a:rPr lang="en-US" dirty="0"/>
              <a:t>Basics </a:t>
            </a:r>
            <a:r>
              <a:rPr lang="en-US" dirty="0" smtClean="0"/>
              <a:t>page on TTB.gov </a:t>
            </a:r>
          </a:p>
          <a:p>
            <a:pPr lvl="1"/>
            <a:r>
              <a:rPr lang="en-US" dirty="0" smtClean="0">
                <a:hlinkClick r:id="rId2"/>
              </a:rPr>
              <a:t>https</a:t>
            </a:r>
            <a:r>
              <a:rPr lang="en-US" dirty="0">
                <a:hlinkClick r:id="rId2"/>
              </a:rPr>
              <a:t>://</a:t>
            </a:r>
            <a:r>
              <a:rPr lang="en-US" dirty="0" smtClean="0">
                <a:hlinkClick r:id="rId2"/>
              </a:rPr>
              <a:t>www.ttb.gov/formulation/pre_cola.shtml</a:t>
            </a:r>
            <a:r>
              <a:rPr lang="en-US" dirty="0" smtClean="0"/>
              <a:t> </a:t>
            </a:r>
          </a:p>
          <a:p>
            <a:endParaRPr lang="en-US" dirty="0" smtClean="0"/>
          </a:p>
          <a:p>
            <a:endParaRPr lang="en-US" dirty="0" smtClean="0"/>
          </a:p>
          <a:p>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6314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dirty="0" smtClean="0"/>
              <a:t>Method of Manufacture</a:t>
            </a:r>
            <a:endParaRPr lang="en-US" dirty="0"/>
          </a:p>
        </p:txBody>
      </p:sp>
      <p:sp>
        <p:nvSpPr>
          <p:cNvPr id="2" name="Footer Placeholder 1"/>
          <p:cNvSpPr>
            <a:spLocks noGrp="1"/>
          </p:cNvSpPr>
          <p:nvPr>
            <p:ph type="ftr" sz="quarter" idx="3"/>
          </p:nvPr>
        </p:nvSpPr>
        <p:spPr>
          <a:xfrm>
            <a:off x="3251200" y="6447471"/>
            <a:ext cx="5689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Slide Number Placeholder 2"/>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9" name="Group 8"/>
          <p:cNvGrpSpPr>
            <a:grpSpLocks noChangeAspect="1"/>
          </p:cNvGrpSpPr>
          <p:nvPr/>
        </p:nvGrpSpPr>
        <p:grpSpPr>
          <a:xfrm>
            <a:off x="359050" y="1779789"/>
            <a:ext cx="11473901" cy="4307114"/>
            <a:chOff x="569622" y="1961906"/>
            <a:chExt cx="10662557" cy="3905193"/>
          </a:xfrm>
          <a:effectLst>
            <a:outerShdw blurRad="50800" dist="38100" dir="2700000" algn="tl" rotWithShape="0">
              <a:prstClr val="black">
                <a:alpha val="40000"/>
              </a:prstClr>
            </a:outerShdw>
          </a:effectLst>
        </p:grpSpPr>
        <p:pic>
          <p:nvPicPr>
            <p:cNvPr id="8" name="Picture 7"/>
            <p:cNvPicPr>
              <a:picLocks noChangeAspect="1"/>
            </p:cNvPicPr>
            <p:nvPr/>
          </p:nvPicPr>
          <p:blipFill rotWithShape="1">
            <a:blip r:embed="rId3"/>
            <a:srcRect l="1289" t="38176" r="1538" b="4881"/>
            <a:stretch/>
          </p:blipFill>
          <p:spPr>
            <a:xfrm>
              <a:off x="569622" y="1961906"/>
              <a:ext cx="10662557" cy="3905193"/>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740409" y="3151230"/>
              <a:ext cx="6228801" cy="2496186"/>
            </a:xfrm>
            <a:prstGeom prst="rect">
              <a:avLst/>
            </a:prstGeom>
            <a:ln>
              <a:solidFill>
                <a:schemeClr val="tx1"/>
              </a:solidFill>
            </a:ln>
          </p:spPr>
        </p:pic>
      </p:grpSp>
    </p:spTree>
    <p:extLst>
      <p:ext uri="{BB962C8B-B14F-4D97-AF65-F5344CB8AC3E}">
        <p14:creationId xmlns:p14="http://schemas.microsoft.com/office/powerpoint/2010/main" val="3303212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Helpful Hints</a:t>
            </a:r>
            <a:endParaRPr lang="en-US" dirty="0"/>
          </a:p>
        </p:txBody>
      </p:sp>
      <p:sp>
        <p:nvSpPr>
          <p:cNvPr id="3" name="Content Placeholder 2"/>
          <p:cNvSpPr>
            <a:spLocks noGrp="1"/>
          </p:cNvSpPr>
          <p:nvPr>
            <p:ph idx="1"/>
          </p:nvPr>
        </p:nvSpPr>
        <p:spPr/>
        <p:txBody>
          <a:bodyPr>
            <a:normAutofit fontScale="92500" lnSpcReduction="20000"/>
          </a:bodyPr>
          <a:lstStyle/>
          <a:p>
            <a:r>
              <a:rPr lang="en-US" altLang="en-US" dirty="0" smtClean="0"/>
              <a:t>Supply a quantitative list of ingredients</a:t>
            </a:r>
          </a:p>
          <a:p>
            <a:r>
              <a:rPr lang="en-US" altLang="en-US" dirty="0" smtClean="0"/>
              <a:t>Provide a complete method of manufacture</a:t>
            </a:r>
          </a:p>
          <a:p>
            <a:r>
              <a:rPr lang="en-US" altLang="en-US" dirty="0" smtClean="0"/>
              <a:t>Indicate at what stage flavors are added to the product</a:t>
            </a:r>
            <a:endParaRPr lang="en-US" dirty="0" smtClean="0"/>
          </a:p>
          <a:p>
            <a:r>
              <a:rPr lang="en-US" dirty="0" smtClean="0"/>
              <a:t>Flavor Ingredient Data Sheets (FIDS) should include a TTB number, a Flavor Product Number, and the TTB Approval status (Nonbeverage Lab Approval)</a:t>
            </a:r>
          </a:p>
          <a:p>
            <a:r>
              <a:rPr lang="en-US" dirty="0" smtClean="0"/>
              <a:t>Provide the common name and scientific name (genus and species) for any unusual herbal ingredients </a:t>
            </a:r>
          </a:p>
          <a:p>
            <a:r>
              <a:rPr lang="en-US" dirty="0" smtClean="0"/>
              <a:t>Ensure that ingredients are considered GRAS (generally recognized as safe) by the FDA</a:t>
            </a:r>
            <a:endParaRPr lang="en-US" altLang="en-US" dirty="0" smtClean="0"/>
          </a:p>
          <a:p>
            <a:endParaRPr lang="en-US" dirty="0"/>
          </a:p>
        </p:txBody>
      </p:sp>
      <p:sp>
        <p:nvSpPr>
          <p:cNvPr id="4" name="Footer Placeholder 3"/>
          <p:cNvSpPr>
            <a:spLocks noGrp="1"/>
          </p:cNvSpPr>
          <p:nvPr>
            <p:ph type="ftr" sz="quarter" idx="10"/>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23071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Common Reasons Formulas Must be Returned for Correction</a:t>
            </a:r>
            <a:endParaRPr lang="en-US" dirty="0"/>
          </a:p>
        </p:txBody>
      </p:sp>
      <p:sp>
        <p:nvSpPr>
          <p:cNvPr id="3" name="Content Placeholder 2"/>
          <p:cNvSpPr>
            <a:spLocks noGrp="1"/>
          </p:cNvSpPr>
          <p:nvPr>
            <p:ph idx="1"/>
          </p:nvPr>
        </p:nvSpPr>
        <p:spPr/>
        <p:txBody>
          <a:bodyPr>
            <a:normAutofit/>
          </a:bodyPr>
          <a:lstStyle/>
          <a:p>
            <a:r>
              <a:rPr lang="en-US" b="1" dirty="0" smtClean="0">
                <a:hlinkClick r:id="rId2"/>
              </a:rPr>
              <a:t>Ingredient Specification Sheet (Spec Sheet)</a:t>
            </a:r>
            <a:r>
              <a:rPr lang="en-US" b="1" dirty="0" smtClean="0"/>
              <a:t> is missing </a:t>
            </a:r>
            <a:r>
              <a:rPr lang="en-US" sz="2800" dirty="0" smtClean="0"/>
              <a:t>for ingredients composed of more than one component</a:t>
            </a:r>
          </a:p>
          <a:p>
            <a:r>
              <a:rPr lang="en-US" b="1" dirty="0" smtClean="0">
                <a:hlinkClick r:id="rId3"/>
              </a:rPr>
              <a:t>Limited Ingredient Calculation Worksheet</a:t>
            </a:r>
            <a:r>
              <a:rPr lang="en-US" b="1" dirty="0" smtClean="0"/>
              <a:t> is missing </a:t>
            </a:r>
            <a:r>
              <a:rPr lang="en-US" sz="2800" dirty="0" smtClean="0"/>
              <a:t>when  compounded flavors are used</a:t>
            </a:r>
          </a:p>
          <a:p>
            <a:r>
              <a:rPr lang="en-US" b="1" dirty="0" smtClean="0">
                <a:hlinkClick r:id="rId4"/>
              </a:rPr>
              <a:t>Flavor Ingredient Data (FID)</a:t>
            </a:r>
            <a:r>
              <a:rPr lang="en-US" b="1" dirty="0" smtClean="0"/>
              <a:t> </a:t>
            </a:r>
            <a:r>
              <a:rPr lang="en-US" b="1" dirty="0"/>
              <a:t>is missing </a:t>
            </a:r>
            <a:r>
              <a:rPr lang="en-US" sz="3000" dirty="0"/>
              <a:t>when </a:t>
            </a:r>
            <a:r>
              <a:rPr lang="en-US" sz="3000" dirty="0" smtClean="0"/>
              <a:t>compounded </a:t>
            </a:r>
            <a:r>
              <a:rPr lang="en-US" sz="3000" dirty="0"/>
              <a:t>flavors are </a:t>
            </a:r>
            <a:r>
              <a:rPr lang="en-US" sz="3000" dirty="0" smtClean="0"/>
              <a:t>used</a:t>
            </a:r>
          </a:p>
          <a:p>
            <a:r>
              <a:rPr lang="en-US" b="1" dirty="0"/>
              <a:t>Formula approval is not required </a:t>
            </a:r>
            <a:r>
              <a:rPr lang="en-US" dirty="0"/>
              <a:t>for this product </a:t>
            </a:r>
            <a:r>
              <a:rPr lang="en-US" sz="2800" dirty="0"/>
              <a:t>because it is composed of exempt ingredients or processes (See </a:t>
            </a:r>
            <a:r>
              <a:rPr lang="en-US" sz="2800" dirty="0">
                <a:hlinkClick r:id="rId5"/>
              </a:rPr>
              <a:t>TTB Ruling 2015-1</a:t>
            </a:r>
            <a:r>
              <a:rPr lang="en-US" sz="2800" dirty="0" smtClean="0"/>
              <a:t>)</a:t>
            </a:r>
            <a:endParaRPr lang="en-US" sz="2800" dirty="0"/>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516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118BD3A-9A49-4256-A9ED-C8BA52E3A5D2}" type="slidenum">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 name="Footer Placeholder 2"/>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2" name="Title 1"/>
          <p:cNvSpPr>
            <a:spLocks noGrp="1"/>
          </p:cNvSpPr>
          <p:nvPr>
            <p:ph type="title"/>
          </p:nvPr>
        </p:nvSpPr>
        <p:spPr/>
        <p:txBody>
          <a:bodyPr/>
          <a:lstStyle/>
          <a:p>
            <a:pPr algn="ctr"/>
            <a:r>
              <a:rPr lang="en-US" dirty="0" smtClean="0"/>
              <a:t>Summary &amp; Questions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78240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 Formula Required?</a:t>
            </a:r>
            <a:endParaRPr lang="en-US" dirty="0"/>
          </a:p>
        </p:txBody>
      </p:sp>
      <p:sp>
        <p:nvSpPr>
          <p:cNvPr id="3" name="Content Placeholder 2"/>
          <p:cNvSpPr>
            <a:spLocks noGrp="1"/>
          </p:cNvSpPr>
          <p:nvPr>
            <p:ph idx="1"/>
          </p:nvPr>
        </p:nvSpPr>
        <p:spPr/>
        <p:txBody>
          <a:bodyPr>
            <a:normAutofit fontScale="92500"/>
          </a:bodyPr>
          <a:lstStyle/>
          <a:p>
            <a:r>
              <a:rPr lang="en-US" dirty="0" smtClean="0"/>
              <a:t>It’s required by TTB regulations </a:t>
            </a:r>
          </a:p>
          <a:p>
            <a:pPr lvl="1"/>
            <a:r>
              <a:rPr lang="en-US" dirty="0" smtClean="0"/>
              <a:t>Domestic (27 CFR 25.55)</a:t>
            </a:r>
          </a:p>
          <a:p>
            <a:pPr lvl="1"/>
            <a:r>
              <a:rPr lang="en-US" dirty="0" smtClean="0"/>
              <a:t>Imported (27 CFR 7.31(d))</a:t>
            </a:r>
          </a:p>
          <a:p>
            <a:r>
              <a:rPr lang="en-US" dirty="0" smtClean="0"/>
              <a:t>We use the information found in the formula to: </a:t>
            </a:r>
          </a:p>
          <a:p>
            <a:pPr lvl="1"/>
            <a:r>
              <a:rPr lang="en-US" dirty="0" smtClean="0"/>
              <a:t>Classify the product for tax and labeling purposes</a:t>
            </a:r>
          </a:p>
          <a:p>
            <a:pPr lvl="1"/>
            <a:r>
              <a:rPr lang="en-US" dirty="0" smtClean="0"/>
              <a:t>Ensure that the product does not contain any prohibited ingredients</a:t>
            </a:r>
          </a:p>
          <a:p>
            <a:pPr lvl="1"/>
            <a:r>
              <a:rPr lang="en-US" dirty="0" smtClean="0"/>
              <a:t>Determine if limited ingredients are used within prescribed limitations or if they will impact labeling</a:t>
            </a:r>
          </a:p>
          <a:p>
            <a:pPr lvl="1"/>
            <a:r>
              <a:rPr lang="en-US" dirty="0" smtClean="0"/>
              <a:t>Provide a suggested statement of composition for labeling purposes </a:t>
            </a:r>
          </a:p>
          <a:p>
            <a:endParaRPr lang="en-US" dirty="0"/>
          </a:p>
        </p:txBody>
      </p:sp>
      <p:sp>
        <p:nvSpPr>
          <p:cNvPr id="4" name="Footer Placeholder 3"/>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6" name="Slide Number Placeholder 5"/>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A9696C3-F121-41AC-8403-DB61221B02C3}"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3"/>
          <p:cNvSpPr txBox="1">
            <a:spLocks/>
          </p:cNvSpPr>
          <p:nvPr/>
        </p:nvSpPr>
        <p:spPr>
          <a:xfrm>
            <a:off x="3124200" y="1177529"/>
            <a:ext cx="6172200" cy="857250"/>
          </a:xfrm>
          <a:prstGeom prst="rect">
            <a:avLst/>
          </a:prstGeom>
        </p:spPr>
        <p:txBody>
          <a:bodyPr vert="horz" lIns="68580" tIns="34290" rIns="68580" bIns="34290" rtlCol="0" anchor="ctr">
            <a:normAutofit fontScale="82500" lnSpcReduction="20000"/>
          </a:bodyPr>
          <a:lstStyle>
            <a:lvl1pPr algn="ctr" defTabSz="914386" rtl="0" eaLnBrk="1" latinLnBrk="0" hangingPunct="1">
              <a:spcBef>
                <a:spcPct val="0"/>
              </a:spcBef>
              <a:buNone/>
              <a:defRPr lang="en-US" sz="3200" b="1" kern="1200">
                <a:solidFill>
                  <a:schemeClr val="tx1"/>
                </a:solidFill>
                <a:latin typeface="+mj-lt"/>
                <a:ea typeface="+mj-ea"/>
                <a:cs typeface="+mj-cs"/>
              </a:defRPr>
            </a:lvl1pPr>
          </a:lstStyle>
          <a:p>
            <a:pPr marL="0" marR="0" lvl="0" indent="0" algn="ctr" defTabSz="914386" rtl="0" eaLnBrk="1" fontAlgn="auto" latinLnBrk="0" hangingPunct="1">
              <a:lnSpc>
                <a:spcPct val="100000"/>
              </a:lnSpc>
              <a:spcBef>
                <a:spcPct val="0"/>
              </a:spcBef>
              <a:spcAft>
                <a:spcPts val="0"/>
              </a:spcAft>
              <a:buClrTx/>
              <a:buSzTx/>
              <a:buFontTx/>
              <a:buNone/>
              <a:tabLst/>
              <a:defRPr/>
            </a:pPr>
            <a:r>
              <a:rPr kumimoji="0" lang="en-US" altLang="en-US" sz="4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t/>
            </a:r>
            <a:br>
              <a:rPr kumimoji="0" lang="en-US" altLang="en-US" sz="45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a:ea typeface="+mj-ea"/>
                <a:cs typeface="+mj-cs"/>
              </a:rPr>
            </a:br>
            <a:endParaRPr kumimoji="0" lang="en-US" sz="27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j-ea"/>
              <a:cs typeface="+mj-cs"/>
            </a:endParaRPr>
          </a:p>
        </p:txBody>
      </p:sp>
    </p:spTree>
    <p:extLst>
      <p:ext uri="{BB962C8B-B14F-4D97-AF65-F5344CB8AC3E}">
        <p14:creationId xmlns:p14="http://schemas.microsoft.com/office/powerpoint/2010/main" val="435189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At What Stage do I Apply for Formula Approval?</a:t>
            </a:r>
            <a:endParaRPr lang="en-US" dirty="0"/>
          </a:p>
        </p:txBody>
      </p:sp>
      <p:sp>
        <p:nvSpPr>
          <p:cNvPr id="6" name="Content Placeholder 5"/>
          <p:cNvSpPr>
            <a:spLocks noGrp="1"/>
          </p:cNvSpPr>
          <p:nvPr>
            <p:ph idx="1"/>
          </p:nvPr>
        </p:nvSpPr>
        <p:spPr/>
        <p:txBody>
          <a:bodyPr anchor="ctr"/>
          <a:lstStyle/>
          <a:p>
            <a:r>
              <a:rPr lang="en-US" b="1" dirty="0" smtClean="0"/>
              <a:t>Domestic</a:t>
            </a:r>
            <a:r>
              <a:rPr lang="en-US" dirty="0" smtClean="0"/>
              <a:t> - Formula approval is required prior to producing certain types of beer</a:t>
            </a:r>
          </a:p>
          <a:p>
            <a:endParaRPr lang="en-US" dirty="0" smtClean="0"/>
          </a:p>
          <a:p>
            <a:r>
              <a:rPr lang="en-US" b="1" dirty="0" smtClean="0"/>
              <a:t>Imported</a:t>
            </a:r>
            <a:r>
              <a:rPr lang="en-US" dirty="0" smtClean="0"/>
              <a:t> - Certain malt beverages are required to undergo formula review prior to issuance of a certificate of label approval</a:t>
            </a:r>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Slide Number Placeholder 6"/>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42367A3-023C-4870-9A86-52F994C50B51}"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97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a Formula Required?</a:t>
            </a:r>
            <a:endParaRPr lang="en-US" dirty="0"/>
          </a:p>
        </p:txBody>
      </p:sp>
      <p:sp>
        <p:nvSpPr>
          <p:cNvPr id="6" name="Content Placeholder 5"/>
          <p:cNvSpPr txBox="1">
            <a:spLocks noGrp="1"/>
          </p:cNvSpPr>
          <p:nvPr>
            <p:ph idx="1"/>
          </p:nvPr>
        </p:nvSpPr>
        <p:spPr/>
        <p:txBody>
          <a:bodyPr>
            <a:normAutofit lnSpcReduction="10000"/>
          </a:bodyPr>
          <a:lstStyle/>
          <a:p>
            <a:r>
              <a:rPr lang="en-US" dirty="0" smtClean="0"/>
              <a:t>Formula approval is required if the brewer uses any of the following ingredients/processes*:</a:t>
            </a:r>
          </a:p>
          <a:p>
            <a:pPr lvl="1"/>
            <a:r>
              <a:rPr lang="en-US" dirty="0" smtClean="0"/>
              <a:t>Flavors with alcohol </a:t>
            </a:r>
          </a:p>
          <a:p>
            <a:pPr lvl="1"/>
            <a:r>
              <a:rPr lang="en-US" dirty="0" smtClean="0"/>
              <a:t>Compounded flavors</a:t>
            </a:r>
          </a:p>
          <a:p>
            <a:pPr lvl="1"/>
            <a:r>
              <a:rPr lang="en-US" dirty="0" smtClean="0"/>
              <a:t>Colors (unless exempted by TTB Ruling 2015-1)</a:t>
            </a:r>
          </a:p>
          <a:p>
            <a:pPr lvl="1"/>
            <a:r>
              <a:rPr lang="en-US" dirty="0" smtClean="0"/>
              <a:t>Artificial sweeteners </a:t>
            </a:r>
          </a:p>
          <a:p>
            <a:pPr lvl="1"/>
            <a:r>
              <a:rPr lang="en-US" dirty="0" smtClean="0"/>
              <a:t>Flavors or other agricultural ingredients (unless exempted by TTB Ruling 2015-1)</a:t>
            </a:r>
          </a:p>
          <a:p>
            <a:pPr lvl="1"/>
            <a:r>
              <a:rPr lang="en-US" dirty="0" smtClean="0"/>
              <a:t>The beverage is frozen and ice crystals are removed (e.g., ice beer)</a:t>
            </a:r>
          </a:p>
          <a:p>
            <a:pPr lvl="1"/>
            <a:endParaRPr lang="en-US" dirty="0" smtClean="0"/>
          </a:p>
          <a:p>
            <a:endParaRPr lang="en-US" altLang="en-US" dirty="0" smtClean="0"/>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83E4F2-0C8C-4080-A475-13EC602EDE26}"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p:cNvSpPr/>
          <p:nvPr/>
        </p:nvSpPr>
        <p:spPr>
          <a:xfrm>
            <a:off x="9647818" y="5941498"/>
            <a:ext cx="2529667" cy="369332"/>
          </a:xfrm>
          <a:prstGeom prst="rect">
            <a:avLst/>
          </a:prstGeom>
        </p:spPr>
        <p:txBody>
          <a:bodyPr wrap="none">
            <a:sp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*Not a complete list</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8395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a Formula Required?</a:t>
            </a:r>
            <a:endParaRPr lang="en-US" dirty="0"/>
          </a:p>
        </p:txBody>
      </p:sp>
      <p:sp>
        <p:nvSpPr>
          <p:cNvPr id="6" name="Content Placeholder 5"/>
          <p:cNvSpPr txBox="1">
            <a:spLocks noGrp="1"/>
          </p:cNvSpPr>
          <p:nvPr>
            <p:ph idx="1"/>
          </p:nvPr>
        </p:nvSpPr>
        <p:spPr/>
        <p:txBody>
          <a:bodyPr>
            <a:normAutofit fontScale="92500" lnSpcReduction="20000"/>
          </a:bodyPr>
          <a:lstStyle/>
          <a:p>
            <a:pPr marL="0" indent="0">
              <a:buNone/>
            </a:pPr>
            <a:r>
              <a:rPr lang="en-US" b="1" dirty="0" smtClean="0"/>
              <a:t>FAQ B13</a:t>
            </a:r>
            <a:r>
              <a:rPr lang="en-US" b="1" dirty="0"/>
              <a:t>: </a:t>
            </a:r>
            <a:r>
              <a:rPr lang="en-US" b="1" i="1" dirty="0"/>
              <a:t>Am I Exempt from Formula Requirements if I Sell my Malt Beverage only at my Brewpub or only within my State?</a:t>
            </a:r>
          </a:p>
          <a:p>
            <a:r>
              <a:rPr lang="en-US" dirty="0" smtClean="0"/>
              <a:t>No </a:t>
            </a:r>
          </a:p>
          <a:p>
            <a:r>
              <a:rPr lang="en-US" dirty="0" smtClean="0">
                <a:solidFill>
                  <a:schemeClr val="tx2">
                    <a:lumMod val="60000"/>
                    <a:lumOff val="40000"/>
                  </a:schemeClr>
                </a:solidFill>
              </a:rPr>
              <a:t>If </a:t>
            </a:r>
            <a:r>
              <a:rPr lang="en-US" dirty="0">
                <a:solidFill>
                  <a:schemeClr val="tx2">
                    <a:lumMod val="60000"/>
                    <a:lumOff val="40000"/>
                  </a:schemeClr>
                </a:solidFill>
              </a:rPr>
              <a:t>a brewer is required to obtain formula approval for a product </a:t>
            </a:r>
            <a:r>
              <a:rPr lang="en-US" dirty="0" smtClean="0">
                <a:solidFill>
                  <a:schemeClr val="tx2">
                    <a:lumMod val="60000"/>
                    <a:lumOff val="40000"/>
                  </a:schemeClr>
                </a:solidFill>
              </a:rPr>
              <a:t>then approval </a:t>
            </a:r>
            <a:r>
              <a:rPr lang="en-US" dirty="0">
                <a:solidFill>
                  <a:schemeClr val="tx2">
                    <a:lumMod val="60000"/>
                    <a:lumOff val="40000"/>
                  </a:schemeClr>
                </a:solidFill>
              </a:rPr>
              <a:t>of the formula must be obtained prior to production, even if the product will be sold only at the brewer’s brewpub or otherwise sold only within the state in which it is </a:t>
            </a:r>
            <a:r>
              <a:rPr lang="en-US" dirty="0" smtClean="0">
                <a:solidFill>
                  <a:schemeClr val="tx2">
                    <a:lumMod val="60000"/>
                    <a:lumOff val="40000"/>
                  </a:schemeClr>
                </a:solidFill>
              </a:rPr>
              <a:t>produced  </a:t>
            </a:r>
          </a:p>
          <a:p>
            <a:r>
              <a:rPr lang="en-US" dirty="0" smtClean="0"/>
              <a:t>Formula </a:t>
            </a:r>
            <a:r>
              <a:rPr lang="en-US" dirty="0"/>
              <a:t>requirements also apply regardless of whether the product is sold on tap at the brewer’s brewpub or is </a:t>
            </a:r>
            <a:r>
              <a:rPr lang="en-US" dirty="0" smtClean="0"/>
              <a:t>bottled</a:t>
            </a:r>
            <a:r>
              <a:rPr lang="en-US" dirty="0"/>
              <a:t>, canned, or </a:t>
            </a:r>
            <a:r>
              <a:rPr lang="en-US" dirty="0" smtClean="0"/>
              <a:t>kegged</a:t>
            </a:r>
          </a:p>
          <a:p>
            <a:endParaRPr lang="en-US" altLang="en-US" dirty="0" smtClean="0"/>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83E4F2-0C8C-4080-A475-13EC602EDE26}"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655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Beers Require Formula Approval?</a:t>
            </a:r>
            <a:endParaRPr lang="en-US" dirty="0"/>
          </a:p>
        </p:txBody>
      </p:sp>
      <p:sp>
        <p:nvSpPr>
          <p:cNvPr id="6" name="Content Placeholder 5"/>
          <p:cNvSpPr txBox="1">
            <a:spLocks noGrp="1"/>
          </p:cNvSpPr>
          <p:nvPr>
            <p:ph idx="1"/>
          </p:nvPr>
        </p:nvSpPr>
        <p:spPr/>
        <p:txBody>
          <a:bodyPr anchor="ctr"/>
          <a:lstStyle/>
          <a:p>
            <a:r>
              <a:rPr lang="en-US" sz="2800" dirty="0" smtClean="0"/>
              <a:t>Use our online formula tool or check the list in TTB G 2016-1A to determine which kinds of beer require formula approval</a:t>
            </a:r>
          </a:p>
          <a:p>
            <a:endParaRPr lang="en-US" sz="900" dirty="0" smtClean="0"/>
          </a:p>
          <a:p>
            <a:pPr lvl="1"/>
            <a:r>
              <a:rPr lang="en-US" sz="2400" dirty="0" smtClean="0"/>
              <a:t>Tool: </a:t>
            </a:r>
            <a:r>
              <a:rPr lang="en-US" sz="2400" dirty="0" smtClean="0">
                <a:hlinkClick r:id="rId2"/>
              </a:rPr>
              <a:t>https://www.ttb.gov/formulation/formula_approval_tool_mb.shtml</a:t>
            </a:r>
            <a:r>
              <a:rPr lang="en-US" sz="2400" dirty="0" smtClean="0"/>
              <a:t> </a:t>
            </a:r>
          </a:p>
          <a:p>
            <a:pPr lvl="1"/>
            <a:r>
              <a:rPr lang="en-US" sz="2400" dirty="0" smtClean="0"/>
              <a:t>List:  </a:t>
            </a:r>
            <a:r>
              <a:rPr lang="en-US" sz="2400" dirty="0" smtClean="0">
                <a:hlinkClick r:id="rId3"/>
              </a:rPr>
              <a:t>https://www.ttb.gov/public-guidance/TTB-G-2016-1A.shtml</a:t>
            </a:r>
            <a:r>
              <a:rPr lang="en-US" sz="2400" dirty="0" smtClean="0"/>
              <a:t> </a:t>
            </a:r>
          </a:p>
          <a:p>
            <a:pPr lvl="1"/>
            <a:endParaRPr lang="en-US" sz="2400" dirty="0" smtClean="0"/>
          </a:p>
          <a:p>
            <a:endParaRPr lang="en-US" altLang="en-US" sz="2800" dirty="0" smtClean="0"/>
          </a:p>
        </p:txBody>
      </p:sp>
      <p:sp>
        <p:nvSpPr>
          <p:cNvPr id="3" name="Footer Placeholder 2"/>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white"/>
                </a:solidFill>
                <a:effectLst/>
                <a:uLnTx/>
                <a:uFillTx/>
                <a:latin typeface="Calibri" panose="020F0502020204030204" pitchFamily="34" charset="0"/>
                <a:ea typeface="+mn-ea"/>
                <a:cs typeface="+mn-cs"/>
              </a:rPr>
              <a:t>ALCOHOL AND TOBACCO TAX AND TRADE BUREAU | TTB</a:t>
            </a:r>
            <a:endPar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4" name="Slide Number Placeholder 3"/>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F83E4F2-0C8C-4080-A475-13EC602EDE26}" type="slidenum">
              <a:rPr kumimoji="0" lang="en-US"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TextBox 6"/>
          <p:cNvSpPr txBox="1"/>
          <p:nvPr/>
        </p:nvSpPr>
        <p:spPr>
          <a:xfrm>
            <a:off x="8826760" y="5916907"/>
            <a:ext cx="3274806"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F497D">
                    <a:lumMod val="75000"/>
                  </a:srgbClr>
                </a:solidFill>
                <a:effectLst/>
                <a:uLnTx/>
                <a:uFillTx/>
                <a:latin typeface="Calibri" panose="020F0502020204030204"/>
                <a:ea typeface="+mn-ea"/>
                <a:cs typeface="+mn-cs"/>
              </a:rPr>
              <a:t>27 CFR 25.53, 25.55 &amp; 7.31(d)</a:t>
            </a:r>
            <a:endParaRPr kumimoji="0" lang="en-US" sz="20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2215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819" y="526968"/>
            <a:ext cx="9753600" cy="762000"/>
          </a:xfrm>
        </p:spPr>
        <p:txBody>
          <a:bodyPr>
            <a:normAutofit/>
          </a:bodyPr>
          <a:lstStyle/>
          <a:p>
            <a:r>
              <a:rPr lang="en-US" dirty="0"/>
              <a:t>Which Beers Require Formula Approval?</a:t>
            </a:r>
          </a:p>
        </p:txBody>
      </p:sp>
      <p:sp>
        <p:nvSpPr>
          <p:cNvPr id="6" name="Content Placeholder 5"/>
          <p:cNvSpPr>
            <a:spLocks noGrp="1"/>
          </p:cNvSpPr>
          <p:nvPr>
            <p:ph type="body" idx="1"/>
          </p:nvPr>
        </p:nvSpPr>
        <p:spPr>
          <a:xfrm>
            <a:off x="848415" y="1598837"/>
            <a:ext cx="4852416" cy="872513"/>
          </a:xfrm>
          <a:solidFill>
            <a:schemeClr val="accent1">
              <a:lumMod val="20000"/>
              <a:lumOff val="80000"/>
            </a:schemeClr>
          </a:solidFill>
          <a:ln>
            <a:solidFill>
              <a:schemeClr val="accent1"/>
            </a:solidFill>
          </a:ln>
        </p:spPr>
        <p:txBody>
          <a:bodyPr>
            <a:noAutofit/>
          </a:bodyPr>
          <a:lstStyle/>
          <a:p>
            <a:endParaRPr lang="en-US" dirty="0"/>
          </a:p>
          <a:p>
            <a:pPr algn="ctr"/>
            <a:r>
              <a:rPr lang="en-US" dirty="0"/>
              <a:t>Products that Require </a:t>
            </a:r>
            <a:endParaRPr lang="en-US" dirty="0" smtClean="0"/>
          </a:p>
          <a:p>
            <a:pPr algn="ctr"/>
            <a:r>
              <a:rPr lang="en-US" dirty="0" smtClean="0"/>
              <a:t>Formula </a:t>
            </a:r>
            <a:r>
              <a:rPr lang="en-US" dirty="0"/>
              <a:t>Approval</a:t>
            </a:r>
            <a:endParaRPr lang="en-US" dirty="0" smtClean="0"/>
          </a:p>
        </p:txBody>
      </p:sp>
      <p:sp>
        <p:nvSpPr>
          <p:cNvPr id="3" name="Content Placeholder 2"/>
          <p:cNvSpPr>
            <a:spLocks noGrp="1"/>
          </p:cNvSpPr>
          <p:nvPr>
            <p:ph sz="half" idx="2"/>
          </p:nvPr>
        </p:nvSpPr>
        <p:spPr>
          <a:xfrm>
            <a:off x="848415" y="2471350"/>
            <a:ext cx="4852416" cy="2953266"/>
          </a:xfrm>
          <a:ln>
            <a:solidFill>
              <a:schemeClr val="accent1"/>
            </a:solidFill>
          </a:ln>
        </p:spPr>
        <p:txBody>
          <a:bodyPr>
            <a:normAutofit fontScale="92500"/>
          </a:bodyPr>
          <a:lstStyle/>
          <a:p>
            <a:r>
              <a:rPr lang="en-US" dirty="0"/>
              <a:t>Ice beer  </a:t>
            </a:r>
          </a:p>
          <a:p>
            <a:r>
              <a:rPr lang="en-US" dirty="0"/>
              <a:t>Kombucha (when regulated by TTB)</a:t>
            </a:r>
          </a:p>
          <a:p>
            <a:r>
              <a:rPr lang="en-US" dirty="0"/>
              <a:t>Malt beverage specialty products, such as flavored beer or beer made with non-traditional processes (unless exempted by </a:t>
            </a:r>
            <a:r>
              <a:rPr lang="en-US" dirty="0">
                <a:hlinkClick r:id="rId2"/>
              </a:rPr>
              <a:t>TTB Ruling 2015-1</a:t>
            </a:r>
            <a:r>
              <a:rPr lang="en-US" dirty="0"/>
              <a:t>)</a:t>
            </a:r>
          </a:p>
          <a:p>
            <a:r>
              <a:rPr lang="en-US" dirty="0"/>
              <a:t>Saké</a:t>
            </a:r>
          </a:p>
        </p:txBody>
      </p:sp>
      <p:sp>
        <p:nvSpPr>
          <p:cNvPr id="4" name="Text Placeholder 3"/>
          <p:cNvSpPr>
            <a:spLocks noGrp="1"/>
          </p:cNvSpPr>
          <p:nvPr>
            <p:ph type="body" sz="quarter" idx="3"/>
          </p:nvPr>
        </p:nvSpPr>
        <p:spPr>
          <a:xfrm>
            <a:off x="6285653" y="1625179"/>
            <a:ext cx="4852247" cy="872513"/>
          </a:xfrm>
          <a:solidFill>
            <a:schemeClr val="accent1">
              <a:lumMod val="20000"/>
              <a:lumOff val="80000"/>
            </a:schemeClr>
          </a:solidFill>
          <a:ln>
            <a:solidFill>
              <a:schemeClr val="accent1"/>
            </a:solidFill>
          </a:ln>
        </p:spPr>
        <p:txBody>
          <a:bodyPr/>
          <a:lstStyle/>
          <a:p>
            <a:pPr algn="ctr"/>
            <a:r>
              <a:rPr lang="en-US" dirty="0"/>
              <a:t>Products that Require </a:t>
            </a:r>
            <a:r>
              <a:rPr lang="en-US" dirty="0" smtClean="0"/>
              <a:t>Formula </a:t>
            </a:r>
            <a:r>
              <a:rPr lang="en-US" dirty="0"/>
              <a:t>with Laboratory Sample Analysis</a:t>
            </a:r>
          </a:p>
        </p:txBody>
      </p:sp>
      <p:sp>
        <p:nvSpPr>
          <p:cNvPr id="8" name="Content Placeholder 7"/>
          <p:cNvSpPr>
            <a:spLocks noGrp="1"/>
          </p:cNvSpPr>
          <p:nvPr>
            <p:ph sz="quarter" idx="4"/>
          </p:nvPr>
        </p:nvSpPr>
        <p:spPr>
          <a:xfrm>
            <a:off x="6285653" y="2497692"/>
            <a:ext cx="4852247" cy="2953266"/>
          </a:xfrm>
          <a:ln>
            <a:solidFill>
              <a:schemeClr val="accent1"/>
            </a:solidFill>
          </a:ln>
        </p:spPr>
        <p:txBody>
          <a:bodyPr/>
          <a:lstStyle/>
          <a:p>
            <a:r>
              <a:rPr lang="en-US" dirty="0"/>
              <a:t>“Alcohol Free” malt beverages (0.0 percent alcohol by volume</a:t>
            </a:r>
            <a:r>
              <a:rPr lang="en-US" dirty="0" smtClean="0"/>
              <a:t>)</a:t>
            </a:r>
          </a:p>
          <a:p>
            <a:endParaRPr lang="en-US" dirty="0"/>
          </a:p>
        </p:txBody>
      </p:sp>
      <p:sp>
        <p:nvSpPr>
          <p:cNvPr id="9" name="Rectangle 8"/>
          <p:cNvSpPr/>
          <p:nvPr/>
        </p:nvSpPr>
        <p:spPr>
          <a:xfrm>
            <a:off x="170615" y="5650798"/>
            <a:ext cx="584185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See TTB G 2016-1A for additional </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information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https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hlinkClick r:id="rId3"/>
              </a:rPr>
              <a:t>www.ttb.gov/public-guidance/TTB-G-2016-1A.shtml</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8058912" y="5916907"/>
            <a:ext cx="404265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1F497D">
                    <a:lumMod val="75000"/>
                  </a:srgbClr>
                </a:solidFill>
                <a:effectLst/>
                <a:uLnTx/>
                <a:uFillTx/>
                <a:latin typeface="Calibri" panose="020F0502020204030204"/>
                <a:ea typeface="+mn-ea"/>
                <a:cs typeface="+mn-cs"/>
              </a:rPr>
              <a:t>27 CFR 25.53, 25.55 &amp; 27 CFR 7.31(d)</a:t>
            </a:r>
            <a:endParaRPr kumimoji="0" lang="en-US" sz="2000" b="0" i="0" u="none" strike="noStrike" kern="1200" cap="none" spc="0" normalizeH="0" baseline="0" noProof="0" dirty="0">
              <a:ln>
                <a:noFill/>
              </a:ln>
              <a:solidFill>
                <a:srgbClr val="1F497D">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7126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C Document" ma:contentTypeID="0x01010089E80B1425BA024AAB3AB3D42B4206AD" ma:contentTypeVersion="25" ma:contentTypeDescription="Create a new document." ma:contentTypeScope="" ma:versionID="baef25cb9fffe155b540f0b5c41b0a23">
  <xsd:schema xmlns:xsd="http://www.w3.org/2001/XMLSchema" xmlns:xs="http://www.w3.org/2001/XMLSchema" xmlns:p="http://schemas.microsoft.com/office/2006/metadata/properties" xmlns:ns1="9a88999c-eba5-403d-a66b-274320ea398b" xmlns:ns3="14a1290a-fb64-4acd-8bc6-97dbef60505b" targetNamespace="http://schemas.microsoft.com/office/2006/metadata/properties" ma:root="true" ma:fieldsID="cdedfeb2e1a4e54b5c715746dba7c64a" ns1:_="" ns3:_="">
    <xsd:import namespace="9a88999c-eba5-403d-a66b-274320ea398b"/>
    <xsd:import namespace="14a1290a-fb64-4acd-8bc6-97dbef60505b"/>
    <xsd:element name="properties">
      <xsd:complexType>
        <xsd:sequence>
          <xsd:element name="documentManagement">
            <xsd:complexType>
              <xsd:all>
                <xsd:element ref="ns1:Subject0"/>
                <xsd:element ref="ns1:Document_x0020_Type" minOccurs="0"/>
                <xsd:element ref="ns3:Mission_x0020_Area" minOccurs="0"/>
                <xsd:element ref="ns3:Commodity"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88999c-eba5-403d-a66b-274320ea398b" elementFormDefault="qualified">
    <xsd:import namespace="http://schemas.microsoft.com/office/2006/documentManagement/types"/>
    <xsd:import namespace="http://schemas.microsoft.com/office/infopath/2007/PartnerControls"/>
    <xsd:element name="Subject0" ma:index="0" ma:displayName="Project Name" ma:default="-Select-" ma:format="Dropdown" ma:internalName="Subject0">
      <xsd:simpleType>
        <xsd:restriction base="dms:Choice">
          <xsd:enumeration value="-Select-"/>
          <xsd:enumeration value="AVA Mapping App"/>
          <xsd:enumeration value="E-Web Posting Request"/>
          <xsd:enumeration value="External Presentations"/>
          <xsd:enumeration value="Formula Approval Tool"/>
          <xsd:enumeration value="General"/>
          <xsd:enumeration value="Joomla Implementation"/>
          <xsd:enumeration value="Web Form"/>
          <xsd:enumeration value="Zoom Audio Recording"/>
        </xsd:restriction>
      </xsd:simpleType>
    </xsd:element>
    <xsd:element name="Document_x0020_Type" ma:index="4" nillable="true" ma:displayName="Document Type" ma:default="Accomplishment (Annual &amp; Mid-year)" ma:format="Dropdown" ma:internalName="Document_x0020_Type">
      <xsd:simpleType>
        <xsd:restriction base="dms:Choice">
          <xsd:enumeration value="Accomplishment (Annual &amp; Mid-year)"/>
          <xsd:enumeration value="Agenda, Minutes, Meeting Notes"/>
          <xsd:enumeration value="Annual Plan"/>
          <xsd:enumeration value="Brief"/>
          <xsd:enumeration value="Brochure &amp; Flyer"/>
          <xsd:enumeration value="BSC Initiative"/>
          <xsd:enumeration value="Budget"/>
          <xsd:enumeration value="Bureau Mission Commitment"/>
          <xsd:enumeration value="COR File"/>
          <xsd:enumeration value="Decision Memo"/>
          <xsd:enumeration value="Handbook"/>
          <xsd:enumeration value="IDP"/>
          <xsd:enumeration value="Mission Commitment"/>
          <xsd:enumeration value="Order"/>
          <xsd:enumeration value="Outline"/>
          <xsd:enumeration value="Outline, Notes &amp; Article for TTB.gov"/>
          <xsd:enumeration value="Outline, Notes &amp; Article for TTBWeb"/>
          <xsd:enumeration value="Performance Plan"/>
          <xsd:enumeration value="Policy"/>
          <xsd:enumeration value="Program Brief"/>
          <xsd:enumeration value="Program Presentation"/>
          <xsd:enumeration value="Project Plan"/>
          <xsd:enumeration value="Report"/>
          <xsd:enumeration value="SOP"/>
          <xsd:enumeration value="Strategic Plan"/>
          <xsd:enumeration value="Transcript"/>
          <xsd:enumeration value="User Guide"/>
          <xsd:enumeration value="White Paper"/>
        </xsd:restriction>
      </xsd:simpleType>
    </xsd:element>
  </xsd:schema>
  <xsd:schema xmlns:xsd="http://www.w3.org/2001/XMLSchema" xmlns:xs="http://www.w3.org/2001/XMLSchema" xmlns:dms="http://schemas.microsoft.com/office/2006/documentManagement/types" xmlns:pc="http://schemas.microsoft.com/office/infopath/2007/PartnerControls" targetNamespace="14a1290a-fb64-4acd-8bc6-97dbef60505b" elementFormDefault="qualified">
    <xsd:import namespace="http://schemas.microsoft.com/office/2006/documentManagement/types"/>
    <xsd:import namespace="http://schemas.microsoft.com/office/infopath/2007/PartnerControls"/>
    <xsd:element name="Mission_x0020_Area" ma:index="5" nillable="true" ma:displayName="Mission Area" ma:default="None" ma:format="Dropdown" ma:internalName="Mission_x0020_Area">
      <xsd:simpleType>
        <xsd:restriction base="dms:Choice">
          <xsd:enumeration value="None"/>
          <xsd:enumeration value="Labeling"/>
          <xsd:enumeration value="Formulation"/>
          <xsd:enumeration value="Permits"/>
          <xsd:enumeration value="Taxes"/>
          <xsd:enumeration value="Enforcement"/>
          <xsd:enumeration value="Trade Practices"/>
          <xsd:enumeration value="International Affairs"/>
          <xsd:enumeration value="Information Technology"/>
          <xsd:enumeration value="Management and Administration"/>
        </xsd:restriction>
      </xsd:simpleType>
    </xsd:element>
    <xsd:element name="Commodity" ma:index="6" nillable="true" ma:displayName="Commodity" ma:default="None" ma:format="Dropdown" ma:internalName="Commodity">
      <xsd:simpleType>
        <xsd:restriction base="dms:Choice">
          <xsd:enumeration value="None"/>
          <xsd:enumeration value="Wine"/>
          <xsd:enumeration value="Beer"/>
          <xsd:enumeration value="Distilled Spirits"/>
          <xsd:enumeration value="Firearms and Ammunition"/>
          <xsd:enumeration value="Multiple Commodities"/>
          <xsd:enumeration value="Nonbeverage Alcohol"/>
          <xsd:enumeration value="Tobacco"/>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2" ma:displayName="Title"/>
        <xsd:element ref="dc:subject" minOccurs="0" maxOccurs="1" ma:index="3" ma:displayName="Subject Area"/>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Document_x0020_Type xmlns="9a88999c-eba5-403d-a66b-274320ea398b">Accomplishment (Annual &amp; Mid-year)</Document_x0020_Type>
    <Commodity xmlns="14a1290a-fb64-4acd-8bc6-97dbef60505b">None</Commodity>
    <Mission_x0020_Area xmlns="14a1290a-fb64-4acd-8bc6-97dbef60505b">None</Mission_x0020_Area>
    <Subject0 xmlns="9a88999c-eba5-403d-a66b-274320ea398b">-Select-</Subject0>
    <_dlc_DocId xmlns="14a1290a-fb64-4acd-8bc6-97dbef60505b">FJCQYKXRE2XX-771305987-2490</_dlc_DocId>
    <_dlc_DocIdUrl xmlns="14a1290a-fb64-4acd-8bc6-97dbef60505b">
      <Url>https://ttbsharepoint/HQ/KM/_layouts/15/DocIdRedir.aspx?ID=FJCQYKXRE2XX-771305987-2490</Url>
      <Description>FJCQYKXRE2XX-771305987-2490</Description>
    </_dlc_DocIdUrl>
  </documentManagement>
</p:properties>
</file>

<file path=customXml/itemProps1.xml><?xml version="1.0" encoding="utf-8"?>
<ds:datastoreItem xmlns:ds="http://schemas.openxmlformats.org/officeDocument/2006/customXml" ds:itemID="{6DE12C02-0574-468F-A600-B2129763FE10}"/>
</file>

<file path=customXml/itemProps2.xml><?xml version="1.0" encoding="utf-8"?>
<ds:datastoreItem xmlns:ds="http://schemas.openxmlformats.org/officeDocument/2006/customXml" ds:itemID="{922BE510-5CB8-436D-AC8D-C42A3FA4DB6C}"/>
</file>

<file path=customXml/itemProps3.xml><?xml version="1.0" encoding="utf-8"?>
<ds:datastoreItem xmlns:ds="http://schemas.openxmlformats.org/officeDocument/2006/customXml" ds:itemID="{8008237F-A80D-47C3-90C5-A903C174AAA9}"/>
</file>

<file path=customXml/itemProps4.xml><?xml version="1.0" encoding="utf-8"?>
<ds:datastoreItem xmlns:ds="http://schemas.openxmlformats.org/officeDocument/2006/customXml" ds:itemID="{86BA1337-33EA-43DA-999D-D814EA8930EA}"/>
</file>

<file path=docProps/app.xml><?xml version="1.0" encoding="utf-8"?>
<Properties xmlns="http://schemas.openxmlformats.org/officeDocument/2006/extended-properties" xmlns:vt="http://schemas.openxmlformats.org/officeDocument/2006/docPropsVTypes">
  <TotalTime>0</TotalTime>
  <Words>2236</Words>
  <Application>Microsoft Office PowerPoint</Application>
  <PresentationFormat>Widescreen</PresentationFormat>
  <Paragraphs>319</Paragraphs>
  <Slides>33</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Calisto MT</vt:lpstr>
      <vt:lpstr>Wingdings</vt:lpstr>
      <vt:lpstr>power-point-template</vt:lpstr>
      <vt:lpstr>Malt Beverage Formulas </vt:lpstr>
      <vt:lpstr>Common Formula Questions</vt:lpstr>
      <vt:lpstr>What is a Formula?</vt:lpstr>
      <vt:lpstr>Why is a Formula Required?</vt:lpstr>
      <vt:lpstr>At What Stage do I Apply for Formula Approval?</vt:lpstr>
      <vt:lpstr>When is a Formula Required?</vt:lpstr>
      <vt:lpstr>When is a Formula Required?</vt:lpstr>
      <vt:lpstr>Which Beers Require Formula Approval?</vt:lpstr>
      <vt:lpstr>Which Beers Require Formula Approval?</vt:lpstr>
      <vt:lpstr>Ingredients and Processes that are Exempt from Formula Requirements</vt:lpstr>
      <vt:lpstr>TTB Ruling 2015-1 | Attachment 1</vt:lpstr>
      <vt:lpstr>Combinations of Exempt and Non Exempt Ingredients</vt:lpstr>
      <vt:lpstr>What TTB Looks For When Reviewing Formulas</vt:lpstr>
      <vt:lpstr>Compounded Flavors</vt:lpstr>
      <vt:lpstr>Flavor Ingredient Data Sheet  (FID Sheet or FIDS)</vt:lpstr>
      <vt:lpstr>Flavor Ingredient Data Sheet  (FID Sheet or FIDS)</vt:lpstr>
      <vt:lpstr>FID Sheet: Header</vt:lpstr>
      <vt:lpstr>FID Sheet: Limited Ingredients Section</vt:lpstr>
      <vt:lpstr>Limited Ingredient Calculation Worksheets</vt:lpstr>
      <vt:lpstr>Ingredient Specification Sheet  (Spec Sheet or Technical Data Sheet)</vt:lpstr>
      <vt:lpstr>Certified Colors  21 CFR part 74, Subpart A*</vt:lpstr>
      <vt:lpstr>Non-Certified Colors*  21 CFR part 73, subpart A</vt:lpstr>
      <vt:lpstr>FDA Requirements</vt:lpstr>
      <vt:lpstr>GRAS and Restricted Ingredients</vt:lpstr>
      <vt:lpstr>TTB Limited Ingredients</vt:lpstr>
      <vt:lpstr>Beer/Malt Beverages with Flavors that Contain Alcohol*</vt:lpstr>
      <vt:lpstr>How to Submit a Formula</vt:lpstr>
      <vt:lpstr>Benefits of Using Formulas Online</vt:lpstr>
      <vt:lpstr>PowerPoint Presentation</vt:lpstr>
      <vt:lpstr>Method of Manufacture</vt:lpstr>
      <vt:lpstr>Helpful Hints</vt:lpstr>
      <vt:lpstr>Common Reasons Formulas Must be Returned for Correction</vt:lpstr>
      <vt:lpstr>Summary &amp;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Malt Beverage Formulas </dc:title>
  <dc:creator>Evans, Susan B.</dc:creator>
  <cp:lastModifiedBy>Evans, Susan B.</cp:lastModifiedBy>
  <cp:revision>1</cp:revision>
  <dcterms:created xsi:type="dcterms:W3CDTF">2019-04-17T14:33:57Z</dcterms:created>
  <dcterms:modified xsi:type="dcterms:W3CDTF">2019-04-17T14:34:11Z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0x01010089E80B1425BA024AAB3AB3D42B4206AD</vt:lpwstr>
  </property>
  <property fmtid="{D5CDD505-2E9C-101B-9397-08002B2CF9AE}" pid="3" name="_dlc_DocIdItemGuid">
    <vt:lpwstr>72faf4f3-2f3d-4582-8264-27659c07e31f</vt:lpwstr>
  </property>
</Properties>
</file>