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diagrams/data1.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52.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83.xml" ContentType="application/vnd.openxmlformats-officedocument.presentationml.slide+xml"/>
  <Override PartName="/ppt/slides/slide182.xml" ContentType="application/vnd.openxmlformats-officedocument.presentationml.slide+xml"/>
  <Override PartName="/ppt/slides/slide181.xml" ContentType="application/vnd.openxmlformats-officedocument.presentationml.slide+xml"/>
  <Override PartName="/ppt/slides/slide180.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76.xml" ContentType="application/vnd.openxmlformats-officedocument.presentationml.slide+xml"/>
  <Override PartName="/ppt/slides/slide175.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94.xml" ContentType="application/vnd.openxmlformats-officedocument.presentationml.slide+xml"/>
  <Override PartName="/ppt/slides/slide193.xml" ContentType="application/vnd.openxmlformats-officedocument.presentationml.slide+xml"/>
  <Override PartName="/ppt/slides/slide192.xml" ContentType="application/vnd.openxmlformats-officedocument.presentationml.slide+xml"/>
  <Override PartName="/ppt/slides/slide191.xml" ContentType="application/vnd.openxmlformats-officedocument.presentationml.slide+xml"/>
  <Override PartName="/ppt/slides/slide190.xml" ContentType="application/vnd.openxmlformats-officedocument.presentationml.slide+xml"/>
  <Override PartName="/ppt/slides/slide189.xml" ContentType="application/vnd.openxmlformats-officedocument.presentationml.slide+xml"/>
  <Override PartName="/ppt/slides/slide188.xml" ContentType="application/vnd.openxmlformats-officedocument.presentationml.slide+xml"/>
  <Override PartName="/ppt/slides/slide187.xml" ContentType="application/vnd.openxmlformats-officedocument.presentationml.slide+xml"/>
  <Override PartName="/ppt/slides/slide174.xml" ContentType="application/vnd.openxmlformats-officedocument.presentationml.slide+xml"/>
  <Override PartName="/ppt/slides/slide173.xml" ContentType="application/vnd.openxmlformats-officedocument.presentationml.slide+xml"/>
  <Override PartName="/ppt/slides/slide172.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57.xml" ContentType="application/vnd.openxmlformats-officedocument.presentationml.slide+xml"/>
  <Override PartName="/ppt/slides/slide156.xml" ContentType="application/vnd.openxmlformats-officedocument.presentationml.slide+xml"/>
  <Override PartName="/ppt/slides/slide155.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67.xml" ContentType="application/vnd.openxmlformats-officedocument.presentationml.slide+xml"/>
  <Override PartName="/ppt/slides/slide166.xml" ContentType="application/vnd.openxmlformats-officedocument.presentationml.slide+xml"/>
  <Override PartName="/ppt/slides/slide165.xml" ContentType="application/vnd.openxmlformats-officedocument.presentationml.slide+xml"/>
  <Override PartName="/ppt/slides/slide16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50.xml" ContentType="application/vnd.openxmlformats-officedocument.presentationml.slide+xml"/>
  <Override PartName="/ppt/slides/slide227.xml" ContentType="application/vnd.openxmlformats-officedocument.presentationml.slide+xml"/>
  <Override PartName="/ppt/slides/slide226.xml" ContentType="application/vnd.openxmlformats-officedocument.presentationml.slide+xml"/>
  <Override PartName="/ppt/slides/slide225.xml" ContentType="application/vnd.openxmlformats-officedocument.presentationml.slide+xml"/>
  <Override PartName="/ppt/slides/slide224.xml" ContentType="application/vnd.openxmlformats-officedocument.presentationml.slide+xml"/>
  <Override PartName="/ppt/slides/slide223.xml" ContentType="application/vnd.openxmlformats-officedocument.presentationml.slide+xml"/>
  <Override PartName="/ppt/slides/slide222.xml" ContentType="application/vnd.openxmlformats-officedocument.presentationml.slide+xml"/>
  <Override PartName="/ppt/slides/slide221.xml" ContentType="application/vnd.openxmlformats-officedocument.presentationml.slide+xml"/>
  <Override PartName="/ppt/slides/slide220.xml" ContentType="application/vnd.openxmlformats-officedocument.presentationml.slide+xml"/>
  <Override PartName="/ppt/slides/slide149.xml" ContentType="application/vnd.openxmlformats-officedocument.presentationml.slide+xml"/>
  <Override PartName="/ppt/slides/slide228.xml" ContentType="application/vnd.openxmlformats-officedocument.presentationml.slide+xml"/>
  <Override PartName="/ppt/slides/slide148.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219.xml" ContentType="application/vnd.openxmlformats-officedocument.presentationml.slide+xml"/>
  <Override PartName="/ppt/slides/slide218.xml" ContentType="application/vnd.openxmlformats-officedocument.presentationml.slide+xml"/>
  <Override PartName="/ppt/slides/slide217.xml" ContentType="application/vnd.openxmlformats-officedocument.presentationml.slide+xml"/>
  <Override PartName="/ppt/slides/slide205.xml" ContentType="application/vnd.openxmlformats-officedocument.presentationml.slide+xml"/>
  <Override PartName="/ppt/slides/slide204.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198.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16.xml" ContentType="application/vnd.openxmlformats-officedocument.presentationml.slide+xml"/>
  <Override PartName="/ppt/slides/slide215.xml" ContentType="application/vnd.openxmlformats-officedocument.presentationml.slide+xml"/>
  <Override PartName="/ppt/slides/slide214.xml" ContentType="application/vnd.openxmlformats-officedocument.presentationml.slide+xml"/>
  <Override PartName="/ppt/slides/slide213.xml" ContentType="application/vnd.openxmlformats-officedocument.presentationml.slide+xml"/>
  <Override PartName="/ppt/slides/slide212.xml" ContentType="application/vnd.openxmlformats-officedocument.presentationml.slide+xml"/>
  <Override PartName="/ppt/slides/slide211.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151.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47.xml" ContentType="application/vnd.openxmlformats-officedocument.presentationml.slide+xml"/>
  <Override PartName="/ppt/slides/slide2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8.xml" ContentType="application/vnd.openxmlformats-officedocument.presentationml.notesSlide+xml"/>
  <Override PartName="/ppt/notesSlides/notesSlide81.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68.xml" ContentType="application/vnd.openxmlformats-officedocument.presentationml.notesSlide+xml"/>
  <Override PartName="/ppt/notesSlides/notesSlide80.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64.xml" ContentType="application/vnd.openxmlformats-officedocument.presentationml.notesSlide+xml"/>
  <Override PartName="/ppt/notesSlides/notesSlide82.xml" ContentType="application/vnd.openxmlformats-officedocument.presentationml.notesSlide+xml"/>
  <Override PartName="/ppt/notesSlides/notesSlide65.xml" ContentType="application/vnd.openxmlformats-officedocument.presentationml.notesSlide+xml"/>
  <Override PartName="/ppt/notesSlides/notesSlide78.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79.xml" ContentType="application/vnd.openxmlformats-officedocument.presentationml.notesSlide+xml"/>
  <Override PartName="/ppt/notesSlides/notesSlide63.xml" ContentType="application/vnd.openxmlformats-officedocument.presentationml.notesSlide+xml"/>
  <Override PartName="/ppt/notesSlides/notesSlide67.xml" ContentType="application/vnd.openxmlformats-officedocument.presentationml.notesSlide+xml"/>
  <Override PartName="/ppt/notesSlides/notesSlide6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62.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notesSlides/notesSlide94.xml" ContentType="application/vnd.openxmlformats-officedocument.presentationml.notesSlide+xml"/>
  <Override PartName="/ppt/notesSlides/notesSlide75.xml" ContentType="application/vnd.openxmlformats-officedocument.presentationml.notesSlide+xml"/>
  <Override PartName="/ppt/notesSlides/notesSlide71.xml" ContentType="application/vnd.openxmlformats-officedocument.presentationml.notesSlide+xml"/>
  <Override PartName="/ppt/notesSlides/notesSlide66.xml" ContentType="application/vnd.openxmlformats-officedocument.presentationml.notesSlide+xml"/>
  <Override PartName="/ppt/notesSlides/notesSlide59.xml" ContentType="application/vnd.openxmlformats-officedocument.presentationml.notesSlide+xml"/>
  <Override PartName="/ppt/notesSlides/notesSlide77.xml" ContentType="application/vnd.openxmlformats-officedocument.presentationml.notesSlide+xml"/>
  <Override PartName="/ppt/notesSlides/notesSlide72.xml" ContentType="application/vnd.openxmlformats-officedocument.presentationml.notesSlide+xml"/>
  <Override PartName="/ppt/notesSlides/notesSlide76.xml" ContentType="application/vnd.openxmlformats-officedocument.presentationml.notesSlide+xml"/>
  <Override PartName="/ppt/notesSlides/notesSlide60.xml" ContentType="application/vnd.openxmlformats-officedocument.presentationml.notesSlide+xml"/>
  <Override PartName="/ppt/diagrams/colors2.xml" ContentType="application/vnd.openxmlformats-officedocument.drawingml.diagramColors+xml"/>
  <Override PartName="/ppt/diagrams/colors3.xml" ContentType="application/vnd.openxmlformats-officedocument.drawingml.diagramColors+xml"/>
  <Override PartName="/ppt/diagrams/drawing3.xml" ContentType="application/vnd.ms-office.drawingml.diagramDrawing+xml"/>
  <Override PartName="/ppt/diagrams/quickStyle3.xml" ContentType="application/vnd.openxmlformats-officedocument.drawingml.diagramStyle+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layout3.xml" ContentType="application/vnd.openxmlformats-officedocument.drawingml.diagramLayout+xml"/>
  <Override PartName="/ppt/diagrams/layout4.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colors1.xml" ContentType="application/vnd.openxmlformats-officedocument.drawingml.diagramColors+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theme/theme1.xml" ContentType="application/vnd.openxmlformats-officedocument.theme+xml"/>
  <Override PartName="/ppt/diagrams/layout8.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10.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commentAuthors.xml" ContentType="application/vnd.openxmlformats-officedocument.presentationml.commentAuthors+xml"/>
  <Override PartName="/ppt/diagrams/layout7.xml" ContentType="application/vnd.openxmlformats-officedocument.drawingml.diagramLayout+xml"/>
  <Override PartName="/ppt/diagrams/quickStyle7.xml" ContentType="application/vnd.openxmlformats-officedocument.drawingml.diagramStyle+xml"/>
  <Override PartName="/ppt/diagrams/drawing7.xml" ContentType="application/vnd.ms-office.drawingml.diagramDrawing+xml"/>
  <Override PartName="/ppt/diagrams/colors7.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 id="2147483691" r:id="rId2"/>
  </p:sldMasterIdLst>
  <p:notesMasterIdLst>
    <p:notesMasterId r:id="rId231"/>
  </p:notesMasterIdLst>
  <p:sldIdLst>
    <p:sldId id="257" r:id="rId3"/>
    <p:sldId id="563" r:id="rId4"/>
    <p:sldId id="564" r:id="rId5"/>
    <p:sldId id="565" r:id="rId6"/>
    <p:sldId id="566" r:id="rId7"/>
    <p:sldId id="567" r:id="rId8"/>
    <p:sldId id="568" r:id="rId9"/>
    <p:sldId id="569" r:id="rId10"/>
    <p:sldId id="577" r:id="rId11"/>
    <p:sldId id="578" r:id="rId12"/>
    <p:sldId id="579" r:id="rId13"/>
    <p:sldId id="580" r:id="rId14"/>
    <p:sldId id="581" r:id="rId15"/>
    <p:sldId id="582" r:id="rId16"/>
    <p:sldId id="583" r:id="rId17"/>
    <p:sldId id="584" r:id="rId18"/>
    <p:sldId id="585" r:id="rId19"/>
    <p:sldId id="586" r:id="rId20"/>
    <p:sldId id="603" r:id="rId21"/>
    <p:sldId id="587" r:id="rId22"/>
    <p:sldId id="588" r:id="rId23"/>
    <p:sldId id="589" r:id="rId24"/>
    <p:sldId id="590" r:id="rId25"/>
    <p:sldId id="591" r:id="rId26"/>
    <p:sldId id="592" r:id="rId27"/>
    <p:sldId id="593" r:id="rId28"/>
    <p:sldId id="594" r:id="rId29"/>
    <p:sldId id="595" r:id="rId30"/>
    <p:sldId id="596" r:id="rId31"/>
    <p:sldId id="597" r:id="rId32"/>
    <p:sldId id="598" r:id="rId33"/>
    <p:sldId id="599" r:id="rId34"/>
    <p:sldId id="600" r:id="rId35"/>
    <p:sldId id="601" r:id="rId36"/>
    <p:sldId id="602" r:id="rId37"/>
    <p:sldId id="604" r:id="rId38"/>
    <p:sldId id="793" r:id="rId39"/>
    <p:sldId id="794" r:id="rId40"/>
    <p:sldId id="795" r:id="rId41"/>
    <p:sldId id="796" r:id="rId42"/>
    <p:sldId id="797" r:id="rId43"/>
    <p:sldId id="798" r:id="rId44"/>
    <p:sldId id="799" r:id="rId45"/>
    <p:sldId id="538" r:id="rId46"/>
    <p:sldId id="606" r:id="rId47"/>
    <p:sldId id="607" r:id="rId48"/>
    <p:sldId id="613" r:id="rId49"/>
    <p:sldId id="614" r:id="rId50"/>
    <p:sldId id="615" r:id="rId51"/>
    <p:sldId id="616" r:id="rId52"/>
    <p:sldId id="617" r:id="rId53"/>
    <p:sldId id="619" r:id="rId54"/>
    <p:sldId id="618" r:id="rId55"/>
    <p:sldId id="621" r:id="rId56"/>
    <p:sldId id="620" r:id="rId57"/>
    <p:sldId id="622" r:id="rId58"/>
    <p:sldId id="623" r:id="rId59"/>
    <p:sldId id="624" r:id="rId60"/>
    <p:sldId id="625" r:id="rId61"/>
    <p:sldId id="626" r:id="rId62"/>
    <p:sldId id="627" r:id="rId63"/>
    <p:sldId id="629" r:id="rId64"/>
    <p:sldId id="630" r:id="rId65"/>
    <p:sldId id="559" r:id="rId66"/>
    <p:sldId id="341" r:id="rId67"/>
    <p:sldId id="631" r:id="rId68"/>
    <p:sldId id="632" r:id="rId69"/>
    <p:sldId id="633" r:id="rId70"/>
    <p:sldId id="634" r:id="rId71"/>
    <p:sldId id="635" r:id="rId72"/>
    <p:sldId id="636" r:id="rId73"/>
    <p:sldId id="637" r:id="rId74"/>
    <p:sldId id="638" r:id="rId75"/>
    <p:sldId id="639" r:id="rId76"/>
    <p:sldId id="640" r:id="rId77"/>
    <p:sldId id="641" r:id="rId78"/>
    <p:sldId id="642" r:id="rId79"/>
    <p:sldId id="643" r:id="rId80"/>
    <p:sldId id="644" r:id="rId81"/>
    <p:sldId id="645" r:id="rId82"/>
    <p:sldId id="646" r:id="rId83"/>
    <p:sldId id="647" r:id="rId84"/>
    <p:sldId id="648" r:id="rId85"/>
    <p:sldId id="649" r:id="rId86"/>
    <p:sldId id="650" r:id="rId87"/>
    <p:sldId id="651" r:id="rId88"/>
    <p:sldId id="652" r:id="rId89"/>
    <p:sldId id="653" r:id="rId90"/>
    <p:sldId id="654" r:id="rId91"/>
    <p:sldId id="655" r:id="rId92"/>
    <p:sldId id="656" r:id="rId93"/>
    <p:sldId id="657" r:id="rId94"/>
    <p:sldId id="658" r:id="rId95"/>
    <p:sldId id="659" r:id="rId96"/>
    <p:sldId id="660" r:id="rId97"/>
    <p:sldId id="661" r:id="rId98"/>
    <p:sldId id="662" r:id="rId99"/>
    <p:sldId id="663" r:id="rId100"/>
    <p:sldId id="664" r:id="rId101"/>
    <p:sldId id="665" r:id="rId102"/>
    <p:sldId id="666" r:id="rId103"/>
    <p:sldId id="667" r:id="rId104"/>
    <p:sldId id="668" r:id="rId105"/>
    <p:sldId id="669" r:id="rId106"/>
    <p:sldId id="670" r:id="rId107"/>
    <p:sldId id="671" r:id="rId108"/>
    <p:sldId id="672" r:id="rId109"/>
    <p:sldId id="673" r:id="rId110"/>
    <p:sldId id="674" r:id="rId111"/>
    <p:sldId id="675" r:id="rId112"/>
    <p:sldId id="676" r:id="rId113"/>
    <p:sldId id="677" r:id="rId114"/>
    <p:sldId id="678" r:id="rId115"/>
    <p:sldId id="679" r:id="rId116"/>
    <p:sldId id="680" r:id="rId117"/>
    <p:sldId id="681" r:id="rId118"/>
    <p:sldId id="682" r:id="rId119"/>
    <p:sldId id="683" r:id="rId120"/>
    <p:sldId id="492" r:id="rId121"/>
    <p:sldId id="395" r:id="rId122"/>
    <p:sldId id="741" r:id="rId123"/>
    <p:sldId id="742" r:id="rId124"/>
    <p:sldId id="743" r:id="rId125"/>
    <p:sldId id="744" r:id="rId126"/>
    <p:sldId id="745" r:id="rId127"/>
    <p:sldId id="792" r:id="rId128"/>
    <p:sldId id="746" r:id="rId129"/>
    <p:sldId id="747" r:id="rId130"/>
    <p:sldId id="748" r:id="rId131"/>
    <p:sldId id="749" r:id="rId132"/>
    <p:sldId id="750" r:id="rId133"/>
    <p:sldId id="751" r:id="rId134"/>
    <p:sldId id="752" r:id="rId135"/>
    <p:sldId id="753" r:id="rId136"/>
    <p:sldId id="754" r:id="rId137"/>
    <p:sldId id="755" r:id="rId138"/>
    <p:sldId id="756" r:id="rId139"/>
    <p:sldId id="757" r:id="rId140"/>
    <p:sldId id="758" r:id="rId141"/>
    <p:sldId id="759" r:id="rId142"/>
    <p:sldId id="760" r:id="rId143"/>
    <p:sldId id="761" r:id="rId144"/>
    <p:sldId id="762" r:id="rId145"/>
    <p:sldId id="763" r:id="rId146"/>
    <p:sldId id="764" r:id="rId147"/>
    <p:sldId id="765" r:id="rId148"/>
    <p:sldId id="766" r:id="rId149"/>
    <p:sldId id="767" r:id="rId150"/>
    <p:sldId id="768" r:id="rId151"/>
    <p:sldId id="769" r:id="rId152"/>
    <p:sldId id="770" r:id="rId153"/>
    <p:sldId id="493" r:id="rId154"/>
    <p:sldId id="425" r:id="rId155"/>
    <p:sldId id="685" r:id="rId156"/>
    <p:sldId id="686" r:id="rId157"/>
    <p:sldId id="687" r:id="rId158"/>
    <p:sldId id="688" r:id="rId159"/>
    <p:sldId id="689" r:id="rId160"/>
    <p:sldId id="690" r:id="rId161"/>
    <p:sldId id="691" r:id="rId162"/>
    <p:sldId id="692" r:id="rId163"/>
    <p:sldId id="693" r:id="rId164"/>
    <p:sldId id="694" r:id="rId165"/>
    <p:sldId id="695" r:id="rId166"/>
    <p:sldId id="696" r:id="rId167"/>
    <p:sldId id="697" r:id="rId168"/>
    <p:sldId id="698" r:id="rId169"/>
    <p:sldId id="699" r:id="rId170"/>
    <p:sldId id="700" r:id="rId171"/>
    <p:sldId id="701" r:id="rId172"/>
    <p:sldId id="702" r:id="rId173"/>
    <p:sldId id="703" r:id="rId174"/>
    <p:sldId id="704" r:id="rId175"/>
    <p:sldId id="705" r:id="rId176"/>
    <p:sldId id="706" r:id="rId177"/>
    <p:sldId id="707" r:id="rId178"/>
    <p:sldId id="708" r:id="rId179"/>
    <p:sldId id="709" r:id="rId180"/>
    <p:sldId id="710" r:id="rId181"/>
    <p:sldId id="711" r:id="rId182"/>
    <p:sldId id="712" r:id="rId183"/>
    <p:sldId id="713" r:id="rId184"/>
    <p:sldId id="714" r:id="rId185"/>
    <p:sldId id="715" r:id="rId186"/>
    <p:sldId id="716" r:id="rId187"/>
    <p:sldId id="717" r:id="rId188"/>
    <p:sldId id="718" r:id="rId189"/>
    <p:sldId id="719" r:id="rId190"/>
    <p:sldId id="720" r:id="rId191"/>
    <p:sldId id="721" r:id="rId192"/>
    <p:sldId id="722" r:id="rId193"/>
    <p:sldId id="723" r:id="rId194"/>
    <p:sldId id="724" r:id="rId195"/>
    <p:sldId id="725" r:id="rId196"/>
    <p:sldId id="726" r:id="rId197"/>
    <p:sldId id="727" r:id="rId198"/>
    <p:sldId id="728" r:id="rId199"/>
    <p:sldId id="729" r:id="rId200"/>
    <p:sldId id="730" r:id="rId201"/>
    <p:sldId id="731" r:id="rId202"/>
    <p:sldId id="732" r:id="rId203"/>
    <p:sldId id="733" r:id="rId204"/>
    <p:sldId id="734" r:id="rId205"/>
    <p:sldId id="800" r:id="rId206"/>
    <p:sldId id="735" r:id="rId207"/>
    <p:sldId id="801" r:id="rId208"/>
    <p:sldId id="736" r:id="rId209"/>
    <p:sldId id="737" r:id="rId210"/>
    <p:sldId id="738" r:id="rId211"/>
    <p:sldId id="739" r:id="rId212"/>
    <p:sldId id="740" r:id="rId213"/>
    <p:sldId id="783" r:id="rId214"/>
    <p:sldId id="784" r:id="rId215"/>
    <p:sldId id="785" r:id="rId216"/>
    <p:sldId id="786" r:id="rId217"/>
    <p:sldId id="787" r:id="rId218"/>
    <p:sldId id="788" r:id="rId219"/>
    <p:sldId id="789" r:id="rId220"/>
    <p:sldId id="790" r:id="rId221"/>
    <p:sldId id="791" r:id="rId222"/>
    <p:sldId id="495" r:id="rId223"/>
    <p:sldId id="496" r:id="rId224"/>
    <p:sldId id="771" r:id="rId225"/>
    <p:sldId id="772" r:id="rId226"/>
    <p:sldId id="526" r:id="rId227"/>
    <p:sldId id="499" r:id="rId228"/>
    <p:sldId id="500" r:id="rId229"/>
    <p:sldId id="774" r:id="rId2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2C7BA6C-E51B-4B2E-9FCF-7B22159E0A29}">
          <p14:sldIdLst>
            <p14:sldId id="257"/>
            <p14:sldId id="563"/>
            <p14:sldId id="564"/>
          </p14:sldIdLst>
        </p14:section>
        <p14:section name="TTB Overview" id="{51C13FEC-B5E8-4BB6-98C2-94A41D66ACEB}">
          <p14:sldIdLst>
            <p14:sldId id="565"/>
            <p14:sldId id="566"/>
            <p14:sldId id="567"/>
            <p14:sldId id="568"/>
            <p14:sldId id="569"/>
            <p14:sldId id="577"/>
            <p14:sldId id="578"/>
            <p14:sldId id="579"/>
            <p14:sldId id="580"/>
            <p14:sldId id="581"/>
            <p14:sldId id="582"/>
            <p14:sldId id="583"/>
            <p14:sldId id="584"/>
            <p14:sldId id="585"/>
            <p14:sldId id="586"/>
            <p14:sldId id="603"/>
          </p14:sldIdLst>
        </p14:section>
        <p14:section name="Laws and Regulations" id="{92F20693-A012-42D2-B862-280ABEB34F11}">
          <p14:sldIdLst>
            <p14:sldId id="587"/>
            <p14:sldId id="588"/>
            <p14:sldId id="589"/>
            <p14:sldId id="590"/>
            <p14:sldId id="591"/>
            <p14:sldId id="592"/>
            <p14:sldId id="593"/>
            <p14:sldId id="594"/>
          </p14:sldIdLst>
        </p14:section>
        <p14:section name="CBMTRA" id="{737434CB-FA1A-4AF0-89DF-C498273BD6B2}">
          <p14:sldIdLst>
            <p14:sldId id="595"/>
            <p14:sldId id="596"/>
            <p14:sldId id="597"/>
            <p14:sldId id="598"/>
            <p14:sldId id="599"/>
            <p14:sldId id="600"/>
            <p14:sldId id="601"/>
            <p14:sldId id="602"/>
            <p14:sldId id="604"/>
          </p14:sldIdLst>
        </p14:section>
        <p14:section name="Hemp" id="{9BED2C7B-3CA7-481F-A0FC-4F56A759B753}">
          <p14:sldIdLst>
            <p14:sldId id="793"/>
            <p14:sldId id="794"/>
            <p14:sldId id="795"/>
            <p14:sldId id="796"/>
            <p14:sldId id="797"/>
            <p14:sldId id="798"/>
            <p14:sldId id="799"/>
          </p14:sldIdLst>
        </p14:section>
        <p14:section name="Brewer's Notices" id="{B4AE84F2-1F8D-441E-9C2C-997DE875E9C7}">
          <p14:sldIdLst>
            <p14:sldId id="538"/>
            <p14:sldId id="606"/>
            <p14:sldId id="607"/>
            <p14:sldId id="613"/>
            <p14:sldId id="614"/>
            <p14:sldId id="615"/>
            <p14:sldId id="616"/>
            <p14:sldId id="617"/>
            <p14:sldId id="619"/>
            <p14:sldId id="618"/>
            <p14:sldId id="621"/>
            <p14:sldId id="620"/>
            <p14:sldId id="622"/>
            <p14:sldId id="623"/>
            <p14:sldId id="624"/>
            <p14:sldId id="625"/>
            <p14:sldId id="626"/>
            <p14:sldId id="627"/>
            <p14:sldId id="629"/>
            <p14:sldId id="630"/>
            <p14:sldId id="559"/>
          </p14:sldIdLst>
        </p14:section>
        <p14:section name="Records, Reports, Returns" id="{57C1D919-E18F-47EE-B0E7-50AF8E4CB251}">
          <p14:sldIdLst>
            <p14:sldId id="341"/>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492"/>
          </p14:sldIdLst>
        </p14:section>
        <p14:section name="Formulas" id="{1694A705-85D9-4FA0-B4F7-9CC7008BD2DE}">
          <p14:sldIdLst>
            <p14:sldId id="395"/>
            <p14:sldId id="741"/>
            <p14:sldId id="742"/>
            <p14:sldId id="743"/>
            <p14:sldId id="744"/>
            <p14:sldId id="745"/>
            <p14:sldId id="792"/>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493"/>
          </p14:sldIdLst>
        </p14:section>
        <p14:section name="Labeling Intro" id="{C2D773DD-EF10-469E-8B25-C7F8D38C11CD}">
          <p14:sldIdLst>
            <p14:sldId id="425"/>
            <p14:sldId id="685"/>
          </p14:sldIdLst>
        </p14:section>
        <p14:section name="COLAs" id="{BB71A979-8236-4202-9523-9AF6FD21EB94}">
          <p14:sldIdLst>
            <p14:sldId id="686"/>
            <p14:sldId id="687"/>
            <p14:sldId id="688"/>
            <p14:sldId id="689"/>
            <p14:sldId id="690"/>
            <p14:sldId id="691"/>
            <p14:sldId id="692"/>
            <p14:sldId id="693"/>
            <p14:sldId id="694"/>
          </p14:sldIdLst>
        </p14:section>
        <p14:section name="Label Information" id="{8EA63EE0-B9DB-4F34-B046-06EE2CD9E66B}">
          <p14:sldIdLst>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800"/>
            <p14:sldId id="735"/>
            <p14:sldId id="801"/>
            <p14:sldId id="736"/>
            <p14:sldId id="737"/>
            <p14:sldId id="738"/>
            <p14:sldId id="739"/>
            <p14:sldId id="740"/>
          </p14:sldIdLst>
        </p14:section>
        <p14:section name="4-5-7 modernization" id="{941D9F50-CC1E-4164-9708-7531EDA6219F}">
          <p14:sldIdLst>
            <p14:sldId id="783"/>
            <p14:sldId id="784"/>
            <p14:sldId id="785"/>
            <p14:sldId id="786"/>
            <p14:sldId id="787"/>
            <p14:sldId id="788"/>
            <p14:sldId id="789"/>
            <p14:sldId id="790"/>
            <p14:sldId id="791"/>
          </p14:sldIdLst>
        </p14:section>
        <p14:section name="Resources" id="{9816A6BB-4F8E-42FD-ABB9-0292EB8E2AA5}">
          <p14:sldIdLst>
            <p14:sldId id="495"/>
            <p14:sldId id="496"/>
            <p14:sldId id="771"/>
            <p14:sldId id="772"/>
            <p14:sldId id="526"/>
            <p14:sldId id="499"/>
            <p14:sldId id="500"/>
            <p14:sldId id="77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7D9"/>
    <a:srgbClr val="FFFFD9"/>
    <a:srgbClr val="DDE4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55" autoAdjust="0"/>
    <p:restoredTop sz="83649" autoAdjust="0"/>
  </p:normalViewPr>
  <p:slideViewPr>
    <p:cSldViewPr snapToGrid="0">
      <p:cViewPr varScale="1">
        <p:scale>
          <a:sx n="77" d="100"/>
          <a:sy n="77" d="100"/>
        </p:scale>
        <p:origin x="120" y="144"/>
      </p:cViewPr>
      <p:guideLst/>
    </p:cSldViewPr>
  </p:slideViewPr>
  <p:outlineViewPr>
    <p:cViewPr>
      <p:scale>
        <a:sx n="33" d="100"/>
        <a:sy n="33" d="100"/>
      </p:scale>
      <p:origin x="0" y="-1885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customXml" Target="../customXml/item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customXml" Target="../customXml/item2.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customXml" Target="../customXml/item3.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customXml" Target="../customXml/item4.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tableStyles" Target="tableStyles.xml"/><Relationship Id="rId26" Type="http://schemas.openxmlformats.org/officeDocument/2006/relationships/slide" Target="slides/slide24.xml"/><Relationship Id="rId231"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commentAuthors" Target="commentAuthor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presProps" Target="presProp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theme" Target="theme/theme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98F756-B242-4C7B-B71C-2C5514DE9AD7}"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5763F94F-FFCF-4EA8-9663-C8D606751F04}">
      <dgm:prSet phldrT="[Text]" custT="1"/>
      <dgm:spPr>
        <a:effectLst>
          <a:outerShdw blurRad="50800" dist="38100" dir="2700000" algn="tl" rotWithShape="0">
            <a:prstClr val="black">
              <a:alpha val="40000"/>
            </a:prstClr>
          </a:outerShdw>
        </a:effectLst>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rPr>
            <a:t>Qualify as a brewery/brewpub with Brewer’s Notice</a:t>
          </a:r>
          <a:endParaRPr lang="en-US" sz="2000" dirty="0">
            <a:latin typeface="Calibri" panose="020F0502020204030204" pitchFamily="34" charset="0"/>
          </a:endParaRPr>
        </a:p>
      </dgm:t>
    </dgm:pt>
    <dgm:pt modelId="{E914BB37-7DF2-4FCE-A0A3-F14359E6E989}" type="parTrans" cxnId="{52DAEF18-97D9-4F68-8798-117621119928}">
      <dgm:prSet/>
      <dgm:spPr/>
      <dgm:t>
        <a:bodyPr/>
        <a:lstStyle/>
        <a:p>
          <a:endParaRPr lang="en-US" sz="1600">
            <a:solidFill>
              <a:schemeClr val="tx1"/>
            </a:solidFill>
          </a:endParaRPr>
        </a:p>
      </dgm:t>
    </dgm:pt>
    <dgm:pt modelId="{1335526E-5D27-4416-B451-760A0A368D13}" type="sibTrans" cxnId="{52DAEF18-97D9-4F68-8798-117621119928}">
      <dgm:prSet custT="1">
        <dgm:style>
          <a:lnRef idx="3">
            <a:schemeClr val="dk1"/>
          </a:lnRef>
          <a:fillRef idx="0">
            <a:schemeClr val="dk1"/>
          </a:fillRef>
          <a:effectRef idx="2">
            <a:schemeClr val="dk1"/>
          </a:effectRef>
          <a:fontRef idx="minor">
            <a:schemeClr val="tx1"/>
          </a:fontRef>
        </dgm:style>
      </dgm:prSet>
      <dgm:spPr>
        <a:ln/>
      </dgm:spPr>
      <dgm:t>
        <a:bodyPr/>
        <a:lstStyle/>
        <a:p>
          <a:endParaRPr lang="en-US" sz="400" dirty="0">
            <a:solidFill>
              <a:schemeClr val="tx1"/>
            </a:solidFill>
          </a:endParaRPr>
        </a:p>
      </dgm:t>
    </dgm:pt>
    <dgm:pt modelId="{5742089B-7883-4390-98FA-843AC65C3E75}">
      <dgm:prSet phldrT="[Text]" custT="1"/>
      <dgm:spPr>
        <a:effectLst>
          <a:outerShdw blurRad="50800" dist="38100" dir="2700000" algn="tl" rotWithShape="0">
            <a:prstClr val="black">
              <a:alpha val="40000"/>
            </a:prstClr>
          </a:outerShdw>
        </a:effectLst>
      </dgm:spPr>
      <dgm:t>
        <a:bodyPr/>
        <a:lstStyle/>
        <a:p>
          <a:r>
            <a:rPr lang="en-US" sz="2400" dirty="0" smtClean="0">
              <a:latin typeface="Calibri" panose="020F0502020204030204" pitchFamily="34" charset="0"/>
            </a:rPr>
            <a:t>Apply for formula approval </a:t>
          </a:r>
        </a:p>
        <a:p>
          <a:r>
            <a:rPr lang="en-US" sz="2000" dirty="0" smtClean="0">
              <a:latin typeface="Calibri" panose="020F0502020204030204" pitchFamily="34" charset="0"/>
            </a:rPr>
            <a:t>(if needed)</a:t>
          </a:r>
          <a:endParaRPr lang="en-US" sz="3200" dirty="0">
            <a:latin typeface="Calibri" panose="020F0502020204030204" pitchFamily="34" charset="0"/>
          </a:endParaRPr>
        </a:p>
      </dgm:t>
    </dgm:pt>
    <dgm:pt modelId="{7532721C-6A93-4DCB-8108-61A81D6A97EF}" type="parTrans" cxnId="{52F77FBD-156F-4FA3-A2DE-8167DFDB7DC7}">
      <dgm:prSet/>
      <dgm:spPr/>
      <dgm:t>
        <a:bodyPr/>
        <a:lstStyle/>
        <a:p>
          <a:endParaRPr lang="en-US" sz="1600">
            <a:solidFill>
              <a:schemeClr val="tx1"/>
            </a:solidFill>
          </a:endParaRPr>
        </a:p>
      </dgm:t>
    </dgm:pt>
    <dgm:pt modelId="{206D6DCE-9C5C-48B0-A8F1-5B72B9EC3256}" type="sibTrans" cxnId="{52F77FBD-156F-4FA3-A2DE-8167DFDB7DC7}">
      <dgm:prSet custT="1">
        <dgm:style>
          <a:lnRef idx="3">
            <a:schemeClr val="dk1"/>
          </a:lnRef>
          <a:fillRef idx="0">
            <a:schemeClr val="dk1"/>
          </a:fillRef>
          <a:effectRef idx="2">
            <a:schemeClr val="dk1"/>
          </a:effectRef>
          <a:fontRef idx="minor">
            <a:schemeClr val="tx1"/>
          </a:fontRef>
        </dgm:style>
      </dgm:prSet>
      <dgm:spPr>
        <a:ln/>
      </dgm:spPr>
      <dgm:t>
        <a:bodyPr/>
        <a:lstStyle/>
        <a:p>
          <a:endParaRPr lang="en-US" sz="400" dirty="0">
            <a:solidFill>
              <a:schemeClr val="tx1"/>
            </a:solidFill>
          </a:endParaRPr>
        </a:p>
      </dgm:t>
    </dgm:pt>
    <dgm:pt modelId="{4477843F-5E1E-47E2-B201-46DCB4246A6E}">
      <dgm:prSet phldrT="[Text]" custT="1"/>
      <dgm:spPr>
        <a:effectLst>
          <a:outerShdw blurRad="50800" dist="38100" dir="2700000" algn="tl" rotWithShape="0">
            <a:prstClr val="black">
              <a:alpha val="40000"/>
            </a:prstClr>
          </a:outerShdw>
        </a:effectLst>
      </dgm:spPr>
      <dgm:t>
        <a:bodyPr/>
        <a:lstStyle/>
        <a:p>
          <a:r>
            <a:rPr lang="en-US" sz="2400" dirty="0" smtClean="0">
              <a:latin typeface="Calibri" panose="020F0502020204030204" pitchFamily="34" charset="0"/>
            </a:rPr>
            <a:t>Apply for label approval </a:t>
          </a:r>
        </a:p>
        <a:p>
          <a:r>
            <a:rPr lang="en-US" sz="2000" dirty="0" smtClean="0">
              <a:latin typeface="Calibri" panose="020F0502020204030204" pitchFamily="34" charset="0"/>
            </a:rPr>
            <a:t>(if needed)</a:t>
          </a:r>
          <a:endParaRPr lang="en-US" sz="2400" dirty="0">
            <a:latin typeface="Calibri" panose="020F0502020204030204" pitchFamily="34" charset="0"/>
          </a:endParaRPr>
        </a:p>
      </dgm:t>
    </dgm:pt>
    <dgm:pt modelId="{B3DDA8EB-A40F-4916-AF61-EF538195B0E4}" type="parTrans" cxnId="{A8057AD0-91BC-408C-853A-C0DE287C9DD4}">
      <dgm:prSet/>
      <dgm:spPr/>
      <dgm:t>
        <a:bodyPr/>
        <a:lstStyle/>
        <a:p>
          <a:endParaRPr lang="en-US" sz="1600">
            <a:solidFill>
              <a:schemeClr val="tx1"/>
            </a:solidFill>
          </a:endParaRPr>
        </a:p>
      </dgm:t>
    </dgm:pt>
    <dgm:pt modelId="{7CE57FC3-F310-42C7-B169-FB9263506575}" type="sibTrans" cxnId="{A8057AD0-91BC-408C-853A-C0DE287C9DD4}">
      <dgm:prSet custT="1">
        <dgm:style>
          <a:lnRef idx="3">
            <a:schemeClr val="dk1"/>
          </a:lnRef>
          <a:fillRef idx="0">
            <a:schemeClr val="dk1"/>
          </a:fillRef>
          <a:effectRef idx="2">
            <a:schemeClr val="dk1"/>
          </a:effectRef>
          <a:fontRef idx="minor">
            <a:schemeClr val="tx1"/>
          </a:fontRef>
        </dgm:style>
      </dgm:prSet>
      <dgm:spPr>
        <a:ln/>
      </dgm:spPr>
      <dgm:t>
        <a:bodyPr/>
        <a:lstStyle/>
        <a:p>
          <a:endParaRPr lang="en-US" sz="400" dirty="0">
            <a:solidFill>
              <a:schemeClr val="tx1"/>
            </a:solidFill>
          </a:endParaRPr>
        </a:p>
      </dgm:t>
    </dgm:pt>
    <dgm:pt modelId="{25445C17-CAD7-4A24-BBE8-E3C90D4C3329}">
      <dgm:prSet phldrT="[Text]" custT="1"/>
      <dgm:spPr>
        <a:effectLst>
          <a:outerShdw blurRad="50800" dist="38100" dir="2700000" algn="tl" rotWithShape="0">
            <a:prstClr val="black">
              <a:alpha val="40000"/>
            </a:prstClr>
          </a:outerShdw>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rPr>
            <a:t>File tax return, pay taxes, file operational report</a:t>
          </a:r>
          <a:endParaRPr lang="en-US" sz="2000" strike="sngStrike" dirty="0">
            <a:latin typeface="Calibri" panose="020F0502020204030204" pitchFamily="34" charset="0"/>
          </a:endParaRPr>
        </a:p>
      </dgm:t>
    </dgm:pt>
    <dgm:pt modelId="{7E0B191A-C62E-45F2-B5B1-980857C084D0}" type="parTrans" cxnId="{237F9E4A-E87A-40EA-AA14-4FB5C06C9518}">
      <dgm:prSet/>
      <dgm:spPr/>
      <dgm:t>
        <a:bodyPr/>
        <a:lstStyle/>
        <a:p>
          <a:endParaRPr lang="en-US" sz="1600">
            <a:solidFill>
              <a:schemeClr val="tx1"/>
            </a:solidFill>
          </a:endParaRPr>
        </a:p>
      </dgm:t>
    </dgm:pt>
    <dgm:pt modelId="{413245A8-6C42-46FD-BB41-2068A49C1FB9}" type="sibTrans" cxnId="{237F9E4A-E87A-40EA-AA14-4FB5C06C9518}">
      <dgm:prSet/>
      <dgm:spPr/>
      <dgm:t>
        <a:bodyPr/>
        <a:lstStyle/>
        <a:p>
          <a:endParaRPr lang="en-US" sz="1600" dirty="0">
            <a:solidFill>
              <a:schemeClr val="tx1"/>
            </a:solidFill>
          </a:endParaRPr>
        </a:p>
      </dgm:t>
    </dgm:pt>
    <dgm:pt modelId="{BFBFF21E-B018-4FCC-8900-991B4EB64C1A}">
      <dgm:prSet phldrT="[Text]" custT="1"/>
      <dgm:spPr>
        <a:effectLst>
          <a:outerShdw blurRad="50800" dist="38100" dir="2700000" algn="tl" rotWithShape="0">
            <a:prstClr val="black">
              <a:alpha val="40000"/>
            </a:prstClr>
          </a:outerShdw>
        </a:effectLst>
      </dgm:spPr>
      <dgm:t>
        <a:bodyPr/>
        <a:lstStyle/>
        <a:p>
          <a:r>
            <a:rPr lang="en-US" sz="2400" dirty="0" smtClean="0">
              <a:latin typeface="Calibri" panose="020F0502020204030204" pitchFamily="34" charset="0"/>
            </a:rPr>
            <a:t>Produce beer/malt beverages</a:t>
          </a:r>
          <a:endParaRPr lang="en-US" sz="2400" dirty="0">
            <a:latin typeface="Calibri" panose="020F0502020204030204" pitchFamily="34" charset="0"/>
          </a:endParaRPr>
        </a:p>
      </dgm:t>
    </dgm:pt>
    <dgm:pt modelId="{41D232D6-7BB3-4A12-A01B-90A395BEEABF}" type="parTrans" cxnId="{1214CEB8-12DC-4F42-9E12-8C7A526E75B1}">
      <dgm:prSet/>
      <dgm:spPr/>
      <dgm:t>
        <a:bodyPr/>
        <a:lstStyle/>
        <a:p>
          <a:endParaRPr lang="en-US" sz="1600">
            <a:solidFill>
              <a:schemeClr val="tx1"/>
            </a:solidFill>
          </a:endParaRPr>
        </a:p>
      </dgm:t>
    </dgm:pt>
    <dgm:pt modelId="{23AF760C-9ABD-4CAF-96E5-97D7F0E04661}" type="sibTrans" cxnId="{1214CEB8-12DC-4F42-9E12-8C7A526E75B1}">
      <dgm:prSet custT="1">
        <dgm:style>
          <a:lnRef idx="3">
            <a:schemeClr val="dk1"/>
          </a:lnRef>
          <a:fillRef idx="0">
            <a:schemeClr val="dk1"/>
          </a:fillRef>
          <a:effectRef idx="2">
            <a:schemeClr val="dk1"/>
          </a:effectRef>
          <a:fontRef idx="minor">
            <a:schemeClr val="tx1"/>
          </a:fontRef>
        </dgm:style>
      </dgm:prSet>
      <dgm:spPr>
        <a:ln/>
      </dgm:spPr>
      <dgm:t>
        <a:bodyPr/>
        <a:lstStyle/>
        <a:p>
          <a:endParaRPr lang="en-US" sz="400" dirty="0">
            <a:solidFill>
              <a:schemeClr val="tx1"/>
            </a:solidFill>
          </a:endParaRPr>
        </a:p>
      </dgm:t>
    </dgm:pt>
    <dgm:pt modelId="{8B8ED490-96FF-4A59-88A8-4A6C47E69A1D}">
      <dgm:prSet custT="1"/>
      <dgm:spPr>
        <a:effectLst>
          <a:outerShdw blurRad="50800" dist="38100" dir="2700000" algn="tl" rotWithShape="0">
            <a:prstClr val="black">
              <a:alpha val="40000"/>
            </a:prstClr>
          </a:outerShdw>
        </a:effectLst>
      </dgm:spPr>
      <dgm:t>
        <a:bodyPr/>
        <a:lstStyle/>
        <a:p>
          <a:r>
            <a:rPr lang="en-US" sz="2400" dirty="0" smtClean="0">
              <a:latin typeface="Calibri" panose="020F0502020204030204" pitchFamily="34" charset="0"/>
            </a:rPr>
            <a:t>Bottle/keg and remove/sell</a:t>
          </a:r>
          <a:endParaRPr lang="en-US" sz="2400" strike="noStrike" dirty="0">
            <a:latin typeface="Calibri" panose="020F0502020204030204" pitchFamily="34" charset="0"/>
          </a:endParaRPr>
        </a:p>
      </dgm:t>
    </dgm:pt>
    <dgm:pt modelId="{9F9C7EA6-B47F-4E07-BBFD-1B5C09EEFE91}" type="parTrans" cxnId="{1335694F-371F-48C8-9A38-227DE05A667D}">
      <dgm:prSet/>
      <dgm:spPr/>
      <dgm:t>
        <a:bodyPr/>
        <a:lstStyle/>
        <a:p>
          <a:endParaRPr lang="en-US" sz="1600"/>
        </a:p>
      </dgm:t>
    </dgm:pt>
    <dgm:pt modelId="{721F3B39-DFD9-4B86-B93D-D782CEFA373B}" type="sibTrans" cxnId="{1335694F-371F-48C8-9A38-227DE05A667D}">
      <dgm:prSet custT="1">
        <dgm:style>
          <a:lnRef idx="3">
            <a:schemeClr val="dk1"/>
          </a:lnRef>
          <a:fillRef idx="0">
            <a:schemeClr val="dk1"/>
          </a:fillRef>
          <a:effectRef idx="2">
            <a:schemeClr val="dk1"/>
          </a:effectRef>
          <a:fontRef idx="minor">
            <a:schemeClr val="tx1"/>
          </a:fontRef>
        </dgm:style>
      </dgm:prSet>
      <dgm:spPr>
        <a:ln/>
      </dgm:spPr>
      <dgm:t>
        <a:bodyPr/>
        <a:lstStyle/>
        <a:p>
          <a:endParaRPr lang="en-US" sz="400" dirty="0"/>
        </a:p>
      </dgm:t>
    </dgm:pt>
    <dgm:pt modelId="{7EB7BCE9-19B9-4A31-91D6-15F9DB570B2A}" type="pres">
      <dgm:prSet presAssocID="{E598F756-B242-4C7B-B71C-2C5514DE9AD7}" presName="Name0" presStyleCnt="0">
        <dgm:presLayoutVars>
          <dgm:dir/>
          <dgm:resizeHandles val="exact"/>
        </dgm:presLayoutVars>
      </dgm:prSet>
      <dgm:spPr/>
      <dgm:t>
        <a:bodyPr/>
        <a:lstStyle/>
        <a:p>
          <a:endParaRPr lang="en-US"/>
        </a:p>
      </dgm:t>
    </dgm:pt>
    <dgm:pt modelId="{F2912E23-C9C2-4004-A5A4-D9314BBEF762}" type="pres">
      <dgm:prSet presAssocID="{5763F94F-FFCF-4EA8-9663-C8D606751F04}" presName="node" presStyleLbl="node1" presStyleIdx="0" presStyleCnt="6">
        <dgm:presLayoutVars>
          <dgm:bulletEnabled val="1"/>
        </dgm:presLayoutVars>
      </dgm:prSet>
      <dgm:spPr/>
      <dgm:t>
        <a:bodyPr/>
        <a:lstStyle/>
        <a:p>
          <a:endParaRPr lang="en-US"/>
        </a:p>
      </dgm:t>
    </dgm:pt>
    <dgm:pt modelId="{6055FA94-79D0-4A48-B208-4900B96A4E6E}" type="pres">
      <dgm:prSet presAssocID="{1335526E-5D27-4416-B451-760A0A368D13}" presName="sibTrans" presStyleLbl="sibTrans1D1" presStyleIdx="0" presStyleCnt="5"/>
      <dgm:spPr/>
      <dgm:t>
        <a:bodyPr/>
        <a:lstStyle/>
        <a:p>
          <a:endParaRPr lang="en-US"/>
        </a:p>
      </dgm:t>
    </dgm:pt>
    <dgm:pt modelId="{0E3AD8BA-E1C7-4866-93B2-1B90EDE1F7F6}" type="pres">
      <dgm:prSet presAssocID="{1335526E-5D27-4416-B451-760A0A368D13}" presName="connectorText" presStyleLbl="sibTrans1D1" presStyleIdx="0" presStyleCnt="5"/>
      <dgm:spPr/>
      <dgm:t>
        <a:bodyPr/>
        <a:lstStyle/>
        <a:p>
          <a:endParaRPr lang="en-US"/>
        </a:p>
      </dgm:t>
    </dgm:pt>
    <dgm:pt modelId="{E1366E08-F9D2-4592-B657-ACFA52A6C513}" type="pres">
      <dgm:prSet presAssocID="{5742089B-7883-4390-98FA-843AC65C3E75}" presName="node" presStyleLbl="node1" presStyleIdx="1" presStyleCnt="6">
        <dgm:presLayoutVars>
          <dgm:bulletEnabled val="1"/>
        </dgm:presLayoutVars>
      </dgm:prSet>
      <dgm:spPr/>
      <dgm:t>
        <a:bodyPr/>
        <a:lstStyle/>
        <a:p>
          <a:endParaRPr lang="en-US"/>
        </a:p>
      </dgm:t>
    </dgm:pt>
    <dgm:pt modelId="{47215879-60F2-4C74-9629-44D633AB8066}" type="pres">
      <dgm:prSet presAssocID="{206D6DCE-9C5C-48B0-A8F1-5B72B9EC3256}" presName="sibTrans" presStyleLbl="sibTrans1D1" presStyleIdx="1" presStyleCnt="5"/>
      <dgm:spPr/>
      <dgm:t>
        <a:bodyPr/>
        <a:lstStyle/>
        <a:p>
          <a:endParaRPr lang="en-US"/>
        </a:p>
      </dgm:t>
    </dgm:pt>
    <dgm:pt modelId="{F63A94B6-E562-4304-8FA7-6833D3189F32}" type="pres">
      <dgm:prSet presAssocID="{206D6DCE-9C5C-48B0-A8F1-5B72B9EC3256}" presName="connectorText" presStyleLbl="sibTrans1D1" presStyleIdx="1" presStyleCnt="5"/>
      <dgm:spPr/>
      <dgm:t>
        <a:bodyPr/>
        <a:lstStyle/>
        <a:p>
          <a:endParaRPr lang="en-US"/>
        </a:p>
      </dgm:t>
    </dgm:pt>
    <dgm:pt modelId="{2696C94C-F19B-465F-A280-2FE11D63565D}" type="pres">
      <dgm:prSet presAssocID="{BFBFF21E-B018-4FCC-8900-991B4EB64C1A}" presName="node" presStyleLbl="node1" presStyleIdx="2" presStyleCnt="6">
        <dgm:presLayoutVars>
          <dgm:bulletEnabled val="1"/>
        </dgm:presLayoutVars>
      </dgm:prSet>
      <dgm:spPr/>
      <dgm:t>
        <a:bodyPr/>
        <a:lstStyle/>
        <a:p>
          <a:endParaRPr lang="en-US"/>
        </a:p>
      </dgm:t>
    </dgm:pt>
    <dgm:pt modelId="{79D359CD-5E6F-4D25-9438-86807B9A9157}" type="pres">
      <dgm:prSet presAssocID="{23AF760C-9ABD-4CAF-96E5-97D7F0E04661}" presName="sibTrans" presStyleLbl="sibTrans1D1" presStyleIdx="2" presStyleCnt="5"/>
      <dgm:spPr/>
      <dgm:t>
        <a:bodyPr/>
        <a:lstStyle/>
        <a:p>
          <a:endParaRPr lang="en-US"/>
        </a:p>
      </dgm:t>
    </dgm:pt>
    <dgm:pt modelId="{E49A2E9E-C7C7-4395-A438-9127BC1B01D2}" type="pres">
      <dgm:prSet presAssocID="{23AF760C-9ABD-4CAF-96E5-97D7F0E04661}" presName="connectorText" presStyleLbl="sibTrans1D1" presStyleIdx="2" presStyleCnt="5"/>
      <dgm:spPr/>
      <dgm:t>
        <a:bodyPr/>
        <a:lstStyle/>
        <a:p>
          <a:endParaRPr lang="en-US"/>
        </a:p>
      </dgm:t>
    </dgm:pt>
    <dgm:pt modelId="{696A7118-A044-469F-A73C-2323DE49B82B}" type="pres">
      <dgm:prSet presAssocID="{4477843F-5E1E-47E2-B201-46DCB4246A6E}" presName="node" presStyleLbl="node1" presStyleIdx="3" presStyleCnt="6">
        <dgm:presLayoutVars>
          <dgm:bulletEnabled val="1"/>
        </dgm:presLayoutVars>
      </dgm:prSet>
      <dgm:spPr/>
      <dgm:t>
        <a:bodyPr/>
        <a:lstStyle/>
        <a:p>
          <a:endParaRPr lang="en-US"/>
        </a:p>
      </dgm:t>
    </dgm:pt>
    <dgm:pt modelId="{79BEBFEB-870C-4EDB-B72F-8B77DB1B1459}" type="pres">
      <dgm:prSet presAssocID="{7CE57FC3-F310-42C7-B169-FB9263506575}" presName="sibTrans" presStyleLbl="sibTrans1D1" presStyleIdx="3" presStyleCnt="5"/>
      <dgm:spPr/>
      <dgm:t>
        <a:bodyPr/>
        <a:lstStyle/>
        <a:p>
          <a:endParaRPr lang="en-US"/>
        </a:p>
      </dgm:t>
    </dgm:pt>
    <dgm:pt modelId="{B754EDED-D6A3-4A5E-A098-913EE8D94B12}" type="pres">
      <dgm:prSet presAssocID="{7CE57FC3-F310-42C7-B169-FB9263506575}" presName="connectorText" presStyleLbl="sibTrans1D1" presStyleIdx="3" presStyleCnt="5"/>
      <dgm:spPr/>
      <dgm:t>
        <a:bodyPr/>
        <a:lstStyle/>
        <a:p>
          <a:endParaRPr lang="en-US"/>
        </a:p>
      </dgm:t>
    </dgm:pt>
    <dgm:pt modelId="{833AC1EA-722D-43E2-8EF4-543415DFEC12}" type="pres">
      <dgm:prSet presAssocID="{8B8ED490-96FF-4A59-88A8-4A6C47E69A1D}" presName="node" presStyleLbl="node1" presStyleIdx="4" presStyleCnt="6">
        <dgm:presLayoutVars>
          <dgm:bulletEnabled val="1"/>
        </dgm:presLayoutVars>
      </dgm:prSet>
      <dgm:spPr/>
      <dgm:t>
        <a:bodyPr/>
        <a:lstStyle/>
        <a:p>
          <a:endParaRPr lang="en-US"/>
        </a:p>
      </dgm:t>
    </dgm:pt>
    <dgm:pt modelId="{CFF27636-DF2E-476D-A91C-216D7BFB8B25}" type="pres">
      <dgm:prSet presAssocID="{721F3B39-DFD9-4B86-B93D-D782CEFA373B}" presName="sibTrans" presStyleLbl="sibTrans1D1" presStyleIdx="4" presStyleCnt="5"/>
      <dgm:spPr/>
      <dgm:t>
        <a:bodyPr/>
        <a:lstStyle/>
        <a:p>
          <a:endParaRPr lang="en-US"/>
        </a:p>
      </dgm:t>
    </dgm:pt>
    <dgm:pt modelId="{1469B059-C022-4B98-B53C-51BF86ECBD39}" type="pres">
      <dgm:prSet presAssocID="{721F3B39-DFD9-4B86-B93D-D782CEFA373B}" presName="connectorText" presStyleLbl="sibTrans1D1" presStyleIdx="4" presStyleCnt="5"/>
      <dgm:spPr/>
      <dgm:t>
        <a:bodyPr/>
        <a:lstStyle/>
        <a:p>
          <a:endParaRPr lang="en-US"/>
        </a:p>
      </dgm:t>
    </dgm:pt>
    <dgm:pt modelId="{3D59E64F-AC3B-481E-AD72-E27512FB03D9}" type="pres">
      <dgm:prSet presAssocID="{25445C17-CAD7-4A24-BBE8-E3C90D4C3329}" presName="node" presStyleLbl="node1" presStyleIdx="5" presStyleCnt="6">
        <dgm:presLayoutVars>
          <dgm:bulletEnabled val="1"/>
        </dgm:presLayoutVars>
      </dgm:prSet>
      <dgm:spPr/>
      <dgm:t>
        <a:bodyPr/>
        <a:lstStyle/>
        <a:p>
          <a:endParaRPr lang="en-US"/>
        </a:p>
      </dgm:t>
    </dgm:pt>
  </dgm:ptLst>
  <dgm:cxnLst>
    <dgm:cxn modelId="{0CC35ED4-2C71-46B3-8A05-CE8011E256B2}" type="presOf" srcId="{206D6DCE-9C5C-48B0-A8F1-5B72B9EC3256}" destId="{F63A94B6-E562-4304-8FA7-6833D3189F32}" srcOrd="1" destOrd="0" presId="urn:microsoft.com/office/officeart/2005/8/layout/bProcess3"/>
    <dgm:cxn modelId="{A8057AD0-91BC-408C-853A-C0DE287C9DD4}" srcId="{E598F756-B242-4C7B-B71C-2C5514DE9AD7}" destId="{4477843F-5E1E-47E2-B201-46DCB4246A6E}" srcOrd="3" destOrd="0" parTransId="{B3DDA8EB-A40F-4916-AF61-EF538195B0E4}" sibTransId="{7CE57FC3-F310-42C7-B169-FB9263506575}"/>
    <dgm:cxn modelId="{BBD98822-D444-42E0-8E1C-E69623EFE2F0}" type="presOf" srcId="{BFBFF21E-B018-4FCC-8900-991B4EB64C1A}" destId="{2696C94C-F19B-465F-A280-2FE11D63565D}" srcOrd="0" destOrd="0" presId="urn:microsoft.com/office/officeart/2005/8/layout/bProcess3"/>
    <dgm:cxn modelId="{43CC8F3C-A876-4118-9AF9-38E61551E716}" type="presOf" srcId="{206D6DCE-9C5C-48B0-A8F1-5B72B9EC3256}" destId="{47215879-60F2-4C74-9629-44D633AB8066}" srcOrd="0" destOrd="0" presId="urn:microsoft.com/office/officeart/2005/8/layout/bProcess3"/>
    <dgm:cxn modelId="{AD0A73D1-85F0-4E8E-9C96-3211BBCDB31D}" type="presOf" srcId="{23AF760C-9ABD-4CAF-96E5-97D7F0E04661}" destId="{E49A2E9E-C7C7-4395-A438-9127BC1B01D2}" srcOrd="1" destOrd="0" presId="urn:microsoft.com/office/officeart/2005/8/layout/bProcess3"/>
    <dgm:cxn modelId="{52DAEF18-97D9-4F68-8798-117621119928}" srcId="{E598F756-B242-4C7B-B71C-2C5514DE9AD7}" destId="{5763F94F-FFCF-4EA8-9663-C8D606751F04}" srcOrd="0" destOrd="0" parTransId="{E914BB37-7DF2-4FCE-A0A3-F14359E6E989}" sibTransId="{1335526E-5D27-4416-B451-760A0A368D13}"/>
    <dgm:cxn modelId="{093DD249-8432-4939-AE3B-B208312E14B4}" type="presOf" srcId="{721F3B39-DFD9-4B86-B93D-D782CEFA373B}" destId="{1469B059-C022-4B98-B53C-51BF86ECBD39}" srcOrd="1" destOrd="0" presId="urn:microsoft.com/office/officeart/2005/8/layout/bProcess3"/>
    <dgm:cxn modelId="{A5B18E7B-1D4F-43F6-BDB6-425478D90AEF}" type="presOf" srcId="{1335526E-5D27-4416-B451-760A0A368D13}" destId="{6055FA94-79D0-4A48-B208-4900B96A4E6E}" srcOrd="0" destOrd="0" presId="urn:microsoft.com/office/officeart/2005/8/layout/bProcess3"/>
    <dgm:cxn modelId="{ED4A1ED8-21B0-4E98-8651-F0FF17C951A7}" type="presOf" srcId="{5763F94F-FFCF-4EA8-9663-C8D606751F04}" destId="{F2912E23-C9C2-4004-A5A4-D9314BBEF762}" srcOrd="0" destOrd="0" presId="urn:microsoft.com/office/officeart/2005/8/layout/bProcess3"/>
    <dgm:cxn modelId="{237F9E4A-E87A-40EA-AA14-4FB5C06C9518}" srcId="{E598F756-B242-4C7B-B71C-2C5514DE9AD7}" destId="{25445C17-CAD7-4A24-BBE8-E3C90D4C3329}" srcOrd="5" destOrd="0" parTransId="{7E0B191A-C62E-45F2-B5B1-980857C084D0}" sibTransId="{413245A8-6C42-46FD-BB41-2068A49C1FB9}"/>
    <dgm:cxn modelId="{C26EFD1F-9E82-4A31-AA89-CA97BFB85DBC}" type="presOf" srcId="{721F3B39-DFD9-4B86-B93D-D782CEFA373B}" destId="{CFF27636-DF2E-476D-A91C-216D7BFB8B25}" srcOrd="0" destOrd="0" presId="urn:microsoft.com/office/officeart/2005/8/layout/bProcess3"/>
    <dgm:cxn modelId="{1335694F-371F-48C8-9A38-227DE05A667D}" srcId="{E598F756-B242-4C7B-B71C-2C5514DE9AD7}" destId="{8B8ED490-96FF-4A59-88A8-4A6C47E69A1D}" srcOrd="4" destOrd="0" parTransId="{9F9C7EA6-B47F-4E07-BBFD-1B5C09EEFE91}" sibTransId="{721F3B39-DFD9-4B86-B93D-D782CEFA373B}"/>
    <dgm:cxn modelId="{48F08E36-BC28-46DE-8C8E-9EA1E1B5D473}" type="presOf" srcId="{E598F756-B242-4C7B-B71C-2C5514DE9AD7}" destId="{7EB7BCE9-19B9-4A31-91D6-15F9DB570B2A}" srcOrd="0" destOrd="0" presId="urn:microsoft.com/office/officeart/2005/8/layout/bProcess3"/>
    <dgm:cxn modelId="{1214CEB8-12DC-4F42-9E12-8C7A526E75B1}" srcId="{E598F756-B242-4C7B-B71C-2C5514DE9AD7}" destId="{BFBFF21E-B018-4FCC-8900-991B4EB64C1A}" srcOrd="2" destOrd="0" parTransId="{41D232D6-7BB3-4A12-A01B-90A395BEEABF}" sibTransId="{23AF760C-9ABD-4CAF-96E5-97D7F0E04661}"/>
    <dgm:cxn modelId="{D167C686-3F66-4F7B-BF0B-7FF97BD3CA32}" type="presOf" srcId="{8B8ED490-96FF-4A59-88A8-4A6C47E69A1D}" destId="{833AC1EA-722D-43E2-8EF4-543415DFEC12}" srcOrd="0" destOrd="0" presId="urn:microsoft.com/office/officeart/2005/8/layout/bProcess3"/>
    <dgm:cxn modelId="{52F77FBD-156F-4FA3-A2DE-8167DFDB7DC7}" srcId="{E598F756-B242-4C7B-B71C-2C5514DE9AD7}" destId="{5742089B-7883-4390-98FA-843AC65C3E75}" srcOrd="1" destOrd="0" parTransId="{7532721C-6A93-4DCB-8108-61A81D6A97EF}" sibTransId="{206D6DCE-9C5C-48B0-A8F1-5B72B9EC3256}"/>
    <dgm:cxn modelId="{CE0C2D4A-96F0-43E6-A2D3-1C7B73EA9FC1}" type="presOf" srcId="{23AF760C-9ABD-4CAF-96E5-97D7F0E04661}" destId="{79D359CD-5E6F-4D25-9438-86807B9A9157}" srcOrd="0" destOrd="0" presId="urn:microsoft.com/office/officeart/2005/8/layout/bProcess3"/>
    <dgm:cxn modelId="{DD72C8A7-ED92-47CD-9568-535727B606EB}" type="presOf" srcId="{7CE57FC3-F310-42C7-B169-FB9263506575}" destId="{79BEBFEB-870C-4EDB-B72F-8B77DB1B1459}" srcOrd="0" destOrd="0" presId="urn:microsoft.com/office/officeart/2005/8/layout/bProcess3"/>
    <dgm:cxn modelId="{76734312-CB61-4358-AF7A-AACECF0E0468}" type="presOf" srcId="{1335526E-5D27-4416-B451-760A0A368D13}" destId="{0E3AD8BA-E1C7-4866-93B2-1B90EDE1F7F6}" srcOrd="1" destOrd="0" presId="urn:microsoft.com/office/officeart/2005/8/layout/bProcess3"/>
    <dgm:cxn modelId="{6A07A852-C6D8-4838-985F-6F661450E0E2}" type="presOf" srcId="{5742089B-7883-4390-98FA-843AC65C3E75}" destId="{E1366E08-F9D2-4592-B657-ACFA52A6C513}" srcOrd="0" destOrd="0" presId="urn:microsoft.com/office/officeart/2005/8/layout/bProcess3"/>
    <dgm:cxn modelId="{17839A6B-AC08-454E-8C74-E5E6EA97A519}" type="presOf" srcId="{7CE57FC3-F310-42C7-B169-FB9263506575}" destId="{B754EDED-D6A3-4A5E-A098-913EE8D94B12}" srcOrd="1" destOrd="0" presId="urn:microsoft.com/office/officeart/2005/8/layout/bProcess3"/>
    <dgm:cxn modelId="{6FDD320F-B3B6-46B6-98B7-094A8B0E496A}" type="presOf" srcId="{4477843F-5E1E-47E2-B201-46DCB4246A6E}" destId="{696A7118-A044-469F-A73C-2323DE49B82B}" srcOrd="0" destOrd="0" presId="urn:microsoft.com/office/officeart/2005/8/layout/bProcess3"/>
    <dgm:cxn modelId="{BE5E3EDE-A9D2-45C6-9BC3-E30447BB9F8B}" type="presOf" srcId="{25445C17-CAD7-4A24-BBE8-E3C90D4C3329}" destId="{3D59E64F-AC3B-481E-AD72-E27512FB03D9}" srcOrd="0" destOrd="0" presId="urn:microsoft.com/office/officeart/2005/8/layout/bProcess3"/>
    <dgm:cxn modelId="{7A8A5A9A-CD8E-46D6-9EEC-D48B9C67A0A9}" type="presParOf" srcId="{7EB7BCE9-19B9-4A31-91D6-15F9DB570B2A}" destId="{F2912E23-C9C2-4004-A5A4-D9314BBEF762}" srcOrd="0" destOrd="0" presId="urn:microsoft.com/office/officeart/2005/8/layout/bProcess3"/>
    <dgm:cxn modelId="{2A1AF64B-59DA-4E7E-A1AF-160B3B8D07D9}" type="presParOf" srcId="{7EB7BCE9-19B9-4A31-91D6-15F9DB570B2A}" destId="{6055FA94-79D0-4A48-B208-4900B96A4E6E}" srcOrd="1" destOrd="0" presId="urn:microsoft.com/office/officeart/2005/8/layout/bProcess3"/>
    <dgm:cxn modelId="{A7F0596D-DF0A-45C0-B257-3C2BE3F52BD2}" type="presParOf" srcId="{6055FA94-79D0-4A48-B208-4900B96A4E6E}" destId="{0E3AD8BA-E1C7-4866-93B2-1B90EDE1F7F6}" srcOrd="0" destOrd="0" presId="urn:microsoft.com/office/officeart/2005/8/layout/bProcess3"/>
    <dgm:cxn modelId="{57AB9079-0919-4558-88F4-82E1F3914BBC}" type="presParOf" srcId="{7EB7BCE9-19B9-4A31-91D6-15F9DB570B2A}" destId="{E1366E08-F9D2-4592-B657-ACFA52A6C513}" srcOrd="2" destOrd="0" presId="urn:microsoft.com/office/officeart/2005/8/layout/bProcess3"/>
    <dgm:cxn modelId="{671B0F90-5A88-4D81-AA5C-16773877B1B6}" type="presParOf" srcId="{7EB7BCE9-19B9-4A31-91D6-15F9DB570B2A}" destId="{47215879-60F2-4C74-9629-44D633AB8066}" srcOrd="3" destOrd="0" presId="urn:microsoft.com/office/officeart/2005/8/layout/bProcess3"/>
    <dgm:cxn modelId="{D7BB2DD8-F635-4661-9CAE-8E59EFF2C52A}" type="presParOf" srcId="{47215879-60F2-4C74-9629-44D633AB8066}" destId="{F63A94B6-E562-4304-8FA7-6833D3189F32}" srcOrd="0" destOrd="0" presId="urn:microsoft.com/office/officeart/2005/8/layout/bProcess3"/>
    <dgm:cxn modelId="{530D5731-441C-4A44-96A8-0E9414EB2E46}" type="presParOf" srcId="{7EB7BCE9-19B9-4A31-91D6-15F9DB570B2A}" destId="{2696C94C-F19B-465F-A280-2FE11D63565D}" srcOrd="4" destOrd="0" presId="urn:microsoft.com/office/officeart/2005/8/layout/bProcess3"/>
    <dgm:cxn modelId="{0D5E6365-5E1D-4819-9E85-2FC9315CC026}" type="presParOf" srcId="{7EB7BCE9-19B9-4A31-91D6-15F9DB570B2A}" destId="{79D359CD-5E6F-4D25-9438-86807B9A9157}" srcOrd="5" destOrd="0" presId="urn:microsoft.com/office/officeart/2005/8/layout/bProcess3"/>
    <dgm:cxn modelId="{1E2ED7CB-5D65-4139-A9A2-4C7D4C505FA6}" type="presParOf" srcId="{79D359CD-5E6F-4D25-9438-86807B9A9157}" destId="{E49A2E9E-C7C7-4395-A438-9127BC1B01D2}" srcOrd="0" destOrd="0" presId="urn:microsoft.com/office/officeart/2005/8/layout/bProcess3"/>
    <dgm:cxn modelId="{5F273CDA-108E-4541-90A5-FD9CF20EC8F8}" type="presParOf" srcId="{7EB7BCE9-19B9-4A31-91D6-15F9DB570B2A}" destId="{696A7118-A044-469F-A73C-2323DE49B82B}" srcOrd="6" destOrd="0" presId="urn:microsoft.com/office/officeart/2005/8/layout/bProcess3"/>
    <dgm:cxn modelId="{DA63049F-EE4C-4222-AA93-5F028B46F0D3}" type="presParOf" srcId="{7EB7BCE9-19B9-4A31-91D6-15F9DB570B2A}" destId="{79BEBFEB-870C-4EDB-B72F-8B77DB1B1459}" srcOrd="7" destOrd="0" presId="urn:microsoft.com/office/officeart/2005/8/layout/bProcess3"/>
    <dgm:cxn modelId="{72B0D8EA-BF7E-4F83-B452-85A53CA7CAF3}" type="presParOf" srcId="{79BEBFEB-870C-4EDB-B72F-8B77DB1B1459}" destId="{B754EDED-D6A3-4A5E-A098-913EE8D94B12}" srcOrd="0" destOrd="0" presId="urn:microsoft.com/office/officeart/2005/8/layout/bProcess3"/>
    <dgm:cxn modelId="{97368FE5-0AF1-4313-9191-EAB5395EABB7}" type="presParOf" srcId="{7EB7BCE9-19B9-4A31-91D6-15F9DB570B2A}" destId="{833AC1EA-722D-43E2-8EF4-543415DFEC12}" srcOrd="8" destOrd="0" presId="urn:microsoft.com/office/officeart/2005/8/layout/bProcess3"/>
    <dgm:cxn modelId="{AEFEB0E8-8CCA-4F9D-AF40-26CEDC9ADB2A}" type="presParOf" srcId="{7EB7BCE9-19B9-4A31-91D6-15F9DB570B2A}" destId="{CFF27636-DF2E-476D-A91C-216D7BFB8B25}" srcOrd="9" destOrd="0" presId="urn:microsoft.com/office/officeart/2005/8/layout/bProcess3"/>
    <dgm:cxn modelId="{DC9555A3-C8CA-415C-844D-1923AC7B1E5E}" type="presParOf" srcId="{CFF27636-DF2E-476D-A91C-216D7BFB8B25}" destId="{1469B059-C022-4B98-B53C-51BF86ECBD39}" srcOrd="0" destOrd="0" presId="urn:microsoft.com/office/officeart/2005/8/layout/bProcess3"/>
    <dgm:cxn modelId="{D1FDF8D8-7CEF-4C1E-A32B-1430A48618D5}" type="presParOf" srcId="{7EB7BCE9-19B9-4A31-91D6-15F9DB570B2A}" destId="{3D59E64F-AC3B-481E-AD72-E27512FB03D9}"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1B9FFB-23DC-406E-A63E-A6A2B5EED459}" type="doc">
      <dgm:prSet loTypeId="urn:microsoft.com/office/officeart/2005/8/layout/hProcess3" loCatId="process" qsTypeId="urn:microsoft.com/office/officeart/2005/8/quickstyle/simple1" qsCatId="simple" csTypeId="urn:microsoft.com/office/officeart/2005/8/colors/accent1_2" csCatId="accent1" phldr="1"/>
      <dgm:spPr/>
    </dgm:pt>
    <dgm:pt modelId="{B780082C-D30F-4DE9-A3E9-F761E6A54ACD}">
      <dgm:prSet phldrT="[Text]" custT="1"/>
      <dgm:spPr/>
      <dgm:t>
        <a:bodyPr/>
        <a:lstStyle/>
        <a:p>
          <a:r>
            <a:rPr lang="en-US" sz="4000" b="1" dirty="0" smtClean="0">
              <a:solidFill>
                <a:srgbClr val="002060"/>
              </a:solidFill>
            </a:rPr>
            <a:t>Operations </a:t>
          </a:r>
        </a:p>
        <a:p>
          <a:r>
            <a:rPr lang="en-US" sz="4000" b="1" dirty="0" smtClean="0">
              <a:solidFill>
                <a:srgbClr val="002060"/>
              </a:solidFill>
            </a:rPr>
            <a:t>Report</a:t>
          </a:r>
          <a:endParaRPr lang="en-US" sz="4000" b="1" dirty="0">
            <a:solidFill>
              <a:srgbClr val="002060"/>
            </a:solidFill>
          </a:endParaRPr>
        </a:p>
      </dgm:t>
    </dgm:pt>
    <dgm:pt modelId="{8BEBB59D-7937-4906-9456-5EA04EA73DB7}" type="parTrans" cxnId="{98365A69-82CA-44BF-ADED-1ED21BBFB464}">
      <dgm:prSet/>
      <dgm:spPr/>
      <dgm:t>
        <a:bodyPr/>
        <a:lstStyle/>
        <a:p>
          <a:endParaRPr lang="en-US"/>
        </a:p>
      </dgm:t>
    </dgm:pt>
    <dgm:pt modelId="{A2EC20B2-2A3E-4292-9572-04F517DBC473}" type="sibTrans" cxnId="{98365A69-82CA-44BF-ADED-1ED21BBFB464}">
      <dgm:prSet/>
      <dgm:spPr/>
      <dgm:t>
        <a:bodyPr/>
        <a:lstStyle/>
        <a:p>
          <a:endParaRPr lang="en-US"/>
        </a:p>
      </dgm:t>
    </dgm:pt>
    <dgm:pt modelId="{61D73C34-38BD-4F3C-9390-E9FE80ABD260}">
      <dgm:prSet phldrT="[Text]" custT="1"/>
      <dgm:spPr/>
      <dgm:t>
        <a:bodyPr/>
        <a:lstStyle/>
        <a:p>
          <a:r>
            <a:rPr lang="en-US" sz="4200" b="1" dirty="0" smtClean="0">
              <a:solidFill>
                <a:srgbClr val="002060"/>
              </a:solidFill>
            </a:rPr>
            <a:t>Excise Tax Return</a:t>
          </a:r>
          <a:endParaRPr lang="en-US" sz="4200" b="1" dirty="0">
            <a:solidFill>
              <a:srgbClr val="002060"/>
            </a:solidFill>
          </a:endParaRPr>
        </a:p>
      </dgm:t>
    </dgm:pt>
    <dgm:pt modelId="{925CC3A2-057A-4F3B-8601-929C131FC58C}" type="parTrans" cxnId="{DB534306-CD83-47A5-9C39-85EBDCAC7130}">
      <dgm:prSet/>
      <dgm:spPr/>
      <dgm:t>
        <a:bodyPr/>
        <a:lstStyle/>
        <a:p>
          <a:endParaRPr lang="en-US"/>
        </a:p>
      </dgm:t>
    </dgm:pt>
    <dgm:pt modelId="{F1D177E5-BFD9-49D4-B6C9-AA3E8E681C2C}" type="sibTrans" cxnId="{DB534306-CD83-47A5-9C39-85EBDCAC7130}">
      <dgm:prSet/>
      <dgm:spPr/>
      <dgm:t>
        <a:bodyPr/>
        <a:lstStyle/>
        <a:p>
          <a:endParaRPr lang="en-US"/>
        </a:p>
      </dgm:t>
    </dgm:pt>
    <dgm:pt modelId="{77183DEC-0988-4805-AA3F-1408B2DC943A}">
      <dgm:prSet phldrT="[Text]" custT="1"/>
      <dgm:spPr/>
      <dgm:t>
        <a:bodyPr/>
        <a:lstStyle/>
        <a:p>
          <a:endParaRPr lang="en-US" sz="7200" dirty="0" smtClean="0"/>
        </a:p>
        <a:p>
          <a:r>
            <a:rPr lang="en-US" sz="9600" dirty="0" smtClean="0">
              <a:solidFill>
                <a:srgbClr val="002060"/>
              </a:solidFill>
              <a:effectLst/>
              <a:latin typeface="Arial Rounded MT Bold" panose="020F0704030504030204" pitchFamily="34" charset="0"/>
            </a:rPr>
            <a:t>?</a:t>
          </a:r>
        </a:p>
        <a:p>
          <a:endParaRPr lang="en-US" sz="3000" dirty="0"/>
        </a:p>
      </dgm:t>
    </dgm:pt>
    <dgm:pt modelId="{B12DF0FB-B1AB-4598-992D-2DD3C4F583A3}" type="sibTrans" cxnId="{67C741E2-0ACF-45EA-9BD1-02FAE5E86530}">
      <dgm:prSet/>
      <dgm:spPr/>
      <dgm:t>
        <a:bodyPr/>
        <a:lstStyle/>
        <a:p>
          <a:endParaRPr lang="en-US"/>
        </a:p>
      </dgm:t>
    </dgm:pt>
    <dgm:pt modelId="{61AF7CB3-F287-41CE-8B70-80A649AF6C19}" type="parTrans" cxnId="{67C741E2-0ACF-45EA-9BD1-02FAE5E86530}">
      <dgm:prSet/>
      <dgm:spPr/>
      <dgm:t>
        <a:bodyPr/>
        <a:lstStyle/>
        <a:p>
          <a:endParaRPr lang="en-US"/>
        </a:p>
      </dgm:t>
    </dgm:pt>
    <dgm:pt modelId="{65246FB6-617F-45D8-A615-2356CF633BA4}" type="pres">
      <dgm:prSet presAssocID="{DD1B9FFB-23DC-406E-A63E-A6A2B5EED459}" presName="Name0" presStyleCnt="0">
        <dgm:presLayoutVars>
          <dgm:dir/>
          <dgm:animLvl val="lvl"/>
          <dgm:resizeHandles val="exact"/>
        </dgm:presLayoutVars>
      </dgm:prSet>
      <dgm:spPr/>
    </dgm:pt>
    <dgm:pt modelId="{4A0D0952-E5AB-4C08-A3ED-BDF47BF82267}" type="pres">
      <dgm:prSet presAssocID="{DD1B9FFB-23DC-406E-A63E-A6A2B5EED459}" presName="dummy" presStyleCnt="0"/>
      <dgm:spPr/>
    </dgm:pt>
    <dgm:pt modelId="{0F11B512-05B8-411F-8EEF-403E868FCD8B}" type="pres">
      <dgm:prSet presAssocID="{DD1B9FFB-23DC-406E-A63E-A6A2B5EED459}" presName="linH" presStyleCnt="0"/>
      <dgm:spPr/>
    </dgm:pt>
    <dgm:pt modelId="{BAE6A179-A162-4B62-977D-A08B0ADEC995}" type="pres">
      <dgm:prSet presAssocID="{DD1B9FFB-23DC-406E-A63E-A6A2B5EED459}" presName="padding1" presStyleCnt="0"/>
      <dgm:spPr/>
    </dgm:pt>
    <dgm:pt modelId="{95B9F0E4-E456-49FF-B5EC-931DF17AE366}" type="pres">
      <dgm:prSet presAssocID="{B780082C-D30F-4DE9-A3E9-F761E6A54ACD}" presName="linV" presStyleCnt="0"/>
      <dgm:spPr/>
    </dgm:pt>
    <dgm:pt modelId="{A8E43139-BE53-47AE-B230-38D4A849C202}" type="pres">
      <dgm:prSet presAssocID="{B780082C-D30F-4DE9-A3E9-F761E6A54ACD}" presName="spVertical1" presStyleCnt="0"/>
      <dgm:spPr/>
    </dgm:pt>
    <dgm:pt modelId="{18B432F3-F434-43CF-B11F-B80F39DC9695}" type="pres">
      <dgm:prSet presAssocID="{B780082C-D30F-4DE9-A3E9-F761E6A54ACD}" presName="parTx" presStyleLbl="revTx" presStyleIdx="0" presStyleCnt="3" custScaleX="160025" custLinFactNeighborX="-15096" custLinFactNeighborY="-43184">
        <dgm:presLayoutVars>
          <dgm:chMax val="0"/>
          <dgm:chPref val="0"/>
          <dgm:bulletEnabled val="1"/>
        </dgm:presLayoutVars>
      </dgm:prSet>
      <dgm:spPr/>
      <dgm:t>
        <a:bodyPr/>
        <a:lstStyle/>
        <a:p>
          <a:endParaRPr lang="en-US"/>
        </a:p>
      </dgm:t>
    </dgm:pt>
    <dgm:pt modelId="{1AC34F86-F346-4252-935F-3FCA6867EE99}" type="pres">
      <dgm:prSet presAssocID="{B780082C-D30F-4DE9-A3E9-F761E6A54ACD}" presName="spVertical2" presStyleCnt="0"/>
      <dgm:spPr/>
    </dgm:pt>
    <dgm:pt modelId="{F06F5408-B449-49ED-AEF1-C1A31BD73660}" type="pres">
      <dgm:prSet presAssocID="{B780082C-D30F-4DE9-A3E9-F761E6A54ACD}" presName="spVertical3" presStyleCnt="0"/>
      <dgm:spPr/>
    </dgm:pt>
    <dgm:pt modelId="{2BDE9765-3BB5-4BCF-B134-B42AFF711D2C}" type="pres">
      <dgm:prSet presAssocID="{A2EC20B2-2A3E-4292-9572-04F517DBC473}" presName="space" presStyleCnt="0"/>
      <dgm:spPr/>
    </dgm:pt>
    <dgm:pt modelId="{24571CEE-4FC5-44E7-9F72-6F96188803F6}" type="pres">
      <dgm:prSet presAssocID="{77183DEC-0988-4805-AA3F-1408B2DC943A}" presName="linV" presStyleCnt="0"/>
      <dgm:spPr/>
    </dgm:pt>
    <dgm:pt modelId="{8E6A955F-6F94-4501-BD29-CDAFDD81FCBF}" type="pres">
      <dgm:prSet presAssocID="{77183DEC-0988-4805-AA3F-1408B2DC943A}" presName="spVertical1" presStyleCnt="0"/>
      <dgm:spPr/>
    </dgm:pt>
    <dgm:pt modelId="{DEC97E9B-A0A2-4F99-96A5-4035C1194CA6}" type="pres">
      <dgm:prSet presAssocID="{77183DEC-0988-4805-AA3F-1408B2DC943A}" presName="parTx" presStyleLbl="revTx" presStyleIdx="1" presStyleCnt="3" custScaleX="78176" custScaleY="90796" custLinFactNeighborX="6299" custLinFactNeighborY="-61366">
        <dgm:presLayoutVars>
          <dgm:chMax val="0"/>
          <dgm:chPref val="0"/>
          <dgm:bulletEnabled val="1"/>
        </dgm:presLayoutVars>
      </dgm:prSet>
      <dgm:spPr/>
      <dgm:t>
        <a:bodyPr/>
        <a:lstStyle/>
        <a:p>
          <a:endParaRPr lang="en-US"/>
        </a:p>
      </dgm:t>
    </dgm:pt>
    <dgm:pt modelId="{60E7B9DC-176C-43E4-934C-DC1451FB8CCC}" type="pres">
      <dgm:prSet presAssocID="{77183DEC-0988-4805-AA3F-1408B2DC943A}" presName="spVertical2" presStyleCnt="0"/>
      <dgm:spPr/>
    </dgm:pt>
    <dgm:pt modelId="{6C520777-F3E9-491E-B5C4-F79B8BB007DC}" type="pres">
      <dgm:prSet presAssocID="{77183DEC-0988-4805-AA3F-1408B2DC943A}" presName="spVertical3" presStyleCnt="0"/>
      <dgm:spPr/>
    </dgm:pt>
    <dgm:pt modelId="{58A12109-A05E-4311-9E4F-5A5929C878B7}" type="pres">
      <dgm:prSet presAssocID="{B12DF0FB-B1AB-4598-992D-2DD3C4F583A3}" presName="space" presStyleCnt="0"/>
      <dgm:spPr/>
    </dgm:pt>
    <dgm:pt modelId="{610B9B87-CE36-4A0C-9FFC-440DE88B0CC3}" type="pres">
      <dgm:prSet presAssocID="{61D73C34-38BD-4F3C-9390-E9FE80ABD260}" presName="linV" presStyleCnt="0"/>
      <dgm:spPr/>
    </dgm:pt>
    <dgm:pt modelId="{CF9717CF-6586-46F2-8A9D-A801F556DE1D}" type="pres">
      <dgm:prSet presAssocID="{61D73C34-38BD-4F3C-9390-E9FE80ABD260}" presName="spVertical1" presStyleCnt="0"/>
      <dgm:spPr/>
    </dgm:pt>
    <dgm:pt modelId="{14B12476-9B38-48BC-A678-BBFBCD2F0B23}" type="pres">
      <dgm:prSet presAssocID="{61D73C34-38BD-4F3C-9390-E9FE80ABD260}" presName="parTx" presStyleLbl="revTx" presStyleIdx="2" presStyleCnt="3" custScaleX="161974" custLinFactNeighborX="23492" custLinFactNeighborY="-43184">
        <dgm:presLayoutVars>
          <dgm:chMax val="0"/>
          <dgm:chPref val="0"/>
          <dgm:bulletEnabled val="1"/>
        </dgm:presLayoutVars>
      </dgm:prSet>
      <dgm:spPr/>
      <dgm:t>
        <a:bodyPr/>
        <a:lstStyle/>
        <a:p>
          <a:endParaRPr lang="en-US"/>
        </a:p>
      </dgm:t>
    </dgm:pt>
    <dgm:pt modelId="{EFBF14B7-FA14-4C5D-930C-287179102AB9}" type="pres">
      <dgm:prSet presAssocID="{61D73C34-38BD-4F3C-9390-E9FE80ABD260}" presName="spVertical2" presStyleCnt="0"/>
      <dgm:spPr/>
    </dgm:pt>
    <dgm:pt modelId="{CA16F8F0-23A9-4504-9035-B8F28DA827A9}" type="pres">
      <dgm:prSet presAssocID="{61D73C34-38BD-4F3C-9390-E9FE80ABD260}" presName="spVertical3" presStyleCnt="0"/>
      <dgm:spPr/>
    </dgm:pt>
    <dgm:pt modelId="{A013F0B2-8C04-4357-9A0A-3C213ACF0762}" type="pres">
      <dgm:prSet presAssocID="{DD1B9FFB-23DC-406E-A63E-A6A2B5EED459}" presName="padding2" presStyleCnt="0"/>
      <dgm:spPr/>
    </dgm:pt>
    <dgm:pt modelId="{A074F460-2ED1-4E74-A617-233EA4C51C81}" type="pres">
      <dgm:prSet presAssocID="{DD1B9FFB-23DC-406E-A63E-A6A2B5EED459}" presName="negArrow" presStyleCnt="0"/>
      <dgm:spPr/>
    </dgm:pt>
    <dgm:pt modelId="{129AA4D9-D9A3-4751-ADD6-45B870D111D4}" type="pres">
      <dgm:prSet presAssocID="{DD1B9FFB-23DC-406E-A63E-A6A2B5EED459}" presName="backgroundArrow" presStyleLbl="node1" presStyleIdx="0" presStyleCnt="1" custLinFactNeighborX="1661" custLinFactNeighborY="-18259">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w="114300" prst="artDeco"/>
        </a:sp3d>
      </dgm:spPr>
    </dgm:pt>
  </dgm:ptLst>
  <dgm:cxnLst>
    <dgm:cxn modelId="{DB534306-CD83-47A5-9C39-85EBDCAC7130}" srcId="{DD1B9FFB-23DC-406E-A63E-A6A2B5EED459}" destId="{61D73C34-38BD-4F3C-9390-E9FE80ABD260}" srcOrd="2" destOrd="0" parTransId="{925CC3A2-057A-4F3B-8601-929C131FC58C}" sibTransId="{F1D177E5-BFD9-49D4-B6C9-AA3E8E681C2C}"/>
    <dgm:cxn modelId="{98365A69-82CA-44BF-ADED-1ED21BBFB464}" srcId="{DD1B9FFB-23DC-406E-A63E-A6A2B5EED459}" destId="{B780082C-D30F-4DE9-A3E9-F761E6A54ACD}" srcOrd="0" destOrd="0" parTransId="{8BEBB59D-7937-4906-9456-5EA04EA73DB7}" sibTransId="{A2EC20B2-2A3E-4292-9572-04F517DBC473}"/>
    <dgm:cxn modelId="{962868B1-F9E4-40F6-BD8F-C9C2ED3FEAD5}" type="presOf" srcId="{B780082C-D30F-4DE9-A3E9-F761E6A54ACD}" destId="{18B432F3-F434-43CF-B11F-B80F39DC9695}" srcOrd="0" destOrd="0" presId="urn:microsoft.com/office/officeart/2005/8/layout/hProcess3"/>
    <dgm:cxn modelId="{94D779EA-8DBE-464E-B478-EDAEA2C9683C}" type="presOf" srcId="{61D73C34-38BD-4F3C-9390-E9FE80ABD260}" destId="{14B12476-9B38-48BC-A678-BBFBCD2F0B23}" srcOrd="0" destOrd="0" presId="urn:microsoft.com/office/officeart/2005/8/layout/hProcess3"/>
    <dgm:cxn modelId="{67C741E2-0ACF-45EA-9BD1-02FAE5E86530}" srcId="{DD1B9FFB-23DC-406E-A63E-A6A2B5EED459}" destId="{77183DEC-0988-4805-AA3F-1408B2DC943A}" srcOrd="1" destOrd="0" parTransId="{61AF7CB3-F287-41CE-8B70-80A649AF6C19}" sibTransId="{B12DF0FB-B1AB-4598-992D-2DD3C4F583A3}"/>
    <dgm:cxn modelId="{5813DE4A-C318-4F3D-A8AB-F6580CEFA0B9}" type="presOf" srcId="{77183DEC-0988-4805-AA3F-1408B2DC943A}" destId="{DEC97E9B-A0A2-4F99-96A5-4035C1194CA6}" srcOrd="0" destOrd="0" presId="urn:microsoft.com/office/officeart/2005/8/layout/hProcess3"/>
    <dgm:cxn modelId="{EEB07E43-57E4-4422-A0F1-60892C51A586}" type="presOf" srcId="{DD1B9FFB-23DC-406E-A63E-A6A2B5EED459}" destId="{65246FB6-617F-45D8-A615-2356CF633BA4}" srcOrd="0" destOrd="0" presId="urn:microsoft.com/office/officeart/2005/8/layout/hProcess3"/>
    <dgm:cxn modelId="{F3E64741-6C8E-4AA8-9220-4E572D5AFFEC}" type="presParOf" srcId="{65246FB6-617F-45D8-A615-2356CF633BA4}" destId="{4A0D0952-E5AB-4C08-A3ED-BDF47BF82267}" srcOrd="0" destOrd="0" presId="urn:microsoft.com/office/officeart/2005/8/layout/hProcess3"/>
    <dgm:cxn modelId="{51A5D952-B54A-414F-8E8A-D6E5F095E8EE}" type="presParOf" srcId="{65246FB6-617F-45D8-A615-2356CF633BA4}" destId="{0F11B512-05B8-411F-8EEF-403E868FCD8B}" srcOrd="1" destOrd="0" presId="urn:microsoft.com/office/officeart/2005/8/layout/hProcess3"/>
    <dgm:cxn modelId="{C2FD3B72-5338-4F80-84C5-F5BC83F3358E}" type="presParOf" srcId="{0F11B512-05B8-411F-8EEF-403E868FCD8B}" destId="{BAE6A179-A162-4B62-977D-A08B0ADEC995}" srcOrd="0" destOrd="0" presId="urn:microsoft.com/office/officeart/2005/8/layout/hProcess3"/>
    <dgm:cxn modelId="{59F1107B-6DE5-4FAD-B295-F122A0A38373}" type="presParOf" srcId="{0F11B512-05B8-411F-8EEF-403E868FCD8B}" destId="{95B9F0E4-E456-49FF-B5EC-931DF17AE366}" srcOrd="1" destOrd="0" presId="urn:microsoft.com/office/officeart/2005/8/layout/hProcess3"/>
    <dgm:cxn modelId="{F3B2505E-49DF-4006-83C9-C13905902A75}" type="presParOf" srcId="{95B9F0E4-E456-49FF-B5EC-931DF17AE366}" destId="{A8E43139-BE53-47AE-B230-38D4A849C202}" srcOrd="0" destOrd="0" presId="urn:microsoft.com/office/officeart/2005/8/layout/hProcess3"/>
    <dgm:cxn modelId="{EA61BA93-C3CF-4F10-8220-9667E9C0784A}" type="presParOf" srcId="{95B9F0E4-E456-49FF-B5EC-931DF17AE366}" destId="{18B432F3-F434-43CF-B11F-B80F39DC9695}" srcOrd="1" destOrd="0" presId="urn:microsoft.com/office/officeart/2005/8/layout/hProcess3"/>
    <dgm:cxn modelId="{5FF8E75B-84E2-4342-817B-69731FAD4640}" type="presParOf" srcId="{95B9F0E4-E456-49FF-B5EC-931DF17AE366}" destId="{1AC34F86-F346-4252-935F-3FCA6867EE99}" srcOrd="2" destOrd="0" presId="urn:microsoft.com/office/officeart/2005/8/layout/hProcess3"/>
    <dgm:cxn modelId="{321FF28B-A2F2-435D-BB81-1591B9DA90DC}" type="presParOf" srcId="{95B9F0E4-E456-49FF-B5EC-931DF17AE366}" destId="{F06F5408-B449-49ED-AEF1-C1A31BD73660}" srcOrd="3" destOrd="0" presId="urn:microsoft.com/office/officeart/2005/8/layout/hProcess3"/>
    <dgm:cxn modelId="{E8ABA96C-6058-405A-AF0E-F505A6B76A1C}" type="presParOf" srcId="{0F11B512-05B8-411F-8EEF-403E868FCD8B}" destId="{2BDE9765-3BB5-4BCF-B134-B42AFF711D2C}" srcOrd="2" destOrd="0" presId="urn:microsoft.com/office/officeart/2005/8/layout/hProcess3"/>
    <dgm:cxn modelId="{247E573D-0FB0-4EBF-B123-297E608A506F}" type="presParOf" srcId="{0F11B512-05B8-411F-8EEF-403E868FCD8B}" destId="{24571CEE-4FC5-44E7-9F72-6F96188803F6}" srcOrd="3" destOrd="0" presId="urn:microsoft.com/office/officeart/2005/8/layout/hProcess3"/>
    <dgm:cxn modelId="{10189C40-392A-4F71-B870-303C0EA780B9}" type="presParOf" srcId="{24571CEE-4FC5-44E7-9F72-6F96188803F6}" destId="{8E6A955F-6F94-4501-BD29-CDAFDD81FCBF}" srcOrd="0" destOrd="0" presId="urn:microsoft.com/office/officeart/2005/8/layout/hProcess3"/>
    <dgm:cxn modelId="{FFF74D65-EDC0-48B6-94D9-A59E8CE44E27}" type="presParOf" srcId="{24571CEE-4FC5-44E7-9F72-6F96188803F6}" destId="{DEC97E9B-A0A2-4F99-96A5-4035C1194CA6}" srcOrd="1" destOrd="0" presId="urn:microsoft.com/office/officeart/2005/8/layout/hProcess3"/>
    <dgm:cxn modelId="{70714AE6-9B6A-44F1-87D3-C2A54A696E63}" type="presParOf" srcId="{24571CEE-4FC5-44E7-9F72-6F96188803F6}" destId="{60E7B9DC-176C-43E4-934C-DC1451FB8CCC}" srcOrd="2" destOrd="0" presId="urn:microsoft.com/office/officeart/2005/8/layout/hProcess3"/>
    <dgm:cxn modelId="{45E64365-3E0E-4C14-B022-9208A598D95F}" type="presParOf" srcId="{24571CEE-4FC5-44E7-9F72-6F96188803F6}" destId="{6C520777-F3E9-491E-B5C4-F79B8BB007DC}" srcOrd="3" destOrd="0" presId="urn:microsoft.com/office/officeart/2005/8/layout/hProcess3"/>
    <dgm:cxn modelId="{33241790-E40E-4C4F-97F7-343E24EAF174}" type="presParOf" srcId="{0F11B512-05B8-411F-8EEF-403E868FCD8B}" destId="{58A12109-A05E-4311-9E4F-5A5929C878B7}" srcOrd="4" destOrd="0" presId="urn:microsoft.com/office/officeart/2005/8/layout/hProcess3"/>
    <dgm:cxn modelId="{2CFA6218-AC0E-44EF-8937-7074816F738A}" type="presParOf" srcId="{0F11B512-05B8-411F-8EEF-403E868FCD8B}" destId="{610B9B87-CE36-4A0C-9FFC-440DE88B0CC3}" srcOrd="5" destOrd="0" presId="urn:microsoft.com/office/officeart/2005/8/layout/hProcess3"/>
    <dgm:cxn modelId="{51F940B0-EC2B-4AD8-98F7-450BF2CDDB3A}" type="presParOf" srcId="{610B9B87-CE36-4A0C-9FFC-440DE88B0CC3}" destId="{CF9717CF-6586-46F2-8A9D-A801F556DE1D}" srcOrd="0" destOrd="0" presId="urn:microsoft.com/office/officeart/2005/8/layout/hProcess3"/>
    <dgm:cxn modelId="{9BBC0111-F757-4FE7-B0EC-9117B7444610}" type="presParOf" srcId="{610B9B87-CE36-4A0C-9FFC-440DE88B0CC3}" destId="{14B12476-9B38-48BC-A678-BBFBCD2F0B23}" srcOrd="1" destOrd="0" presId="urn:microsoft.com/office/officeart/2005/8/layout/hProcess3"/>
    <dgm:cxn modelId="{DD87EEEE-47AC-4656-85C9-3646E74520F5}" type="presParOf" srcId="{610B9B87-CE36-4A0C-9FFC-440DE88B0CC3}" destId="{EFBF14B7-FA14-4C5D-930C-287179102AB9}" srcOrd="2" destOrd="0" presId="urn:microsoft.com/office/officeart/2005/8/layout/hProcess3"/>
    <dgm:cxn modelId="{07FF1CE1-EB4F-431C-AFCB-2EE1B83C574C}" type="presParOf" srcId="{610B9B87-CE36-4A0C-9FFC-440DE88B0CC3}" destId="{CA16F8F0-23A9-4504-9035-B8F28DA827A9}" srcOrd="3" destOrd="0" presId="urn:microsoft.com/office/officeart/2005/8/layout/hProcess3"/>
    <dgm:cxn modelId="{D9541CC2-082C-4BCC-8278-123FC375F808}" type="presParOf" srcId="{0F11B512-05B8-411F-8EEF-403E868FCD8B}" destId="{A013F0B2-8C04-4357-9A0A-3C213ACF0762}" srcOrd="6" destOrd="0" presId="urn:microsoft.com/office/officeart/2005/8/layout/hProcess3"/>
    <dgm:cxn modelId="{DA47A4BF-9D74-42C8-8DEB-C91162B1CD43}" type="presParOf" srcId="{0F11B512-05B8-411F-8EEF-403E868FCD8B}" destId="{A074F460-2ED1-4E74-A617-233EA4C51C81}" srcOrd="7" destOrd="0" presId="urn:microsoft.com/office/officeart/2005/8/layout/hProcess3"/>
    <dgm:cxn modelId="{325A7C03-4277-4F45-AE9D-87317284AC1F}" type="presParOf" srcId="{0F11B512-05B8-411F-8EEF-403E868FCD8B}" destId="{129AA4D9-D9A3-4751-ADD6-45B870D111D4}"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A66984-580E-4DB1-B3CB-BD31163E3C5E}" type="doc">
      <dgm:prSet loTypeId="urn:microsoft.com/office/officeart/2005/8/layout/venn1" loCatId="relationship" qsTypeId="urn:microsoft.com/office/officeart/2005/8/quickstyle/simple1" qsCatId="simple" csTypeId="urn:microsoft.com/office/officeart/2005/8/colors/colorful4" csCatId="colorful" phldr="1"/>
      <dgm:spPr/>
    </dgm:pt>
    <dgm:pt modelId="{EFEBE467-5072-4E25-BC35-E88B293FF41A}">
      <dgm:prSet phldrT="[Text]" custT="1"/>
      <dgm:spPr>
        <a:solidFill>
          <a:srgbClr val="FFFF00">
            <a:alpha val="50000"/>
          </a:srgbClr>
        </a:solidFill>
        <a:ln>
          <a:solidFill>
            <a:schemeClr val="tx1"/>
          </a:solidFill>
        </a:ln>
      </dgm:spPr>
      <dgm:t>
        <a:bodyPr/>
        <a:lstStyle/>
        <a:p>
          <a:r>
            <a:rPr lang="en-US" sz="3200" dirty="0" smtClean="0"/>
            <a:t>Passion- fruit, vanilla Beans</a:t>
          </a:r>
          <a:endParaRPr lang="en-US" sz="3200" dirty="0"/>
        </a:p>
      </dgm:t>
    </dgm:pt>
    <dgm:pt modelId="{04E8004B-B6A5-4626-A758-3921DAA01E97}" type="parTrans" cxnId="{DD39DF41-2AF9-4168-A232-7F5D878BAB83}">
      <dgm:prSet/>
      <dgm:spPr/>
      <dgm:t>
        <a:bodyPr/>
        <a:lstStyle/>
        <a:p>
          <a:endParaRPr lang="en-US"/>
        </a:p>
      </dgm:t>
    </dgm:pt>
    <dgm:pt modelId="{B9E08CD3-DBBD-4803-AD69-891079E9D3BB}" type="sibTrans" cxnId="{DD39DF41-2AF9-4168-A232-7F5D878BAB83}">
      <dgm:prSet/>
      <dgm:spPr/>
      <dgm:t>
        <a:bodyPr/>
        <a:lstStyle/>
        <a:p>
          <a:endParaRPr lang="en-US"/>
        </a:p>
      </dgm:t>
    </dgm:pt>
    <dgm:pt modelId="{EF611781-EDE5-4783-9213-0301D3A00EB3}">
      <dgm:prSet phldrT="[Text]" custT="1"/>
      <dgm:spPr>
        <a:solidFill>
          <a:schemeClr val="tx2">
            <a:lumMod val="60000"/>
            <a:lumOff val="40000"/>
            <a:alpha val="50000"/>
          </a:schemeClr>
        </a:solidFill>
        <a:ln>
          <a:solidFill>
            <a:schemeClr val="tx1"/>
          </a:solidFill>
        </a:ln>
      </dgm:spPr>
      <dgm:t>
        <a:bodyPr/>
        <a:lstStyle/>
        <a:p>
          <a:r>
            <a:rPr lang="en-US" sz="3200" dirty="0" smtClean="0"/>
            <a:t>Guava</a:t>
          </a:r>
          <a:endParaRPr lang="en-US" sz="3200" dirty="0"/>
        </a:p>
      </dgm:t>
    </dgm:pt>
    <dgm:pt modelId="{DAC2D301-6387-4D3C-9863-EE3BDFB8DAB2}" type="parTrans" cxnId="{054A1843-66CE-40D8-8B2E-6D2A120646E4}">
      <dgm:prSet/>
      <dgm:spPr/>
      <dgm:t>
        <a:bodyPr/>
        <a:lstStyle/>
        <a:p>
          <a:endParaRPr lang="en-US"/>
        </a:p>
      </dgm:t>
    </dgm:pt>
    <dgm:pt modelId="{E4A825FA-3ECE-4448-AF9E-38EAB4FF7367}" type="sibTrans" cxnId="{054A1843-66CE-40D8-8B2E-6D2A120646E4}">
      <dgm:prSet/>
      <dgm:spPr/>
      <dgm:t>
        <a:bodyPr/>
        <a:lstStyle/>
        <a:p>
          <a:endParaRPr lang="en-US"/>
        </a:p>
      </dgm:t>
    </dgm:pt>
    <dgm:pt modelId="{7BBEBC52-24D1-4DEA-8150-6110D251D69C}" type="pres">
      <dgm:prSet presAssocID="{C1A66984-580E-4DB1-B3CB-BD31163E3C5E}" presName="compositeShape" presStyleCnt="0">
        <dgm:presLayoutVars>
          <dgm:chMax val="7"/>
          <dgm:dir/>
          <dgm:resizeHandles val="exact"/>
        </dgm:presLayoutVars>
      </dgm:prSet>
      <dgm:spPr/>
    </dgm:pt>
    <dgm:pt modelId="{6508F846-980E-4FB7-96EE-C084DC0F1E3D}" type="pres">
      <dgm:prSet presAssocID="{EFEBE467-5072-4E25-BC35-E88B293FF41A}" presName="circ1" presStyleLbl="vennNode1" presStyleIdx="0" presStyleCnt="2"/>
      <dgm:spPr/>
      <dgm:t>
        <a:bodyPr/>
        <a:lstStyle/>
        <a:p>
          <a:endParaRPr lang="en-US"/>
        </a:p>
      </dgm:t>
    </dgm:pt>
    <dgm:pt modelId="{A96EB797-2062-47B5-B058-5F64CDBEA164}" type="pres">
      <dgm:prSet presAssocID="{EFEBE467-5072-4E25-BC35-E88B293FF41A}" presName="circ1Tx" presStyleLbl="revTx" presStyleIdx="0" presStyleCnt="0">
        <dgm:presLayoutVars>
          <dgm:chMax val="0"/>
          <dgm:chPref val="0"/>
          <dgm:bulletEnabled val="1"/>
        </dgm:presLayoutVars>
      </dgm:prSet>
      <dgm:spPr/>
      <dgm:t>
        <a:bodyPr/>
        <a:lstStyle/>
        <a:p>
          <a:endParaRPr lang="en-US"/>
        </a:p>
      </dgm:t>
    </dgm:pt>
    <dgm:pt modelId="{CC27611C-2252-429A-8098-B44C1AD32571}" type="pres">
      <dgm:prSet presAssocID="{EF611781-EDE5-4783-9213-0301D3A00EB3}" presName="circ2" presStyleLbl="vennNode1" presStyleIdx="1" presStyleCnt="2" custScaleX="99621" custLinFactNeighborX="905" custLinFactNeighborY="-905"/>
      <dgm:spPr/>
      <dgm:t>
        <a:bodyPr/>
        <a:lstStyle/>
        <a:p>
          <a:endParaRPr lang="en-US"/>
        </a:p>
      </dgm:t>
    </dgm:pt>
    <dgm:pt modelId="{F01DAD45-988D-41E4-8ABF-30F0AC6C288C}" type="pres">
      <dgm:prSet presAssocID="{EF611781-EDE5-4783-9213-0301D3A00EB3}" presName="circ2Tx" presStyleLbl="revTx" presStyleIdx="0" presStyleCnt="0">
        <dgm:presLayoutVars>
          <dgm:chMax val="0"/>
          <dgm:chPref val="0"/>
          <dgm:bulletEnabled val="1"/>
        </dgm:presLayoutVars>
      </dgm:prSet>
      <dgm:spPr/>
      <dgm:t>
        <a:bodyPr/>
        <a:lstStyle/>
        <a:p>
          <a:endParaRPr lang="en-US"/>
        </a:p>
      </dgm:t>
    </dgm:pt>
  </dgm:ptLst>
  <dgm:cxnLst>
    <dgm:cxn modelId="{475F9718-FA6B-461A-89EB-73989C675EE5}" type="presOf" srcId="{EF611781-EDE5-4783-9213-0301D3A00EB3}" destId="{F01DAD45-988D-41E4-8ABF-30F0AC6C288C}" srcOrd="1" destOrd="0" presId="urn:microsoft.com/office/officeart/2005/8/layout/venn1"/>
    <dgm:cxn modelId="{054A1843-66CE-40D8-8B2E-6D2A120646E4}" srcId="{C1A66984-580E-4DB1-B3CB-BD31163E3C5E}" destId="{EF611781-EDE5-4783-9213-0301D3A00EB3}" srcOrd="1" destOrd="0" parTransId="{DAC2D301-6387-4D3C-9863-EE3BDFB8DAB2}" sibTransId="{E4A825FA-3ECE-4448-AF9E-38EAB4FF7367}"/>
    <dgm:cxn modelId="{A400450B-10B1-47FE-8A73-0B2FF2A93269}" type="presOf" srcId="{EFEBE467-5072-4E25-BC35-E88B293FF41A}" destId="{A96EB797-2062-47B5-B058-5F64CDBEA164}" srcOrd="1" destOrd="0" presId="urn:microsoft.com/office/officeart/2005/8/layout/venn1"/>
    <dgm:cxn modelId="{DD39DF41-2AF9-4168-A232-7F5D878BAB83}" srcId="{C1A66984-580E-4DB1-B3CB-BD31163E3C5E}" destId="{EFEBE467-5072-4E25-BC35-E88B293FF41A}" srcOrd="0" destOrd="0" parTransId="{04E8004B-B6A5-4626-A758-3921DAA01E97}" sibTransId="{B9E08CD3-DBBD-4803-AD69-891079E9D3BB}"/>
    <dgm:cxn modelId="{B640D361-7F6C-4438-A978-94DD7A747B27}" type="presOf" srcId="{EFEBE467-5072-4E25-BC35-E88B293FF41A}" destId="{6508F846-980E-4FB7-96EE-C084DC0F1E3D}" srcOrd="0" destOrd="0" presId="urn:microsoft.com/office/officeart/2005/8/layout/venn1"/>
    <dgm:cxn modelId="{42CBAC71-8F80-4EA9-B265-6044EA4FFD97}" type="presOf" srcId="{C1A66984-580E-4DB1-B3CB-BD31163E3C5E}" destId="{7BBEBC52-24D1-4DEA-8150-6110D251D69C}" srcOrd="0" destOrd="0" presId="urn:microsoft.com/office/officeart/2005/8/layout/venn1"/>
    <dgm:cxn modelId="{DEB5F5E3-D84D-4665-9039-6F6D2ACD44B5}" type="presOf" srcId="{EF611781-EDE5-4783-9213-0301D3A00EB3}" destId="{CC27611C-2252-429A-8098-B44C1AD32571}" srcOrd="0" destOrd="0" presId="urn:microsoft.com/office/officeart/2005/8/layout/venn1"/>
    <dgm:cxn modelId="{AB22C52A-45F7-409F-A51C-1F2CFA1B5B28}" type="presParOf" srcId="{7BBEBC52-24D1-4DEA-8150-6110D251D69C}" destId="{6508F846-980E-4FB7-96EE-C084DC0F1E3D}" srcOrd="0" destOrd="0" presId="urn:microsoft.com/office/officeart/2005/8/layout/venn1"/>
    <dgm:cxn modelId="{60427976-5587-4E7A-BFC4-06FBB83A8D46}" type="presParOf" srcId="{7BBEBC52-24D1-4DEA-8150-6110D251D69C}" destId="{A96EB797-2062-47B5-B058-5F64CDBEA164}" srcOrd="1" destOrd="0" presId="urn:microsoft.com/office/officeart/2005/8/layout/venn1"/>
    <dgm:cxn modelId="{1725A800-2377-4C41-BE0C-D25A8B9BC8D2}" type="presParOf" srcId="{7BBEBC52-24D1-4DEA-8150-6110D251D69C}" destId="{CC27611C-2252-429A-8098-B44C1AD32571}" srcOrd="2" destOrd="0" presId="urn:microsoft.com/office/officeart/2005/8/layout/venn1"/>
    <dgm:cxn modelId="{5662A443-C3ED-4BCF-89EA-DBF401A5D6FE}" type="presParOf" srcId="{7BBEBC52-24D1-4DEA-8150-6110D251D69C}" destId="{F01DAD45-988D-41E4-8ABF-30F0AC6C288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9303C6-4493-44B4-8277-21AB227CB71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331D0123-59D0-4A48-902D-014D20060EAD}">
      <dgm:prSet phldrT="[Text]" custT="1"/>
      <dgm:spPr>
        <a:solidFill>
          <a:srgbClr val="002060"/>
        </a:solidFill>
        <a:effectLst>
          <a:outerShdw blurRad="50800" dist="38100" dir="2700000" algn="tl" rotWithShape="0">
            <a:prstClr val="black">
              <a:alpha val="40000"/>
            </a:prstClr>
          </a:outerShdw>
        </a:effectLst>
      </dgm:spPr>
      <dgm:t>
        <a:bodyPr/>
        <a:lstStyle/>
        <a:p>
          <a:r>
            <a:rPr lang="en-US" sz="2000" dirty="0" smtClean="0">
              <a:solidFill>
                <a:schemeClr val="bg1"/>
              </a:solidFill>
            </a:rPr>
            <a:t>Administrator</a:t>
          </a:r>
          <a:r>
            <a:rPr lang="en-US" sz="2400" dirty="0" smtClean="0">
              <a:solidFill>
                <a:schemeClr val="bg1"/>
              </a:solidFill>
            </a:rPr>
            <a:t> </a:t>
          </a:r>
        </a:p>
        <a:p>
          <a:r>
            <a:rPr lang="en-US" sz="1600" dirty="0" smtClean="0">
              <a:solidFill>
                <a:schemeClr val="bg1"/>
              </a:solidFill>
            </a:rPr>
            <a:t>John Manfreda</a:t>
          </a:r>
          <a:endParaRPr lang="en-US" sz="2400" dirty="0">
            <a:solidFill>
              <a:schemeClr val="bg1"/>
            </a:solidFill>
          </a:endParaRPr>
        </a:p>
      </dgm:t>
    </dgm:pt>
    <dgm:pt modelId="{16435A93-9738-48A1-B19E-11EB6BBB8D2C}" type="parTrans" cxnId="{B027C57E-9FC3-4964-A7B4-F65CB8AAC190}">
      <dgm:prSet/>
      <dgm:spPr/>
      <dgm:t>
        <a:bodyPr/>
        <a:lstStyle/>
        <a:p>
          <a:endParaRPr lang="en-US" sz="2000"/>
        </a:p>
      </dgm:t>
    </dgm:pt>
    <dgm:pt modelId="{E16E317F-235B-43E8-B56A-E1DE82E19018}" type="sibTrans" cxnId="{B027C57E-9FC3-4964-A7B4-F65CB8AAC190}">
      <dgm:prSet/>
      <dgm:spPr/>
      <dgm:t>
        <a:bodyPr/>
        <a:lstStyle/>
        <a:p>
          <a:endParaRPr lang="en-US" sz="2000"/>
        </a:p>
      </dgm:t>
    </dgm:pt>
    <dgm:pt modelId="{52D32C01-5317-4A65-AD02-8A2FE72D99C1}">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Field Operations</a:t>
          </a:r>
          <a:endParaRPr lang="en-US" sz="1800" dirty="0">
            <a:solidFill>
              <a:schemeClr val="bg1"/>
            </a:solidFill>
          </a:endParaRPr>
        </a:p>
      </dgm:t>
    </dgm:pt>
    <dgm:pt modelId="{BAB342C5-8F79-4B47-BA3B-12E0C7FA2EA4}" type="parTrans" cxnId="{02C05C0B-B3B5-49EF-B026-9656C2439BE9}">
      <dgm:prSet/>
      <dgm:spPr/>
      <dgm:t>
        <a:bodyPr/>
        <a:lstStyle/>
        <a:p>
          <a:endParaRPr lang="en-US" sz="2000"/>
        </a:p>
      </dgm:t>
    </dgm:pt>
    <dgm:pt modelId="{7C1B6B2F-199C-4C7F-95BA-5014757C09A3}" type="sibTrans" cxnId="{02C05C0B-B3B5-49EF-B026-9656C2439BE9}">
      <dgm:prSet/>
      <dgm:spPr/>
      <dgm:t>
        <a:bodyPr/>
        <a:lstStyle/>
        <a:p>
          <a:endParaRPr lang="en-US" sz="2000"/>
        </a:p>
      </dgm:t>
    </dgm:pt>
    <dgm:pt modelId="{C6E9E401-FF26-4E7C-900B-E145837200D9}">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Headquarters Operations</a:t>
          </a:r>
          <a:endParaRPr lang="en-US" sz="1800" dirty="0">
            <a:solidFill>
              <a:schemeClr val="bg1"/>
            </a:solidFill>
          </a:endParaRPr>
        </a:p>
      </dgm:t>
    </dgm:pt>
    <dgm:pt modelId="{45C3E0FB-C5DF-4687-AF27-53D07766B40F}" type="parTrans" cxnId="{F6ACA5F3-1E88-42DF-82FB-2A2F9234200C}">
      <dgm:prSet/>
      <dgm:spPr/>
      <dgm:t>
        <a:bodyPr/>
        <a:lstStyle/>
        <a:p>
          <a:endParaRPr lang="en-US" sz="2000"/>
        </a:p>
      </dgm:t>
    </dgm:pt>
    <dgm:pt modelId="{FFE6467B-3E39-4793-AA2C-E9BAFCBBEB96}" type="sibTrans" cxnId="{F6ACA5F3-1E88-42DF-82FB-2A2F9234200C}">
      <dgm:prSet/>
      <dgm:spPr/>
      <dgm:t>
        <a:bodyPr/>
        <a:lstStyle/>
        <a:p>
          <a:endParaRPr lang="en-US" sz="2000"/>
        </a:p>
      </dgm:t>
    </dgm:pt>
    <dgm:pt modelId="{61C1327B-07CD-4484-A838-772A639E6FB2}">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Permitting and Taxation</a:t>
          </a:r>
          <a:endParaRPr lang="en-US" sz="1800" dirty="0">
            <a:solidFill>
              <a:schemeClr val="bg1"/>
            </a:solidFill>
          </a:endParaRPr>
        </a:p>
      </dgm:t>
    </dgm:pt>
    <dgm:pt modelId="{E765CA93-9480-4755-953A-933C55D4043A}" type="parTrans" cxnId="{C7ABCF1C-DE85-4A30-9D77-8993FBC8EAA4}">
      <dgm:prSet/>
      <dgm:spPr/>
      <dgm:t>
        <a:bodyPr/>
        <a:lstStyle/>
        <a:p>
          <a:endParaRPr lang="en-US" sz="2000"/>
        </a:p>
      </dgm:t>
    </dgm:pt>
    <dgm:pt modelId="{4439DA47-2751-44B4-835A-8DD53BD64A6B}" type="sibTrans" cxnId="{C7ABCF1C-DE85-4A30-9D77-8993FBC8EAA4}">
      <dgm:prSet/>
      <dgm:spPr/>
      <dgm:t>
        <a:bodyPr/>
        <a:lstStyle/>
        <a:p>
          <a:endParaRPr lang="en-US" sz="2000"/>
        </a:p>
      </dgm:t>
    </dgm:pt>
    <dgm:pt modelId="{1B5ED71D-2D8C-49CB-9F90-93EB673AFB13}">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Tax Audit Division</a:t>
          </a:r>
          <a:endParaRPr lang="en-US" sz="1800" dirty="0">
            <a:solidFill>
              <a:schemeClr val="bg1"/>
            </a:solidFill>
          </a:endParaRPr>
        </a:p>
      </dgm:t>
    </dgm:pt>
    <dgm:pt modelId="{14D716EB-07E7-41A6-8AD3-B8CC71C6985B}" type="parTrans" cxnId="{AE1C1838-8AD2-4410-B7D8-6E7C3C035D50}">
      <dgm:prSet/>
      <dgm:spPr/>
      <dgm:t>
        <a:bodyPr/>
        <a:lstStyle/>
        <a:p>
          <a:endParaRPr lang="en-US" sz="2000"/>
        </a:p>
      </dgm:t>
    </dgm:pt>
    <dgm:pt modelId="{1C10555D-CC71-47AA-87EB-AE6FA5C04841}" type="sibTrans" cxnId="{AE1C1838-8AD2-4410-B7D8-6E7C3C035D50}">
      <dgm:prSet/>
      <dgm:spPr/>
      <dgm:t>
        <a:bodyPr/>
        <a:lstStyle/>
        <a:p>
          <a:endParaRPr lang="en-US" sz="2000"/>
        </a:p>
      </dgm:t>
    </dgm:pt>
    <dgm:pt modelId="{6AC11303-0BAC-46A6-B739-D9B26AAE2AAD}">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Trade Investigations Division</a:t>
          </a:r>
          <a:endParaRPr lang="en-US" sz="1800" dirty="0">
            <a:solidFill>
              <a:schemeClr val="bg1"/>
            </a:solidFill>
          </a:endParaRPr>
        </a:p>
      </dgm:t>
    </dgm:pt>
    <dgm:pt modelId="{3B85C4BB-B0F3-474C-938D-36CDEBA974FB}" type="parTrans" cxnId="{F9217A3F-0756-4308-91EE-B1814C0A0147}">
      <dgm:prSet/>
      <dgm:spPr/>
      <dgm:t>
        <a:bodyPr/>
        <a:lstStyle/>
        <a:p>
          <a:endParaRPr lang="en-US" sz="2000"/>
        </a:p>
      </dgm:t>
    </dgm:pt>
    <dgm:pt modelId="{19E05577-D502-4C68-BD40-66CA570A2046}" type="sibTrans" cxnId="{F9217A3F-0756-4308-91EE-B1814C0A0147}">
      <dgm:prSet/>
      <dgm:spPr/>
      <dgm:t>
        <a:bodyPr/>
        <a:lstStyle/>
        <a:p>
          <a:endParaRPr lang="en-US" sz="2000"/>
        </a:p>
      </dgm:t>
    </dgm:pt>
    <dgm:pt modelId="{94BEBA59-A219-4428-8944-43C73FAF81C5}">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600" dirty="0" smtClean="0">
              <a:solidFill>
                <a:schemeClr val="bg1"/>
              </a:solidFill>
            </a:rPr>
            <a:t>Alcohol Labeling and Formulation Division</a:t>
          </a:r>
          <a:endParaRPr lang="en-US" sz="1600" dirty="0">
            <a:solidFill>
              <a:schemeClr val="bg1"/>
            </a:solidFill>
          </a:endParaRPr>
        </a:p>
      </dgm:t>
    </dgm:pt>
    <dgm:pt modelId="{601A650F-3F04-4A2C-AD99-7849E8CA2E76}" type="parTrans" cxnId="{C60B5EDC-1E1B-4402-881F-ABB074EA4FB2}">
      <dgm:prSet/>
      <dgm:spPr/>
      <dgm:t>
        <a:bodyPr/>
        <a:lstStyle/>
        <a:p>
          <a:endParaRPr lang="en-US" sz="2000"/>
        </a:p>
      </dgm:t>
    </dgm:pt>
    <dgm:pt modelId="{D1BFD903-02B6-41D5-80C3-17CCC1BC5774}" type="sibTrans" cxnId="{C60B5EDC-1E1B-4402-881F-ABB074EA4FB2}">
      <dgm:prSet/>
      <dgm:spPr/>
      <dgm:t>
        <a:bodyPr/>
        <a:lstStyle/>
        <a:p>
          <a:endParaRPr lang="en-US" sz="2000"/>
        </a:p>
      </dgm:t>
    </dgm:pt>
    <dgm:pt modelId="{126A2548-FA45-41D8-8F8C-C187206991FC}">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Regulations and Rulings Division</a:t>
          </a:r>
          <a:endParaRPr lang="en-US" sz="1800" dirty="0">
            <a:solidFill>
              <a:schemeClr val="bg1"/>
            </a:solidFill>
          </a:endParaRPr>
        </a:p>
      </dgm:t>
    </dgm:pt>
    <dgm:pt modelId="{9E8B885F-A244-498D-B466-9E6DA58CD84A}" type="parTrans" cxnId="{8467C723-D9CD-4696-A6CE-FCC9421FBB67}">
      <dgm:prSet/>
      <dgm:spPr/>
      <dgm:t>
        <a:bodyPr/>
        <a:lstStyle/>
        <a:p>
          <a:endParaRPr lang="en-US" sz="2000"/>
        </a:p>
      </dgm:t>
    </dgm:pt>
    <dgm:pt modelId="{C2E9BB3F-49EE-498F-8F99-90D06ABB4792}" type="sibTrans" cxnId="{8467C723-D9CD-4696-A6CE-FCC9421FBB67}">
      <dgm:prSet/>
      <dgm:spPr/>
      <dgm:t>
        <a:bodyPr/>
        <a:lstStyle/>
        <a:p>
          <a:endParaRPr lang="en-US" sz="2000"/>
        </a:p>
      </dgm:t>
    </dgm:pt>
    <dgm:pt modelId="{1BCE92E8-1BC7-45A1-B631-379DCABAB9F7}">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Scientific Services Division</a:t>
          </a:r>
          <a:endParaRPr lang="en-US" sz="1800" dirty="0">
            <a:solidFill>
              <a:schemeClr val="bg1"/>
            </a:solidFill>
          </a:endParaRPr>
        </a:p>
      </dgm:t>
    </dgm:pt>
    <dgm:pt modelId="{C9A52D36-1DDF-4B7F-802B-BDD04C273A8F}" type="parTrans" cxnId="{23A9C551-6D14-4043-AE29-EA01EBD91649}">
      <dgm:prSet/>
      <dgm:spPr/>
      <dgm:t>
        <a:bodyPr/>
        <a:lstStyle/>
        <a:p>
          <a:endParaRPr lang="en-US" sz="2000"/>
        </a:p>
      </dgm:t>
    </dgm:pt>
    <dgm:pt modelId="{5B7AA351-999B-4356-80AA-8D302424764E}" type="sibTrans" cxnId="{23A9C551-6D14-4043-AE29-EA01EBD91649}">
      <dgm:prSet/>
      <dgm:spPr/>
      <dgm:t>
        <a:bodyPr/>
        <a:lstStyle/>
        <a:p>
          <a:endParaRPr lang="en-US" sz="2000"/>
        </a:p>
      </dgm:t>
    </dgm:pt>
    <dgm:pt modelId="{7396529F-5654-4D15-91E6-0D5CE68D23A6}">
      <dgm:prSet phldrT="[Text]" custT="1"/>
      <dgm:spPr>
        <a:solidFill>
          <a:srgbClr val="FFC000"/>
        </a:solidFill>
        <a:effectLst>
          <a:outerShdw blurRad="50800" dist="38100" dir="2700000" algn="tl" rotWithShape="0">
            <a:prstClr val="black">
              <a:alpha val="40000"/>
            </a:prstClr>
          </a:outerShdw>
        </a:effectLst>
      </dgm:spPr>
      <dgm:t>
        <a:bodyPr/>
        <a:lstStyle/>
        <a:p>
          <a:r>
            <a:rPr lang="en-US" sz="1800" dirty="0" smtClean="0">
              <a:solidFill>
                <a:sysClr val="windowText" lastClr="000000"/>
              </a:solidFill>
            </a:rPr>
            <a:t>National Revenue Center</a:t>
          </a:r>
          <a:endParaRPr lang="en-US" sz="1800" dirty="0">
            <a:solidFill>
              <a:sysClr val="windowText" lastClr="000000"/>
            </a:solidFill>
          </a:endParaRPr>
        </a:p>
      </dgm:t>
    </dgm:pt>
    <dgm:pt modelId="{90DA1E52-BB0B-49CC-A60C-6D4C7A6604B3}" type="parTrans" cxnId="{C3B0A468-DB9A-4DCA-9A6F-7BABCB0059B9}">
      <dgm:prSet/>
      <dgm:spPr/>
      <dgm:t>
        <a:bodyPr/>
        <a:lstStyle/>
        <a:p>
          <a:endParaRPr lang="en-US" sz="2000"/>
        </a:p>
      </dgm:t>
    </dgm:pt>
    <dgm:pt modelId="{CFBC1815-EF19-4050-82AD-26754B53A9CF}" type="sibTrans" cxnId="{C3B0A468-DB9A-4DCA-9A6F-7BABCB0059B9}">
      <dgm:prSet/>
      <dgm:spPr/>
      <dgm:t>
        <a:bodyPr/>
        <a:lstStyle/>
        <a:p>
          <a:endParaRPr lang="en-US" sz="2000"/>
        </a:p>
      </dgm:t>
    </dgm:pt>
    <dgm:pt modelId="{BDA5646C-3B1D-41E3-826A-793D8A367468}" type="pres">
      <dgm:prSet presAssocID="{019303C6-4493-44B4-8277-21AB227CB71F}" presName="mainComposite" presStyleCnt="0">
        <dgm:presLayoutVars>
          <dgm:chPref val="1"/>
          <dgm:dir val="rev"/>
          <dgm:animOne val="branch"/>
          <dgm:animLvl val="lvl"/>
          <dgm:resizeHandles val="exact"/>
        </dgm:presLayoutVars>
      </dgm:prSet>
      <dgm:spPr/>
      <dgm:t>
        <a:bodyPr/>
        <a:lstStyle/>
        <a:p>
          <a:endParaRPr lang="en-US"/>
        </a:p>
      </dgm:t>
    </dgm:pt>
    <dgm:pt modelId="{2E13E5FB-7F59-4D00-A7F1-BA644CE2986B}" type="pres">
      <dgm:prSet presAssocID="{019303C6-4493-44B4-8277-21AB227CB71F}" presName="hierFlow" presStyleCnt="0"/>
      <dgm:spPr/>
    </dgm:pt>
    <dgm:pt modelId="{F7EAA44A-2C29-4B68-B5DE-52EC0E08B947}" type="pres">
      <dgm:prSet presAssocID="{019303C6-4493-44B4-8277-21AB227CB71F}" presName="hierChild1" presStyleCnt="0">
        <dgm:presLayoutVars>
          <dgm:chPref val="1"/>
          <dgm:animOne val="branch"/>
          <dgm:animLvl val="lvl"/>
        </dgm:presLayoutVars>
      </dgm:prSet>
      <dgm:spPr/>
    </dgm:pt>
    <dgm:pt modelId="{37E499E8-E7A1-4CA3-BB56-AC4E073FFE52}" type="pres">
      <dgm:prSet presAssocID="{331D0123-59D0-4A48-902D-014D20060EAD}" presName="Name14" presStyleCnt="0"/>
      <dgm:spPr/>
    </dgm:pt>
    <dgm:pt modelId="{7819DD38-CDFF-4AA2-86FD-B3B7424F5E7E}" type="pres">
      <dgm:prSet presAssocID="{331D0123-59D0-4A48-902D-014D20060EAD}" presName="level1Shape" presStyleLbl="node0" presStyleIdx="0" presStyleCnt="1" custScaleX="116408" custScaleY="110662" custLinFactNeighborX="32500" custLinFactNeighborY="-3532">
        <dgm:presLayoutVars>
          <dgm:chPref val="3"/>
        </dgm:presLayoutVars>
      </dgm:prSet>
      <dgm:spPr/>
      <dgm:t>
        <a:bodyPr/>
        <a:lstStyle/>
        <a:p>
          <a:endParaRPr lang="en-US"/>
        </a:p>
      </dgm:t>
    </dgm:pt>
    <dgm:pt modelId="{DF631E8F-5F03-4C0F-BD15-84CF4BDE5AE8}" type="pres">
      <dgm:prSet presAssocID="{331D0123-59D0-4A48-902D-014D20060EAD}" presName="hierChild2" presStyleCnt="0"/>
      <dgm:spPr/>
    </dgm:pt>
    <dgm:pt modelId="{6EF72203-8374-46DA-BB92-78CA798E904E}" type="pres">
      <dgm:prSet presAssocID="{BAB342C5-8F79-4B47-BA3B-12E0C7FA2EA4}" presName="Name19" presStyleLbl="parChTrans1D2" presStyleIdx="0" presStyleCnt="3"/>
      <dgm:spPr/>
      <dgm:t>
        <a:bodyPr/>
        <a:lstStyle/>
        <a:p>
          <a:endParaRPr lang="en-US"/>
        </a:p>
      </dgm:t>
    </dgm:pt>
    <dgm:pt modelId="{A9691116-5689-4D8A-A9E5-D67D1E940E01}" type="pres">
      <dgm:prSet presAssocID="{52D32C01-5317-4A65-AD02-8A2FE72D99C1}" presName="Name21" presStyleCnt="0"/>
      <dgm:spPr/>
    </dgm:pt>
    <dgm:pt modelId="{5B14BC03-7A1B-400E-8ADF-BCD2818CC7B5}" type="pres">
      <dgm:prSet presAssocID="{52D32C01-5317-4A65-AD02-8A2FE72D99C1}" presName="level2Shape" presStyleLbl="node2" presStyleIdx="0" presStyleCnt="3"/>
      <dgm:spPr/>
      <dgm:t>
        <a:bodyPr/>
        <a:lstStyle/>
        <a:p>
          <a:endParaRPr lang="en-US"/>
        </a:p>
      </dgm:t>
    </dgm:pt>
    <dgm:pt modelId="{C1177859-42AE-4C29-A573-A9BD48C19756}" type="pres">
      <dgm:prSet presAssocID="{52D32C01-5317-4A65-AD02-8A2FE72D99C1}" presName="hierChild3" presStyleCnt="0"/>
      <dgm:spPr/>
    </dgm:pt>
    <dgm:pt modelId="{DE7BBBB8-EA2B-4258-8BAE-CABC0E8FDB6B}" type="pres">
      <dgm:prSet presAssocID="{14D716EB-07E7-41A6-8AD3-B8CC71C6985B}" presName="Name19" presStyleLbl="parChTrans1D3" presStyleIdx="0" presStyleCnt="6"/>
      <dgm:spPr/>
      <dgm:t>
        <a:bodyPr/>
        <a:lstStyle/>
        <a:p>
          <a:endParaRPr lang="en-US"/>
        </a:p>
      </dgm:t>
    </dgm:pt>
    <dgm:pt modelId="{87F560C9-7C8A-48C0-BEE6-04E1BB3E6E8A}" type="pres">
      <dgm:prSet presAssocID="{1B5ED71D-2D8C-49CB-9F90-93EB673AFB13}" presName="Name21" presStyleCnt="0"/>
      <dgm:spPr/>
    </dgm:pt>
    <dgm:pt modelId="{1A2ABE77-0C0B-48BD-BE54-55A0BB6DB91E}" type="pres">
      <dgm:prSet presAssocID="{1B5ED71D-2D8C-49CB-9F90-93EB673AFB13}" presName="level2Shape" presStyleLbl="node3" presStyleIdx="0" presStyleCnt="6"/>
      <dgm:spPr/>
      <dgm:t>
        <a:bodyPr/>
        <a:lstStyle/>
        <a:p>
          <a:endParaRPr lang="en-US"/>
        </a:p>
      </dgm:t>
    </dgm:pt>
    <dgm:pt modelId="{B2CDEFC7-D769-4C0D-AC88-DE99ABED4C86}" type="pres">
      <dgm:prSet presAssocID="{1B5ED71D-2D8C-49CB-9F90-93EB673AFB13}" presName="hierChild3" presStyleCnt="0"/>
      <dgm:spPr/>
    </dgm:pt>
    <dgm:pt modelId="{8B16E4C1-C62A-4B08-9E24-E3653A32C70F}" type="pres">
      <dgm:prSet presAssocID="{3B85C4BB-B0F3-474C-938D-36CDEBA974FB}" presName="Name19" presStyleLbl="parChTrans1D3" presStyleIdx="1" presStyleCnt="6"/>
      <dgm:spPr/>
      <dgm:t>
        <a:bodyPr/>
        <a:lstStyle/>
        <a:p>
          <a:endParaRPr lang="en-US"/>
        </a:p>
      </dgm:t>
    </dgm:pt>
    <dgm:pt modelId="{9F37055E-2C61-45C2-B18C-B8A225FE6B7E}" type="pres">
      <dgm:prSet presAssocID="{6AC11303-0BAC-46A6-B739-D9B26AAE2AAD}" presName="Name21" presStyleCnt="0"/>
      <dgm:spPr/>
    </dgm:pt>
    <dgm:pt modelId="{15B271CC-E144-4E81-8CD2-EF6B1E86BABD}" type="pres">
      <dgm:prSet presAssocID="{6AC11303-0BAC-46A6-B739-D9B26AAE2AAD}" presName="level2Shape" presStyleLbl="node3" presStyleIdx="1" presStyleCnt="6"/>
      <dgm:spPr/>
      <dgm:t>
        <a:bodyPr/>
        <a:lstStyle/>
        <a:p>
          <a:endParaRPr lang="en-US"/>
        </a:p>
      </dgm:t>
    </dgm:pt>
    <dgm:pt modelId="{769BFEE2-5FA9-49E1-9755-DB11916A9FEE}" type="pres">
      <dgm:prSet presAssocID="{6AC11303-0BAC-46A6-B739-D9B26AAE2AAD}" presName="hierChild3" presStyleCnt="0"/>
      <dgm:spPr/>
    </dgm:pt>
    <dgm:pt modelId="{5233C565-7EA9-486A-B211-C30D175A7A88}" type="pres">
      <dgm:prSet presAssocID="{45C3E0FB-C5DF-4687-AF27-53D07766B40F}" presName="Name19" presStyleLbl="parChTrans1D2" presStyleIdx="1" presStyleCnt="3"/>
      <dgm:spPr/>
      <dgm:t>
        <a:bodyPr/>
        <a:lstStyle/>
        <a:p>
          <a:endParaRPr lang="en-US"/>
        </a:p>
      </dgm:t>
    </dgm:pt>
    <dgm:pt modelId="{AEE386CB-56EA-4296-8DEA-2666635631CE}" type="pres">
      <dgm:prSet presAssocID="{C6E9E401-FF26-4E7C-900B-E145837200D9}" presName="Name21" presStyleCnt="0"/>
      <dgm:spPr/>
    </dgm:pt>
    <dgm:pt modelId="{D37E7C4E-A195-46D6-9744-D3F8EB7DCE04}" type="pres">
      <dgm:prSet presAssocID="{C6E9E401-FF26-4E7C-900B-E145837200D9}" presName="level2Shape" presStyleLbl="node2" presStyleIdx="1" presStyleCnt="3"/>
      <dgm:spPr/>
      <dgm:t>
        <a:bodyPr/>
        <a:lstStyle/>
        <a:p>
          <a:endParaRPr lang="en-US"/>
        </a:p>
      </dgm:t>
    </dgm:pt>
    <dgm:pt modelId="{0C8326DA-FAAB-4FFC-8C54-33B4BE90F391}" type="pres">
      <dgm:prSet presAssocID="{C6E9E401-FF26-4E7C-900B-E145837200D9}" presName="hierChild3" presStyleCnt="0"/>
      <dgm:spPr/>
    </dgm:pt>
    <dgm:pt modelId="{BE9138F0-BB5A-4DE6-8410-A93D64154471}" type="pres">
      <dgm:prSet presAssocID="{9E8B885F-A244-498D-B466-9E6DA58CD84A}" presName="Name19" presStyleLbl="parChTrans1D3" presStyleIdx="2" presStyleCnt="6"/>
      <dgm:spPr/>
      <dgm:t>
        <a:bodyPr/>
        <a:lstStyle/>
        <a:p>
          <a:endParaRPr lang="en-US"/>
        </a:p>
      </dgm:t>
    </dgm:pt>
    <dgm:pt modelId="{2470D646-AAD0-43E9-9392-648611827D12}" type="pres">
      <dgm:prSet presAssocID="{126A2548-FA45-41D8-8F8C-C187206991FC}" presName="Name21" presStyleCnt="0"/>
      <dgm:spPr/>
    </dgm:pt>
    <dgm:pt modelId="{1B33F670-229B-40AC-A1C8-9564FE649AD3}" type="pres">
      <dgm:prSet presAssocID="{126A2548-FA45-41D8-8F8C-C187206991FC}" presName="level2Shape" presStyleLbl="node3" presStyleIdx="2" presStyleCnt="6"/>
      <dgm:spPr/>
      <dgm:t>
        <a:bodyPr/>
        <a:lstStyle/>
        <a:p>
          <a:endParaRPr lang="en-US"/>
        </a:p>
      </dgm:t>
    </dgm:pt>
    <dgm:pt modelId="{29FDF976-EFA1-4727-80B5-BD1FE6E7F8E7}" type="pres">
      <dgm:prSet presAssocID="{126A2548-FA45-41D8-8F8C-C187206991FC}" presName="hierChild3" presStyleCnt="0"/>
      <dgm:spPr/>
    </dgm:pt>
    <dgm:pt modelId="{D77C216D-8C70-461A-9981-A193BD43D84F}" type="pres">
      <dgm:prSet presAssocID="{C9A52D36-1DDF-4B7F-802B-BDD04C273A8F}" presName="Name19" presStyleLbl="parChTrans1D3" presStyleIdx="3" presStyleCnt="6"/>
      <dgm:spPr/>
      <dgm:t>
        <a:bodyPr/>
        <a:lstStyle/>
        <a:p>
          <a:endParaRPr lang="en-US"/>
        </a:p>
      </dgm:t>
    </dgm:pt>
    <dgm:pt modelId="{64D8B3DD-1AFE-4CE8-AB43-8D49AF883654}" type="pres">
      <dgm:prSet presAssocID="{1BCE92E8-1BC7-45A1-B631-379DCABAB9F7}" presName="Name21" presStyleCnt="0"/>
      <dgm:spPr/>
    </dgm:pt>
    <dgm:pt modelId="{83097369-28E7-4CF6-A8A6-6BCAAAC9AA50}" type="pres">
      <dgm:prSet presAssocID="{1BCE92E8-1BC7-45A1-B631-379DCABAB9F7}" presName="level2Shape" presStyleLbl="node3" presStyleIdx="3" presStyleCnt="6"/>
      <dgm:spPr/>
      <dgm:t>
        <a:bodyPr/>
        <a:lstStyle/>
        <a:p>
          <a:endParaRPr lang="en-US"/>
        </a:p>
      </dgm:t>
    </dgm:pt>
    <dgm:pt modelId="{76104175-E9EE-49B8-9ECE-957590F05A42}" type="pres">
      <dgm:prSet presAssocID="{1BCE92E8-1BC7-45A1-B631-379DCABAB9F7}" presName="hierChild3" presStyleCnt="0"/>
      <dgm:spPr/>
    </dgm:pt>
    <dgm:pt modelId="{D0541937-4810-4887-8E36-689D3C6EA09E}" type="pres">
      <dgm:prSet presAssocID="{601A650F-3F04-4A2C-AD99-7849E8CA2E76}" presName="Name19" presStyleLbl="parChTrans1D3" presStyleIdx="4" presStyleCnt="6"/>
      <dgm:spPr/>
      <dgm:t>
        <a:bodyPr/>
        <a:lstStyle/>
        <a:p>
          <a:endParaRPr lang="en-US"/>
        </a:p>
      </dgm:t>
    </dgm:pt>
    <dgm:pt modelId="{3B56B4AF-E3E5-45DA-A3CC-D87695B0A100}" type="pres">
      <dgm:prSet presAssocID="{94BEBA59-A219-4428-8944-43C73FAF81C5}" presName="Name21" presStyleCnt="0"/>
      <dgm:spPr/>
    </dgm:pt>
    <dgm:pt modelId="{5F56AF40-B01B-4377-8EF8-464016733C75}" type="pres">
      <dgm:prSet presAssocID="{94BEBA59-A219-4428-8944-43C73FAF81C5}" presName="level2Shape" presStyleLbl="node3" presStyleIdx="4" presStyleCnt="6"/>
      <dgm:spPr/>
      <dgm:t>
        <a:bodyPr/>
        <a:lstStyle/>
        <a:p>
          <a:endParaRPr lang="en-US"/>
        </a:p>
      </dgm:t>
    </dgm:pt>
    <dgm:pt modelId="{9FEB2D4A-BEFD-4C05-939A-939582679229}" type="pres">
      <dgm:prSet presAssocID="{94BEBA59-A219-4428-8944-43C73FAF81C5}" presName="hierChild3" presStyleCnt="0"/>
      <dgm:spPr/>
    </dgm:pt>
    <dgm:pt modelId="{0D8A386C-A885-42AD-B313-8012153C15C4}" type="pres">
      <dgm:prSet presAssocID="{E765CA93-9480-4755-953A-933C55D4043A}" presName="Name19" presStyleLbl="parChTrans1D2" presStyleIdx="2" presStyleCnt="3"/>
      <dgm:spPr/>
      <dgm:t>
        <a:bodyPr/>
        <a:lstStyle/>
        <a:p>
          <a:endParaRPr lang="en-US"/>
        </a:p>
      </dgm:t>
    </dgm:pt>
    <dgm:pt modelId="{CDCF6354-0E6D-42CA-B18B-8715324659E8}" type="pres">
      <dgm:prSet presAssocID="{61C1327B-07CD-4484-A838-772A639E6FB2}" presName="Name21" presStyleCnt="0"/>
      <dgm:spPr/>
    </dgm:pt>
    <dgm:pt modelId="{4A7822F4-6D06-4019-98AC-F8F3C80D027A}" type="pres">
      <dgm:prSet presAssocID="{61C1327B-07CD-4484-A838-772A639E6FB2}" presName="level2Shape" presStyleLbl="node2" presStyleIdx="2" presStyleCnt="3"/>
      <dgm:spPr/>
      <dgm:t>
        <a:bodyPr/>
        <a:lstStyle/>
        <a:p>
          <a:endParaRPr lang="en-US"/>
        </a:p>
      </dgm:t>
    </dgm:pt>
    <dgm:pt modelId="{E73AD4AC-AE38-4C33-B3EB-C631142F01F2}" type="pres">
      <dgm:prSet presAssocID="{61C1327B-07CD-4484-A838-772A639E6FB2}" presName="hierChild3" presStyleCnt="0"/>
      <dgm:spPr/>
    </dgm:pt>
    <dgm:pt modelId="{49F20D69-533E-43CD-9BFD-D7C5559A3E7F}" type="pres">
      <dgm:prSet presAssocID="{90DA1E52-BB0B-49CC-A60C-6D4C7A6604B3}" presName="Name19" presStyleLbl="parChTrans1D3" presStyleIdx="5" presStyleCnt="6"/>
      <dgm:spPr/>
      <dgm:t>
        <a:bodyPr/>
        <a:lstStyle/>
        <a:p>
          <a:endParaRPr lang="en-US"/>
        </a:p>
      </dgm:t>
    </dgm:pt>
    <dgm:pt modelId="{0B2567E8-87E4-4807-A72E-55BAB1C81932}" type="pres">
      <dgm:prSet presAssocID="{7396529F-5654-4D15-91E6-0D5CE68D23A6}" presName="Name21" presStyleCnt="0"/>
      <dgm:spPr/>
    </dgm:pt>
    <dgm:pt modelId="{46988112-650D-4A40-AEB5-C231F41302A3}" type="pres">
      <dgm:prSet presAssocID="{7396529F-5654-4D15-91E6-0D5CE68D23A6}" presName="level2Shape" presStyleLbl="node3" presStyleIdx="5" presStyleCnt="6"/>
      <dgm:spPr/>
      <dgm:t>
        <a:bodyPr/>
        <a:lstStyle/>
        <a:p>
          <a:endParaRPr lang="en-US"/>
        </a:p>
      </dgm:t>
    </dgm:pt>
    <dgm:pt modelId="{DFE577A3-A398-409A-8210-583278336EA3}" type="pres">
      <dgm:prSet presAssocID="{7396529F-5654-4D15-91E6-0D5CE68D23A6}" presName="hierChild3" presStyleCnt="0"/>
      <dgm:spPr/>
    </dgm:pt>
    <dgm:pt modelId="{014669CC-DC89-4DC0-9F7A-D2B22F365244}" type="pres">
      <dgm:prSet presAssocID="{019303C6-4493-44B4-8277-21AB227CB71F}" presName="bgShapesFlow" presStyleCnt="0"/>
      <dgm:spPr/>
    </dgm:pt>
  </dgm:ptLst>
  <dgm:cxnLst>
    <dgm:cxn modelId="{D0D9DCB1-C774-4434-A637-9E742CB313B1}" type="presOf" srcId="{3B85C4BB-B0F3-474C-938D-36CDEBA974FB}" destId="{8B16E4C1-C62A-4B08-9E24-E3653A32C70F}" srcOrd="0" destOrd="0" presId="urn:microsoft.com/office/officeart/2005/8/layout/hierarchy6"/>
    <dgm:cxn modelId="{EAA3DAD7-E0A7-4069-89EE-36A3E26DBB93}" type="presOf" srcId="{E765CA93-9480-4755-953A-933C55D4043A}" destId="{0D8A386C-A885-42AD-B313-8012153C15C4}" srcOrd="0" destOrd="0" presId="urn:microsoft.com/office/officeart/2005/8/layout/hierarchy6"/>
    <dgm:cxn modelId="{95272CA5-1671-4B14-9159-A08EC9C6E88D}" type="presOf" srcId="{1B5ED71D-2D8C-49CB-9F90-93EB673AFB13}" destId="{1A2ABE77-0C0B-48BD-BE54-55A0BB6DB91E}" srcOrd="0" destOrd="0" presId="urn:microsoft.com/office/officeart/2005/8/layout/hierarchy6"/>
    <dgm:cxn modelId="{C3B0A468-DB9A-4DCA-9A6F-7BABCB0059B9}" srcId="{61C1327B-07CD-4484-A838-772A639E6FB2}" destId="{7396529F-5654-4D15-91E6-0D5CE68D23A6}" srcOrd="0" destOrd="0" parTransId="{90DA1E52-BB0B-49CC-A60C-6D4C7A6604B3}" sibTransId="{CFBC1815-EF19-4050-82AD-26754B53A9CF}"/>
    <dgm:cxn modelId="{AE1C1838-8AD2-4410-B7D8-6E7C3C035D50}" srcId="{52D32C01-5317-4A65-AD02-8A2FE72D99C1}" destId="{1B5ED71D-2D8C-49CB-9F90-93EB673AFB13}" srcOrd="0" destOrd="0" parTransId="{14D716EB-07E7-41A6-8AD3-B8CC71C6985B}" sibTransId="{1C10555D-CC71-47AA-87EB-AE6FA5C04841}"/>
    <dgm:cxn modelId="{723AF34D-A8DC-47C8-B9EF-5EAAF15F1FC6}" type="presOf" srcId="{52D32C01-5317-4A65-AD02-8A2FE72D99C1}" destId="{5B14BC03-7A1B-400E-8ADF-BCD2818CC7B5}" srcOrd="0" destOrd="0" presId="urn:microsoft.com/office/officeart/2005/8/layout/hierarchy6"/>
    <dgm:cxn modelId="{8F9F95B2-FCEA-4C2B-991C-C28039954421}" type="presOf" srcId="{61C1327B-07CD-4484-A838-772A639E6FB2}" destId="{4A7822F4-6D06-4019-98AC-F8F3C80D027A}" srcOrd="0" destOrd="0" presId="urn:microsoft.com/office/officeart/2005/8/layout/hierarchy6"/>
    <dgm:cxn modelId="{0600D4AC-3F58-4E77-B6E0-E4882B7B2CC2}" type="presOf" srcId="{9E8B885F-A244-498D-B466-9E6DA58CD84A}" destId="{BE9138F0-BB5A-4DE6-8410-A93D64154471}" srcOrd="0" destOrd="0" presId="urn:microsoft.com/office/officeart/2005/8/layout/hierarchy6"/>
    <dgm:cxn modelId="{02C05C0B-B3B5-49EF-B026-9656C2439BE9}" srcId="{331D0123-59D0-4A48-902D-014D20060EAD}" destId="{52D32C01-5317-4A65-AD02-8A2FE72D99C1}" srcOrd="0" destOrd="0" parTransId="{BAB342C5-8F79-4B47-BA3B-12E0C7FA2EA4}" sibTransId="{7C1B6B2F-199C-4C7F-95BA-5014757C09A3}"/>
    <dgm:cxn modelId="{2171F911-C309-404C-8CA1-5F0300C92ECC}" type="presOf" srcId="{7396529F-5654-4D15-91E6-0D5CE68D23A6}" destId="{46988112-650D-4A40-AEB5-C231F41302A3}" srcOrd="0" destOrd="0" presId="urn:microsoft.com/office/officeart/2005/8/layout/hierarchy6"/>
    <dgm:cxn modelId="{A74D2D47-ABEF-43F1-93E6-F391E352BF56}" type="presOf" srcId="{601A650F-3F04-4A2C-AD99-7849E8CA2E76}" destId="{D0541937-4810-4887-8E36-689D3C6EA09E}" srcOrd="0" destOrd="0" presId="urn:microsoft.com/office/officeart/2005/8/layout/hierarchy6"/>
    <dgm:cxn modelId="{A37A8A65-1089-4E90-9294-79357B8A13A4}" type="presOf" srcId="{019303C6-4493-44B4-8277-21AB227CB71F}" destId="{BDA5646C-3B1D-41E3-826A-793D8A367468}" srcOrd="0" destOrd="0" presId="urn:microsoft.com/office/officeart/2005/8/layout/hierarchy6"/>
    <dgm:cxn modelId="{C7ABCF1C-DE85-4A30-9D77-8993FBC8EAA4}" srcId="{331D0123-59D0-4A48-902D-014D20060EAD}" destId="{61C1327B-07CD-4484-A838-772A639E6FB2}" srcOrd="2" destOrd="0" parTransId="{E765CA93-9480-4755-953A-933C55D4043A}" sibTransId="{4439DA47-2751-44B4-835A-8DD53BD64A6B}"/>
    <dgm:cxn modelId="{F3400CB8-E13C-4DD1-8147-DF586E0C14EF}" type="presOf" srcId="{45C3E0FB-C5DF-4687-AF27-53D07766B40F}" destId="{5233C565-7EA9-486A-B211-C30D175A7A88}" srcOrd="0" destOrd="0" presId="urn:microsoft.com/office/officeart/2005/8/layout/hierarchy6"/>
    <dgm:cxn modelId="{9D7E6C28-34FD-4783-8903-6E5E441B6CB1}" type="presOf" srcId="{331D0123-59D0-4A48-902D-014D20060EAD}" destId="{7819DD38-CDFF-4AA2-86FD-B3B7424F5E7E}" srcOrd="0" destOrd="0" presId="urn:microsoft.com/office/officeart/2005/8/layout/hierarchy6"/>
    <dgm:cxn modelId="{23A9C551-6D14-4043-AE29-EA01EBD91649}" srcId="{C6E9E401-FF26-4E7C-900B-E145837200D9}" destId="{1BCE92E8-1BC7-45A1-B631-379DCABAB9F7}" srcOrd="1" destOrd="0" parTransId="{C9A52D36-1DDF-4B7F-802B-BDD04C273A8F}" sibTransId="{5B7AA351-999B-4356-80AA-8D302424764E}"/>
    <dgm:cxn modelId="{8DBD8181-73EE-4EB6-9972-C33ED9118F6F}" type="presOf" srcId="{90DA1E52-BB0B-49CC-A60C-6D4C7A6604B3}" destId="{49F20D69-533E-43CD-9BFD-D7C5559A3E7F}" srcOrd="0" destOrd="0" presId="urn:microsoft.com/office/officeart/2005/8/layout/hierarchy6"/>
    <dgm:cxn modelId="{C60B5EDC-1E1B-4402-881F-ABB074EA4FB2}" srcId="{C6E9E401-FF26-4E7C-900B-E145837200D9}" destId="{94BEBA59-A219-4428-8944-43C73FAF81C5}" srcOrd="2" destOrd="0" parTransId="{601A650F-3F04-4A2C-AD99-7849E8CA2E76}" sibTransId="{D1BFD903-02B6-41D5-80C3-17CCC1BC5774}"/>
    <dgm:cxn modelId="{5A94215A-5F21-45F2-B8BD-65A9E85E9824}" type="presOf" srcId="{126A2548-FA45-41D8-8F8C-C187206991FC}" destId="{1B33F670-229B-40AC-A1C8-9564FE649AD3}" srcOrd="0" destOrd="0" presId="urn:microsoft.com/office/officeart/2005/8/layout/hierarchy6"/>
    <dgm:cxn modelId="{8467C723-D9CD-4696-A6CE-FCC9421FBB67}" srcId="{C6E9E401-FF26-4E7C-900B-E145837200D9}" destId="{126A2548-FA45-41D8-8F8C-C187206991FC}" srcOrd="0" destOrd="0" parTransId="{9E8B885F-A244-498D-B466-9E6DA58CD84A}" sibTransId="{C2E9BB3F-49EE-498F-8F99-90D06ABB4792}"/>
    <dgm:cxn modelId="{F6ACA5F3-1E88-42DF-82FB-2A2F9234200C}" srcId="{331D0123-59D0-4A48-902D-014D20060EAD}" destId="{C6E9E401-FF26-4E7C-900B-E145837200D9}" srcOrd="1" destOrd="0" parTransId="{45C3E0FB-C5DF-4687-AF27-53D07766B40F}" sibTransId="{FFE6467B-3E39-4793-AA2C-E9BAFCBBEB96}"/>
    <dgm:cxn modelId="{BE06D3CE-94A8-4E38-9AB5-DFE1B4090093}" type="presOf" srcId="{6AC11303-0BAC-46A6-B739-D9B26AAE2AAD}" destId="{15B271CC-E144-4E81-8CD2-EF6B1E86BABD}" srcOrd="0" destOrd="0" presId="urn:microsoft.com/office/officeart/2005/8/layout/hierarchy6"/>
    <dgm:cxn modelId="{86B81A72-0AB9-4C3E-A92F-5029630F4689}" type="presOf" srcId="{14D716EB-07E7-41A6-8AD3-B8CC71C6985B}" destId="{DE7BBBB8-EA2B-4258-8BAE-CABC0E8FDB6B}" srcOrd="0" destOrd="0" presId="urn:microsoft.com/office/officeart/2005/8/layout/hierarchy6"/>
    <dgm:cxn modelId="{AA1148FE-C6F8-45BC-8233-C6BDFC4FE6E0}" type="presOf" srcId="{C9A52D36-1DDF-4B7F-802B-BDD04C273A8F}" destId="{D77C216D-8C70-461A-9981-A193BD43D84F}" srcOrd="0" destOrd="0" presId="urn:microsoft.com/office/officeart/2005/8/layout/hierarchy6"/>
    <dgm:cxn modelId="{B027C57E-9FC3-4964-A7B4-F65CB8AAC190}" srcId="{019303C6-4493-44B4-8277-21AB227CB71F}" destId="{331D0123-59D0-4A48-902D-014D20060EAD}" srcOrd="0" destOrd="0" parTransId="{16435A93-9738-48A1-B19E-11EB6BBB8D2C}" sibTransId="{E16E317F-235B-43E8-B56A-E1DE82E19018}"/>
    <dgm:cxn modelId="{3BDF0521-DBE4-4B63-9451-967947299D4C}" type="presOf" srcId="{94BEBA59-A219-4428-8944-43C73FAF81C5}" destId="{5F56AF40-B01B-4377-8EF8-464016733C75}" srcOrd="0" destOrd="0" presId="urn:microsoft.com/office/officeart/2005/8/layout/hierarchy6"/>
    <dgm:cxn modelId="{F9217A3F-0756-4308-91EE-B1814C0A0147}" srcId="{52D32C01-5317-4A65-AD02-8A2FE72D99C1}" destId="{6AC11303-0BAC-46A6-B739-D9B26AAE2AAD}" srcOrd="1" destOrd="0" parTransId="{3B85C4BB-B0F3-474C-938D-36CDEBA974FB}" sibTransId="{19E05577-D502-4C68-BD40-66CA570A2046}"/>
    <dgm:cxn modelId="{D188727D-146D-44C6-8B8E-B219CF7125FF}" type="presOf" srcId="{1BCE92E8-1BC7-45A1-B631-379DCABAB9F7}" destId="{83097369-28E7-4CF6-A8A6-6BCAAAC9AA50}" srcOrd="0" destOrd="0" presId="urn:microsoft.com/office/officeart/2005/8/layout/hierarchy6"/>
    <dgm:cxn modelId="{D9771E0E-E9D3-4E7E-98EF-B88AA17F3112}" type="presOf" srcId="{BAB342C5-8F79-4B47-BA3B-12E0C7FA2EA4}" destId="{6EF72203-8374-46DA-BB92-78CA798E904E}" srcOrd="0" destOrd="0" presId="urn:microsoft.com/office/officeart/2005/8/layout/hierarchy6"/>
    <dgm:cxn modelId="{C30DC365-C057-4E56-978E-565526088C0C}" type="presOf" srcId="{C6E9E401-FF26-4E7C-900B-E145837200D9}" destId="{D37E7C4E-A195-46D6-9744-D3F8EB7DCE04}" srcOrd="0" destOrd="0" presId="urn:microsoft.com/office/officeart/2005/8/layout/hierarchy6"/>
    <dgm:cxn modelId="{CDD43641-E32E-4DD2-BFC2-6E1612E49AED}" type="presParOf" srcId="{BDA5646C-3B1D-41E3-826A-793D8A367468}" destId="{2E13E5FB-7F59-4D00-A7F1-BA644CE2986B}" srcOrd="0" destOrd="0" presId="urn:microsoft.com/office/officeart/2005/8/layout/hierarchy6"/>
    <dgm:cxn modelId="{39CDBF16-6298-460D-A1D2-ABFF2DF7C7F8}" type="presParOf" srcId="{2E13E5FB-7F59-4D00-A7F1-BA644CE2986B}" destId="{F7EAA44A-2C29-4B68-B5DE-52EC0E08B947}" srcOrd="0" destOrd="0" presId="urn:microsoft.com/office/officeart/2005/8/layout/hierarchy6"/>
    <dgm:cxn modelId="{05A09709-F5E1-419E-8277-B7A6B00E6EAD}" type="presParOf" srcId="{F7EAA44A-2C29-4B68-B5DE-52EC0E08B947}" destId="{37E499E8-E7A1-4CA3-BB56-AC4E073FFE52}" srcOrd="0" destOrd="0" presId="urn:microsoft.com/office/officeart/2005/8/layout/hierarchy6"/>
    <dgm:cxn modelId="{E25C28E9-C988-4859-9C12-DA4A7597A736}" type="presParOf" srcId="{37E499E8-E7A1-4CA3-BB56-AC4E073FFE52}" destId="{7819DD38-CDFF-4AA2-86FD-B3B7424F5E7E}" srcOrd="0" destOrd="0" presId="urn:microsoft.com/office/officeart/2005/8/layout/hierarchy6"/>
    <dgm:cxn modelId="{26FDAC10-164A-4A63-86FD-5BFC243D3330}" type="presParOf" srcId="{37E499E8-E7A1-4CA3-BB56-AC4E073FFE52}" destId="{DF631E8F-5F03-4C0F-BD15-84CF4BDE5AE8}" srcOrd="1" destOrd="0" presId="urn:microsoft.com/office/officeart/2005/8/layout/hierarchy6"/>
    <dgm:cxn modelId="{9CE94190-FCDD-481E-8978-A4B2969C26A1}" type="presParOf" srcId="{DF631E8F-5F03-4C0F-BD15-84CF4BDE5AE8}" destId="{6EF72203-8374-46DA-BB92-78CA798E904E}" srcOrd="0" destOrd="0" presId="urn:microsoft.com/office/officeart/2005/8/layout/hierarchy6"/>
    <dgm:cxn modelId="{A6EF0B71-E078-4FE7-8B96-B32F23F82131}" type="presParOf" srcId="{DF631E8F-5F03-4C0F-BD15-84CF4BDE5AE8}" destId="{A9691116-5689-4D8A-A9E5-D67D1E940E01}" srcOrd="1" destOrd="0" presId="urn:microsoft.com/office/officeart/2005/8/layout/hierarchy6"/>
    <dgm:cxn modelId="{ABF8D61F-3AC9-4AAF-B818-6ABB2BE98EA0}" type="presParOf" srcId="{A9691116-5689-4D8A-A9E5-D67D1E940E01}" destId="{5B14BC03-7A1B-400E-8ADF-BCD2818CC7B5}" srcOrd="0" destOrd="0" presId="urn:microsoft.com/office/officeart/2005/8/layout/hierarchy6"/>
    <dgm:cxn modelId="{919D0CCE-9123-4C1B-A0BD-BAA579DE91F9}" type="presParOf" srcId="{A9691116-5689-4D8A-A9E5-D67D1E940E01}" destId="{C1177859-42AE-4C29-A573-A9BD48C19756}" srcOrd="1" destOrd="0" presId="urn:microsoft.com/office/officeart/2005/8/layout/hierarchy6"/>
    <dgm:cxn modelId="{44F29F9D-9051-4728-81C6-36249928F3F4}" type="presParOf" srcId="{C1177859-42AE-4C29-A573-A9BD48C19756}" destId="{DE7BBBB8-EA2B-4258-8BAE-CABC0E8FDB6B}" srcOrd="0" destOrd="0" presId="urn:microsoft.com/office/officeart/2005/8/layout/hierarchy6"/>
    <dgm:cxn modelId="{B28B5F36-05AE-4E3F-B23C-D69AB5B9FD73}" type="presParOf" srcId="{C1177859-42AE-4C29-A573-A9BD48C19756}" destId="{87F560C9-7C8A-48C0-BEE6-04E1BB3E6E8A}" srcOrd="1" destOrd="0" presId="urn:microsoft.com/office/officeart/2005/8/layout/hierarchy6"/>
    <dgm:cxn modelId="{12FE30B3-14C8-48FB-8005-C5C6727B375D}" type="presParOf" srcId="{87F560C9-7C8A-48C0-BEE6-04E1BB3E6E8A}" destId="{1A2ABE77-0C0B-48BD-BE54-55A0BB6DB91E}" srcOrd="0" destOrd="0" presId="urn:microsoft.com/office/officeart/2005/8/layout/hierarchy6"/>
    <dgm:cxn modelId="{01CF182B-FCC3-48CC-B0C4-128F7DAD9CC1}" type="presParOf" srcId="{87F560C9-7C8A-48C0-BEE6-04E1BB3E6E8A}" destId="{B2CDEFC7-D769-4C0D-AC88-DE99ABED4C86}" srcOrd="1" destOrd="0" presId="urn:microsoft.com/office/officeart/2005/8/layout/hierarchy6"/>
    <dgm:cxn modelId="{8D7D0200-97D9-4792-B85A-2E5E2C0A657D}" type="presParOf" srcId="{C1177859-42AE-4C29-A573-A9BD48C19756}" destId="{8B16E4C1-C62A-4B08-9E24-E3653A32C70F}" srcOrd="2" destOrd="0" presId="urn:microsoft.com/office/officeart/2005/8/layout/hierarchy6"/>
    <dgm:cxn modelId="{CE7C76E3-FE26-4B00-AA97-DE1D5AA65021}" type="presParOf" srcId="{C1177859-42AE-4C29-A573-A9BD48C19756}" destId="{9F37055E-2C61-45C2-B18C-B8A225FE6B7E}" srcOrd="3" destOrd="0" presId="urn:microsoft.com/office/officeart/2005/8/layout/hierarchy6"/>
    <dgm:cxn modelId="{5CBC6E6F-6BAC-476A-B885-F2F5D5E19219}" type="presParOf" srcId="{9F37055E-2C61-45C2-B18C-B8A225FE6B7E}" destId="{15B271CC-E144-4E81-8CD2-EF6B1E86BABD}" srcOrd="0" destOrd="0" presId="urn:microsoft.com/office/officeart/2005/8/layout/hierarchy6"/>
    <dgm:cxn modelId="{BF77EEC6-9716-4E17-AE50-3C7EC6E544C1}" type="presParOf" srcId="{9F37055E-2C61-45C2-B18C-B8A225FE6B7E}" destId="{769BFEE2-5FA9-49E1-9755-DB11916A9FEE}" srcOrd="1" destOrd="0" presId="urn:microsoft.com/office/officeart/2005/8/layout/hierarchy6"/>
    <dgm:cxn modelId="{F02D7D25-96F6-4C05-AFF4-872A2BC33C91}" type="presParOf" srcId="{DF631E8F-5F03-4C0F-BD15-84CF4BDE5AE8}" destId="{5233C565-7EA9-486A-B211-C30D175A7A88}" srcOrd="2" destOrd="0" presId="urn:microsoft.com/office/officeart/2005/8/layout/hierarchy6"/>
    <dgm:cxn modelId="{4839693D-85F4-4C4C-9EF9-A426498BA5D8}" type="presParOf" srcId="{DF631E8F-5F03-4C0F-BD15-84CF4BDE5AE8}" destId="{AEE386CB-56EA-4296-8DEA-2666635631CE}" srcOrd="3" destOrd="0" presId="urn:microsoft.com/office/officeart/2005/8/layout/hierarchy6"/>
    <dgm:cxn modelId="{3665041C-AACF-4278-8059-3E12A9DE50A4}" type="presParOf" srcId="{AEE386CB-56EA-4296-8DEA-2666635631CE}" destId="{D37E7C4E-A195-46D6-9744-D3F8EB7DCE04}" srcOrd="0" destOrd="0" presId="urn:microsoft.com/office/officeart/2005/8/layout/hierarchy6"/>
    <dgm:cxn modelId="{110749A1-D904-4253-93C1-33598E89BB98}" type="presParOf" srcId="{AEE386CB-56EA-4296-8DEA-2666635631CE}" destId="{0C8326DA-FAAB-4FFC-8C54-33B4BE90F391}" srcOrd="1" destOrd="0" presId="urn:microsoft.com/office/officeart/2005/8/layout/hierarchy6"/>
    <dgm:cxn modelId="{314DF149-9460-435B-9686-61959B74B45E}" type="presParOf" srcId="{0C8326DA-FAAB-4FFC-8C54-33B4BE90F391}" destId="{BE9138F0-BB5A-4DE6-8410-A93D64154471}" srcOrd="0" destOrd="0" presId="urn:microsoft.com/office/officeart/2005/8/layout/hierarchy6"/>
    <dgm:cxn modelId="{7213C315-191F-4ADF-9DFD-91D7F3EADFBE}" type="presParOf" srcId="{0C8326DA-FAAB-4FFC-8C54-33B4BE90F391}" destId="{2470D646-AAD0-43E9-9392-648611827D12}" srcOrd="1" destOrd="0" presId="urn:microsoft.com/office/officeart/2005/8/layout/hierarchy6"/>
    <dgm:cxn modelId="{B14913B5-CBAC-4B88-BC3F-930739FA1846}" type="presParOf" srcId="{2470D646-AAD0-43E9-9392-648611827D12}" destId="{1B33F670-229B-40AC-A1C8-9564FE649AD3}" srcOrd="0" destOrd="0" presId="urn:microsoft.com/office/officeart/2005/8/layout/hierarchy6"/>
    <dgm:cxn modelId="{E21ADDA5-F694-48DE-9698-30861BA55075}" type="presParOf" srcId="{2470D646-AAD0-43E9-9392-648611827D12}" destId="{29FDF976-EFA1-4727-80B5-BD1FE6E7F8E7}" srcOrd="1" destOrd="0" presId="urn:microsoft.com/office/officeart/2005/8/layout/hierarchy6"/>
    <dgm:cxn modelId="{D1888802-BDF8-43D7-A1FB-1548AFDA0306}" type="presParOf" srcId="{0C8326DA-FAAB-4FFC-8C54-33B4BE90F391}" destId="{D77C216D-8C70-461A-9981-A193BD43D84F}" srcOrd="2" destOrd="0" presId="urn:microsoft.com/office/officeart/2005/8/layout/hierarchy6"/>
    <dgm:cxn modelId="{7C566DED-E278-4AFC-910B-935340EEE93E}" type="presParOf" srcId="{0C8326DA-FAAB-4FFC-8C54-33B4BE90F391}" destId="{64D8B3DD-1AFE-4CE8-AB43-8D49AF883654}" srcOrd="3" destOrd="0" presId="urn:microsoft.com/office/officeart/2005/8/layout/hierarchy6"/>
    <dgm:cxn modelId="{7AB76AF8-7CEA-447C-B463-D87D21EB716D}" type="presParOf" srcId="{64D8B3DD-1AFE-4CE8-AB43-8D49AF883654}" destId="{83097369-28E7-4CF6-A8A6-6BCAAAC9AA50}" srcOrd="0" destOrd="0" presId="urn:microsoft.com/office/officeart/2005/8/layout/hierarchy6"/>
    <dgm:cxn modelId="{7714F8F2-3410-4EE6-84F8-E3CE88B7A7B6}" type="presParOf" srcId="{64D8B3DD-1AFE-4CE8-AB43-8D49AF883654}" destId="{76104175-E9EE-49B8-9ECE-957590F05A42}" srcOrd="1" destOrd="0" presId="urn:microsoft.com/office/officeart/2005/8/layout/hierarchy6"/>
    <dgm:cxn modelId="{C79E54CB-4E05-4D44-94F5-CD0451DCCD62}" type="presParOf" srcId="{0C8326DA-FAAB-4FFC-8C54-33B4BE90F391}" destId="{D0541937-4810-4887-8E36-689D3C6EA09E}" srcOrd="4" destOrd="0" presId="urn:microsoft.com/office/officeart/2005/8/layout/hierarchy6"/>
    <dgm:cxn modelId="{8BC6412E-80A9-4353-857B-4BBF4471077E}" type="presParOf" srcId="{0C8326DA-FAAB-4FFC-8C54-33B4BE90F391}" destId="{3B56B4AF-E3E5-45DA-A3CC-D87695B0A100}" srcOrd="5" destOrd="0" presId="urn:microsoft.com/office/officeart/2005/8/layout/hierarchy6"/>
    <dgm:cxn modelId="{71609896-416C-4F46-B3C9-F8E2E2D26994}" type="presParOf" srcId="{3B56B4AF-E3E5-45DA-A3CC-D87695B0A100}" destId="{5F56AF40-B01B-4377-8EF8-464016733C75}" srcOrd="0" destOrd="0" presId="urn:microsoft.com/office/officeart/2005/8/layout/hierarchy6"/>
    <dgm:cxn modelId="{8E5F8298-3166-4F90-A6C8-1A10FE3E69A2}" type="presParOf" srcId="{3B56B4AF-E3E5-45DA-A3CC-D87695B0A100}" destId="{9FEB2D4A-BEFD-4C05-939A-939582679229}" srcOrd="1" destOrd="0" presId="urn:microsoft.com/office/officeart/2005/8/layout/hierarchy6"/>
    <dgm:cxn modelId="{2202C5ED-B2F0-48C8-BC52-A1525EF2FBC5}" type="presParOf" srcId="{DF631E8F-5F03-4C0F-BD15-84CF4BDE5AE8}" destId="{0D8A386C-A885-42AD-B313-8012153C15C4}" srcOrd="4" destOrd="0" presId="urn:microsoft.com/office/officeart/2005/8/layout/hierarchy6"/>
    <dgm:cxn modelId="{8AF75DB2-B37F-4DE7-804A-FDA91205F55F}" type="presParOf" srcId="{DF631E8F-5F03-4C0F-BD15-84CF4BDE5AE8}" destId="{CDCF6354-0E6D-42CA-B18B-8715324659E8}" srcOrd="5" destOrd="0" presId="urn:microsoft.com/office/officeart/2005/8/layout/hierarchy6"/>
    <dgm:cxn modelId="{C222BCCB-C7AC-44FC-9E57-8C43D980D9EF}" type="presParOf" srcId="{CDCF6354-0E6D-42CA-B18B-8715324659E8}" destId="{4A7822F4-6D06-4019-98AC-F8F3C80D027A}" srcOrd="0" destOrd="0" presId="urn:microsoft.com/office/officeart/2005/8/layout/hierarchy6"/>
    <dgm:cxn modelId="{7F5E8F2C-E68A-4AEC-9F8B-9240D74390F4}" type="presParOf" srcId="{CDCF6354-0E6D-42CA-B18B-8715324659E8}" destId="{E73AD4AC-AE38-4C33-B3EB-C631142F01F2}" srcOrd="1" destOrd="0" presId="urn:microsoft.com/office/officeart/2005/8/layout/hierarchy6"/>
    <dgm:cxn modelId="{3A553E63-3163-4FA8-A4D8-8E3AB3B756AE}" type="presParOf" srcId="{E73AD4AC-AE38-4C33-B3EB-C631142F01F2}" destId="{49F20D69-533E-43CD-9BFD-D7C5559A3E7F}" srcOrd="0" destOrd="0" presId="urn:microsoft.com/office/officeart/2005/8/layout/hierarchy6"/>
    <dgm:cxn modelId="{860D407A-95E9-42E5-8F06-9B6A257B92FC}" type="presParOf" srcId="{E73AD4AC-AE38-4C33-B3EB-C631142F01F2}" destId="{0B2567E8-87E4-4807-A72E-55BAB1C81932}" srcOrd="1" destOrd="0" presId="urn:microsoft.com/office/officeart/2005/8/layout/hierarchy6"/>
    <dgm:cxn modelId="{F2CABD79-C0E6-4155-8F2C-ECF5A0837081}" type="presParOf" srcId="{0B2567E8-87E4-4807-A72E-55BAB1C81932}" destId="{46988112-650D-4A40-AEB5-C231F41302A3}" srcOrd="0" destOrd="0" presId="urn:microsoft.com/office/officeart/2005/8/layout/hierarchy6"/>
    <dgm:cxn modelId="{12B9939E-FFE1-4FF0-BDB7-BBDB0AABC6AC}" type="presParOf" srcId="{0B2567E8-87E4-4807-A72E-55BAB1C81932}" destId="{DFE577A3-A398-409A-8210-583278336EA3}" srcOrd="1" destOrd="0" presId="urn:microsoft.com/office/officeart/2005/8/layout/hierarchy6"/>
    <dgm:cxn modelId="{B8708841-D2AD-4A17-AC91-84FA58DAF94A}" type="presParOf" srcId="{BDA5646C-3B1D-41E3-826A-793D8A367468}" destId="{014669CC-DC89-4DC0-9F7A-D2B22F36524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9303C6-4493-44B4-8277-21AB227CB71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331D0123-59D0-4A48-902D-014D20060EAD}">
      <dgm:prSet phldrT="[Text]" custT="1"/>
      <dgm:spPr>
        <a:solidFill>
          <a:srgbClr val="002060"/>
        </a:solidFill>
        <a:effectLst>
          <a:outerShdw blurRad="50800" dist="38100" dir="2700000" algn="tl" rotWithShape="0">
            <a:prstClr val="black">
              <a:alpha val="40000"/>
            </a:prstClr>
          </a:outerShdw>
        </a:effectLst>
      </dgm:spPr>
      <dgm:t>
        <a:bodyPr/>
        <a:lstStyle/>
        <a:p>
          <a:r>
            <a:rPr lang="en-US" sz="2000" dirty="0" smtClean="0">
              <a:solidFill>
                <a:schemeClr val="bg1"/>
              </a:solidFill>
            </a:rPr>
            <a:t>Administrator</a:t>
          </a:r>
          <a:r>
            <a:rPr lang="en-US" sz="2400" dirty="0" smtClean="0">
              <a:solidFill>
                <a:schemeClr val="bg1"/>
              </a:solidFill>
            </a:rPr>
            <a:t> </a:t>
          </a:r>
        </a:p>
        <a:p>
          <a:r>
            <a:rPr lang="en-US" sz="1600" dirty="0" smtClean="0">
              <a:solidFill>
                <a:schemeClr val="bg1"/>
              </a:solidFill>
            </a:rPr>
            <a:t>John Manfreda</a:t>
          </a:r>
          <a:endParaRPr lang="en-US" sz="2400" dirty="0">
            <a:solidFill>
              <a:schemeClr val="bg1"/>
            </a:solidFill>
          </a:endParaRPr>
        </a:p>
      </dgm:t>
    </dgm:pt>
    <dgm:pt modelId="{16435A93-9738-48A1-B19E-11EB6BBB8D2C}" type="parTrans" cxnId="{B027C57E-9FC3-4964-A7B4-F65CB8AAC190}">
      <dgm:prSet/>
      <dgm:spPr/>
      <dgm:t>
        <a:bodyPr/>
        <a:lstStyle/>
        <a:p>
          <a:endParaRPr lang="en-US" sz="2000"/>
        </a:p>
      </dgm:t>
    </dgm:pt>
    <dgm:pt modelId="{E16E317F-235B-43E8-B56A-E1DE82E19018}" type="sibTrans" cxnId="{B027C57E-9FC3-4964-A7B4-F65CB8AAC190}">
      <dgm:prSet/>
      <dgm:spPr/>
      <dgm:t>
        <a:bodyPr/>
        <a:lstStyle/>
        <a:p>
          <a:endParaRPr lang="en-US" sz="2000"/>
        </a:p>
      </dgm:t>
    </dgm:pt>
    <dgm:pt modelId="{52D32C01-5317-4A65-AD02-8A2FE72D99C1}">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Field Operations</a:t>
          </a:r>
          <a:endParaRPr lang="en-US" sz="1800" dirty="0">
            <a:solidFill>
              <a:schemeClr val="bg1"/>
            </a:solidFill>
          </a:endParaRPr>
        </a:p>
      </dgm:t>
    </dgm:pt>
    <dgm:pt modelId="{BAB342C5-8F79-4B47-BA3B-12E0C7FA2EA4}" type="parTrans" cxnId="{02C05C0B-B3B5-49EF-B026-9656C2439BE9}">
      <dgm:prSet/>
      <dgm:spPr/>
      <dgm:t>
        <a:bodyPr/>
        <a:lstStyle/>
        <a:p>
          <a:endParaRPr lang="en-US" sz="2000"/>
        </a:p>
      </dgm:t>
    </dgm:pt>
    <dgm:pt modelId="{7C1B6B2F-199C-4C7F-95BA-5014757C09A3}" type="sibTrans" cxnId="{02C05C0B-B3B5-49EF-B026-9656C2439BE9}">
      <dgm:prSet/>
      <dgm:spPr/>
      <dgm:t>
        <a:bodyPr/>
        <a:lstStyle/>
        <a:p>
          <a:endParaRPr lang="en-US" sz="2000"/>
        </a:p>
      </dgm:t>
    </dgm:pt>
    <dgm:pt modelId="{C6E9E401-FF26-4E7C-900B-E145837200D9}">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Headquarters Operations</a:t>
          </a:r>
          <a:endParaRPr lang="en-US" sz="1800" dirty="0">
            <a:solidFill>
              <a:schemeClr val="bg1"/>
            </a:solidFill>
          </a:endParaRPr>
        </a:p>
      </dgm:t>
    </dgm:pt>
    <dgm:pt modelId="{45C3E0FB-C5DF-4687-AF27-53D07766B40F}" type="parTrans" cxnId="{F6ACA5F3-1E88-42DF-82FB-2A2F9234200C}">
      <dgm:prSet/>
      <dgm:spPr/>
      <dgm:t>
        <a:bodyPr/>
        <a:lstStyle/>
        <a:p>
          <a:endParaRPr lang="en-US" sz="2000"/>
        </a:p>
      </dgm:t>
    </dgm:pt>
    <dgm:pt modelId="{FFE6467B-3E39-4793-AA2C-E9BAFCBBEB96}" type="sibTrans" cxnId="{F6ACA5F3-1E88-42DF-82FB-2A2F9234200C}">
      <dgm:prSet/>
      <dgm:spPr/>
      <dgm:t>
        <a:bodyPr/>
        <a:lstStyle/>
        <a:p>
          <a:endParaRPr lang="en-US" sz="2000"/>
        </a:p>
      </dgm:t>
    </dgm:pt>
    <dgm:pt modelId="{61C1327B-07CD-4484-A838-772A639E6FB2}">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Permitting and Taxation</a:t>
          </a:r>
          <a:endParaRPr lang="en-US" sz="1800" dirty="0">
            <a:solidFill>
              <a:schemeClr val="bg1"/>
            </a:solidFill>
          </a:endParaRPr>
        </a:p>
      </dgm:t>
    </dgm:pt>
    <dgm:pt modelId="{E765CA93-9480-4755-953A-933C55D4043A}" type="parTrans" cxnId="{C7ABCF1C-DE85-4A30-9D77-8993FBC8EAA4}">
      <dgm:prSet/>
      <dgm:spPr/>
      <dgm:t>
        <a:bodyPr/>
        <a:lstStyle/>
        <a:p>
          <a:endParaRPr lang="en-US" sz="2000"/>
        </a:p>
      </dgm:t>
    </dgm:pt>
    <dgm:pt modelId="{4439DA47-2751-44B4-835A-8DD53BD64A6B}" type="sibTrans" cxnId="{C7ABCF1C-DE85-4A30-9D77-8993FBC8EAA4}">
      <dgm:prSet/>
      <dgm:spPr/>
      <dgm:t>
        <a:bodyPr/>
        <a:lstStyle/>
        <a:p>
          <a:endParaRPr lang="en-US" sz="2000"/>
        </a:p>
      </dgm:t>
    </dgm:pt>
    <dgm:pt modelId="{1B5ED71D-2D8C-49CB-9F90-93EB673AFB13}">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Tax Audit Division</a:t>
          </a:r>
          <a:endParaRPr lang="en-US" sz="1800" dirty="0">
            <a:solidFill>
              <a:schemeClr val="bg1"/>
            </a:solidFill>
          </a:endParaRPr>
        </a:p>
      </dgm:t>
    </dgm:pt>
    <dgm:pt modelId="{14D716EB-07E7-41A6-8AD3-B8CC71C6985B}" type="parTrans" cxnId="{AE1C1838-8AD2-4410-B7D8-6E7C3C035D50}">
      <dgm:prSet/>
      <dgm:spPr/>
      <dgm:t>
        <a:bodyPr/>
        <a:lstStyle/>
        <a:p>
          <a:endParaRPr lang="en-US" sz="2000"/>
        </a:p>
      </dgm:t>
    </dgm:pt>
    <dgm:pt modelId="{1C10555D-CC71-47AA-87EB-AE6FA5C04841}" type="sibTrans" cxnId="{AE1C1838-8AD2-4410-B7D8-6E7C3C035D50}">
      <dgm:prSet/>
      <dgm:spPr/>
      <dgm:t>
        <a:bodyPr/>
        <a:lstStyle/>
        <a:p>
          <a:endParaRPr lang="en-US" sz="2000"/>
        </a:p>
      </dgm:t>
    </dgm:pt>
    <dgm:pt modelId="{6AC11303-0BAC-46A6-B739-D9B26AAE2AAD}">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Trade Investigations Division</a:t>
          </a:r>
          <a:endParaRPr lang="en-US" sz="1800" dirty="0">
            <a:solidFill>
              <a:schemeClr val="bg1"/>
            </a:solidFill>
          </a:endParaRPr>
        </a:p>
      </dgm:t>
    </dgm:pt>
    <dgm:pt modelId="{3B85C4BB-B0F3-474C-938D-36CDEBA974FB}" type="parTrans" cxnId="{F9217A3F-0756-4308-91EE-B1814C0A0147}">
      <dgm:prSet/>
      <dgm:spPr/>
      <dgm:t>
        <a:bodyPr/>
        <a:lstStyle/>
        <a:p>
          <a:endParaRPr lang="en-US" sz="2000"/>
        </a:p>
      </dgm:t>
    </dgm:pt>
    <dgm:pt modelId="{19E05577-D502-4C68-BD40-66CA570A2046}" type="sibTrans" cxnId="{F9217A3F-0756-4308-91EE-B1814C0A0147}">
      <dgm:prSet/>
      <dgm:spPr/>
      <dgm:t>
        <a:bodyPr/>
        <a:lstStyle/>
        <a:p>
          <a:endParaRPr lang="en-US" sz="2000"/>
        </a:p>
      </dgm:t>
    </dgm:pt>
    <dgm:pt modelId="{94BEBA59-A219-4428-8944-43C73FAF81C5}">
      <dgm:prSet phldrT="[Text]" custT="1"/>
      <dgm:spPr>
        <a:solidFill>
          <a:srgbClr val="FFC000"/>
        </a:solidFill>
        <a:effectLst>
          <a:outerShdw blurRad="50800" dist="38100" dir="2700000" algn="tl" rotWithShape="0">
            <a:prstClr val="black">
              <a:alpha val="40000"/>
            </a:prstClr>
          </a:outerShdw>
        </a:effectLst>
      </dgm:spPr>
      <dgm:t>
        <a:bodyPr/>
        <a:lstStyle/>
        <a:p>
          <a:r>
            <a:rPr lang="en-US" sz="1600" dirty="0" smtClean="0">
              <a:solidFill>
                <a:sysClr val="windowText" lastClr="000000"/>
              </a:solidFill>
            </a:rPr>
            <a:t>Alcohol Labeling and Formulation Division</a:t>
          </a:r>
          <a:endParaRPr lang="en-US" sz="1600" dirty="0">
            <a:solidFill>
              <a:sysClr val="windowText" lastClr="000000"/>
            </a:solidFill>
          </a:endParaRPr>
        </a:p>
      </dgm:t>
    </dgm:pt>
    <dgm:pt modelId="{601A650F-3F04-4A2C-AD99-7849E8CA2E76}" type="parTrans" cxnId="{C60B5EDC-1E1B-4402-881F-ABB074EA4FB2}">
      <dgm:prSet/>
      <dgm:spPr/>
      <dgm:t>
        <a:bodyPr/>
        <a:lstStyle/>
        <a:p>
          <a:endParaRPr lang="en-US" sz="2000"/>
        </a:p>
      </dgm:t>
    </dgm:pt>
    <dgm:pt modelId="{D1BFD903-02B6-41D5-80C3-17CCC1BC5774}" type="sibTrans" cxnId="{C60B5EDC-1E1B-4402-881F-ABB074EA4FB2}">
      <dgm:prSet/>
      <dgm:spPr/>
      <dgm:t>
        <a:bodyPr/>
        <a:lstStyle/>
        <a:p>
          <a:endParaRPr lang="en-US" sz="2000"/>
        </a:p>
      </dgm:t>
    </dgm:pt>
    <dgm:pt modelId="{126A2548-FA45-41D8-8F8C-C187206991FC}">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Regulations and Rulings Division</a:t>
          </a:r>
          <a:endParaRPr lang="en-US" sz="1800" dirty="0">
            <a:solidFill>
              <a:schemeClr val="bg1"/>
            </a:solidFill>
          </a:endParaRPr>
        </a:p>
      </dgm:t>
    </dgm:pt>
    <dgm:pt modelId="{9E8B885F-A244-498D-B466-9E6DA58CD84A}" type="parTrans" cxnId="{8467C723-D9CD-4696-A6CE-FCC9421FBB67}">
      <dgm:prSet/>
      <dgm:spPr/>
      <dgm:t>
        <a:bodyPr/>
        <a:lstStyle/>
        <a:p>
          <a:endParaRPr lang="en-US" sz="2000"/>
        </a:p>
      </dgm:t>
    </dgm:pt>
    <dgm:pt modelId="{C2E9BB3F-49EE-498F-8F99-90D06ABB4792}" type="sibTrans" cxnId="{8467C723-D9CD-4696-A6CE-FCC9421FBB67}">
      <dgm:prSet/>
      <dgm:spPr/>
      <dgm:t>
        <a:bodyPr/>
        <a:lstStyle/>
        <a:p>
          <a:endParaRPr lang="en-US" sz="2000"/>
        </a:p>
      </dgm:t>
    </dgm:pt>
    <dgm:pt modelId="{1BCE92E8-1BC7-45A1-B631-379DCABAB9F7}">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Scientific Services Division</a:t>
          </a:r>
          <a:endParaRPr lang="en-US" sz="1800" dirty="0">
            <a:solidFill>
              <a:schemeClr val="bg1"/>
            </a:solidFill>
          </a:endParaRPr>
        </a:p>
      </dgm:t>
    </dgm:pt>
    <dgm:pt modelId="{C9A52D36-1DDF-4B7F-802B-BDD04C273A8F}" type="parTrans" cxnId="{23A9C551-6D14-4043-AE29-EA01EBD91649}">
      <dgm:prSet/>
      <dgm:spPr/>
      <dgm:t>
        <a:bodyPr/>
        <a:lstStyle/>
        <a:p>
          <a:endParaRPr lang="en-US" sz="2000"/>
        </a:p>
      </dgm:t>
    </dgm:pt>
    <dgm:pt modelId="{5B7AA351-999B-4356-80AA-8D302424764E}" type="sibTrans" cxnId="{23A9C551-6D14-4043-AE29-EA01EBD91649}">
      <dgm:prSet/>
      <dgm:spPr/>
      <dgm:t>
        <a:bodyPr/>
        <a:lstStyle/>
        <a:p>
          <a:endParaRPr lang="en-US" sz="2000"/>
        </a:p>
      </dgm:t>
    </dgm:pt>
    <dgm:pt modelId="{7396529F-5654-4D15-91E6-0D5CE68D23A6}">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National Revenue Center</a:t>
          </a:r>
          <a:endParaRPr lang="en-US" sz="1800" dirty="0">
            <a:solidFill>
              <a:schemeClr val="bg1"/>
            </a:solidFill>
          </a:endParaRPr>
        </a:p>
      </dgm:t>
    </dgm:pt>
    <dgm:pt modelId="{90DA1E52-BB0B-49CC-A60C-6D4C7A6604B3}" type="parTrans" cxnId="{C3B0A468-DB9A-4DCA-9A6F-7BABCB0059B9}">
      <dgm:prSet/>
      <dgm:spPr/>
      <dgm:t>
        <a:bodyPr/>
        <a:lstStyle/>
        <a:p>
          <a:endParaRPr lang="en-US" sz="2000"/>
        </a:p>
      </dgm:t>
    </dgm:pt>
    <dgm:pt modelId="{CFBC1815-EF19-4050-82AD-26754B53A9CF}" type="sibTrans" cxnId="{C3B0A468-DB9A-4DCA-9A6F-7BABCB0059B9}">
      <dgm:prSet/>
      <dgm:spPr/>
      <dgm:t>
        <a:bodyPr/>
        <a:lstStyle/>
        <a:p>
          <a:endParaRPr lang="en-US" sz="2000"/>
        </a:p>
      </dgm:t>
    </dgm:pt>
    <dgm:pt modelId="{BDA5646C-3B1D-41E3-826A-793D8A367468}" type="pres">
      <dgm:prSet presAssocID="{019303C6-4493-44B4-8277-21AB227CB71F}" presName="mainComposite" presStyleCnt="0">
        <dgm:presLayoutVars>
          <dgm:chPref val="1"/>
          <dgm:dir val="rev"/>
          <dgm:animOne val="branch"/>
          <dgm:animLvl val="lvl"/>
          <dgm:resizeHandles val="exact"/>
        </dgm:presLayoutVars>
      </dgm:prSet>
      <dgm:spPr/>
      <dgm:t>
        <a:bodyPr/>
        <a:lstStyle/>
        <a:p>
          <a:endParaRPr lang="en-US"/>
        </a:p>
      </dgm:t>
    </dgm:pt>
    <dgm:pt modelId="{2E13E5FB-7F59-4D00-A7F1-BA644CE2986B}" type="pres">
      <dgm:prSet presAssocID="{019303C6-4493-44B4-8277-21AB227CB71F}" presName="hierFlow" presStyleCnt="0"/>
      <dgm:spPr/>
    </dgm:pt>
    <dgm:pt modelId="{F7EAA44A-2C29-4B68-B5DE-52EC0E08B947}" type="pres">
      <dgm:prSet presAssocID="{019303C6-4493-44B4-8277-21AB227CB71F}" presName="hierChild1" presStyleCnt="0">
        <dgm:presLayoutVars>
          <dgm:chPref val="1"/>
          <dgm:animOne val="branch"/>
          <dgm:animLvl val="lvl"/>
        </dgm:presLayoutVars>
      </dgm:prSet>
      <dgm:spPr/>
    </dgm:pt>
    <dgm:pt modelId="{37E499E8-E7A1-4CA3-BB56-AC4E073FFE52}" type="pres">
      <dgm:prSet presAssocID="{331D0123-59D0-4A48-902D-014D20060EAD}" presName="Name14" presStyleCnt="0"/>
      <dgm:spPr/>
    </dgm:pt>
    <dgm:pt modelId="{7819DD38-CDFF-4AA2-86FD-B3B7424F5E7E}" type="pres">
      <dgm:prSet presAssocID="{331D0123-59D0-4A48-902D-014D20060EAD}" presName="level1Shape" presStyleLbl="node0" presStyleIdx="0" presStyleCnt="1" custScaleX="116408" custScaleY="110662" custLinFactNeighborX="32500" custLinFactNeighborY="-3532">
        <dgm:presLayoutVars>
          <dgm:chPref val="3"/>
        </dgm:presLayoutVars>
      </dgm:prSet>
      <dgm:spPr/>
      <dgm:t>
        <a:bodyPr/>
        <a:lstStyle/>
        <a:p>
          <a:endParaRPr lang="en-US"/>
        </a:p>
      </dgm:t>
    </dgm:pt>
    <dgm:pt modelId="{DF631E8F-5F03-4C0F-BD15-84CF4BDE5AE8}" type="pres">
      <dgm:prSet presAssocID="{331D0123-59D0-4A48-902D-014D20060EAD}" presName="hierChild2" presStyleCnt="0"/>
      <dgm:spPr/>
    </dgm:pt>
    <dgm:pt modelId="{6EF72203-8374-46DA-BB92-78CA798E904E}" type="pres">
      <dgm:prSet presAssocID="{BAB342C5-8F79-4B47-BA3B-12E0C7FA2EA4}" presName="Name19" presStyleLbl="parChTrans1D2" presStyleIdx="0" presStyleCnt="3"/>
      <dgm:spPr/>
      <dgm:t>
        <a:bodyPr/>
        <a:lstStyle/>
        <a:p>
          <a:endParaRPr lang="en-US"/>
        </a:p>
      </dgm:t>
    </dgm:pt>
    <dgm:pt modelId="{A9691116-5689-4D8A-A9E5-D67D1E940E01}" type="pres">
      <dgm:prSet presAssocID="{52D32C01-5317-4A65-AD02-8A2FE72D99C1}" presName="Name21" presStyleCnt="0"/>
      <dgm:spPr/>
    </dgm:pt>
    <dgm:pt modelId="{5B14BC03-7A1B-400E-8ADF-BCD2818CC7B5}" type="pres">
      <dgm:prSet presAssocID="{52D32C01-5317-4A65-AD02-8A2FE72D99C1}" presName="level2Shape" presStyleLbl="node2" presStyleIdx="0" presStyleCnt="3"/>
      <dgm:spPr/>
      <dgm:t>
        <a:bodyPr/>
        <a:lstStyle/>
        <a:p>
          <a:endParaRPr lang="en-US"/>
        </a:p>
      </dgm:t>
    </dgm:pt>
    <dgm:pt modelId="{C1177859-42AE-4C29-A573-A9BD48C19756}" type="pres">
      <dgm:prSet presAssocID="{52D32C01-5317-4A65-AD02-8A2FE72D99C1}" presName="hierChild3" presStyleCnt="0"/>
      <dgm:spPr/>
    </dgm:pt>
    <dgm:pt modelId="{DE7BBBB8-EA2B-4258-8BAE-CABC0E8FDB6B}" type="pres">
      <dgm:prSet presAssocID="{14D716EB-07E7-41A6-8AD3-B8CC71C6985B}" presName="Name19" presStyleLbl="parChTrans1D3" presStyleIdx="0" presStyleCnt="6"/>
      <dgm:spPr/>
      <dgm:t>
        <a:bodyPr/>
        <a:lstStyle/>
        <a:p>
          <a:endParaRPr lang="en-US"/>
        </a:p>
      </dgm:t>
    </dgm:pt>
    <dgm:pt modelId="{87F560C9-7C8A-48C0-BEE6-04E1BB3E6E8A}" type="pres">
      <dgm:prSet presAssocID="{1B5ED71D-2D8C-49CB-9F90-93EB673AFB13}" presName="Name21" presStyleCnt="0"/>
      <dgm:spPr/>
    </dgm:pt>
    <dgm:pt modelId="{1A2ABE77-0C0B-48BD-BE54-55A0BB6DB91E}" type="pres">
      <dgm:prSet presAssocID="{1B5ED71D-2D8C-49CB-9F90-93EB673AFB13}" presName="level2Shape" presStyleLbl="node3" presStyleIdx="0" presStyleCnt="6"/>
      <dgm:spPr/>
      <dgm:t>
        <a:bodyPr/>
        <a:lstStyle/>
        <a:p>
          <a:endParaRPr lang="en-US"/>
        </a:p>
      </dgm:t>
    </dgm:pt>
    <dgm:pt modelId="{B2CDEFC7-D769-4C0D-AC88-DE99ABED4C86}" type="pres">
      <dgm:prSet presAssocID="{1B5ED71D-2D8C-49CB-9F90-93EB673AFB13}" presName="hierChild3" presStyleCnt="0"/>
      <dgm:spPr/>
    </dgm:pt>
    <dgm:pt modelId="{8B16E4C1-C62A-4B08-9E24-E3653A32C70F}" type="pres">
      <dgm:prSet presAssocID="{3B85C4BB-B0F3-474C-938D-36CDEBA974FB}" presName="Name19" presStyleLbl="parChTrans1D3" presStyleIdx="1" presStyleCnt="6"/>
      <dgm:spPr/>
      <dgm:t>
        <a:bodyPr/>
        <a:lstStyle/>
        <a:p>
          <a:endParaRPr lang="en-US"/>
        </a:p>
      </dgm:t>
    </dgm:pt>
    <dgm:pt modelId="{9F37055E-2C61-45C2-B18C-B8A225FE6B7E}" type="pres">
      <dgm:prSet presAssocID="{6AC11303-0BAC-46A6-B739-D9B26AAE2AAD}" presName="Name21" presStyleCnt="0"/>
      <dgm:spPr/>
    </dgm:pt>
    <dgm:pt modelId="{15B271CC-E144-4E81-8CD2-EF6B1E86BABD}" type="pres">
      <dgm:prSet presAssocID="{6AC11303-0BAC-46A6-B739-D9B26AAE2AAD}" presName="level2Shape" presStyleLbl="node3" presStyleIdx="1" presStyleCnt="6"/>
      <dgm:spPr/>
      <dgm:t>
        <a:bodyPr/>
        <a:lstStyle/>
        <a:p>
          <a:endParaRPr lang="en-US"/>
        </a:p>
      </dgm:t>
    </dgm:pt>
    <dgm:pt modelId="{769BFEE2-5FA9-49E1-9755-DB11916A9FEE}" type="pres">
      <dgm:prSet presAssocID="{6AC11303-0BAC-46A6-B739-D9B26AAE2AAD}" presName="hierChild3" presStyleCnt="0"/>
      <dgm:spPr/>
    </dgm:pt>
    <dgm:pt modelId="{5233C565-7EA9-486A-B211-C30D175A7A88}" type="pres">
      <dgm:prSet presAssocID="{45C3E0FB-C5DF-4687-AF27-53D07766B40F}" presName="Name19" presStyleLbl="parChTrans1D2" presStyleIdx="1" presStyleCnt="3"/>
      <dgm:spPr/>
      <dgm:t>
        <a:bodyPr/>
        <a:lstStyle/>
        <a:p>
          <a:endParaRPr lang="en-US"/>
        </a:p>
      </dgm:t>
    </dgm:pt>
    <dgm:pt modelId="{AEE386CB-56EA-4296-8DEA-2666635631CE}" type="pres">
      <dgm:prSet presAssocID="{C6E9E401-FF26-4E7C-900B-E145837200D9}" presName="Name21" presStyleCnt="0"/>
      <dgm:spPr/>
    </dgm:pt>
    <dgm:pt modelId="{D37E7C4E-A195-46D6-9744-D3F8EB7DCE04}" type="pres">
      <dgm:prSet presAssocID="{C6E9E401-FF26-4E7C-900B-E145837200D9}" presName="level2Shape" presStyleLbl="node2" presStyleIdx="1" presStyleCnt="3"/>
      <dgm:spPr/>
      <dgm:t>
        <a:bodyPr/>
        <a:lstStyle/>
        <a:p>
          <a:endParaRPr lang="en-US"/>
        </a:p>
      </dgm:t>
    </dgm:pt>
    <dgm:pt modelId="{0C8326DA-FAAB-4FFC-8C54-33B4BE90F391}" type="pres">
      <dgm:prSet presAssocID="{C6E9E401-FF26-4E7C-900B-E145837200D9}" presName="hierChild3" presStyleCnt="0"/>
      <dgm:spPr/>
    </dgm:pt>
    <dgm:pt modelId="{BE9138F0-BB5A-4DE6-8410-A93D64154471}" type="pres">
      <dgm:prSet presAssocID="{9E8B885F-A244-498D-B466-9E6DA58CD84A}" presName="Name19" presStyleLbl="parChTrans1D3" presStyleIdx="2" presStyleCnt="6"/>
      <dgm:spPr/>
      <dgm:t>
        <a:bodyPr/>
        <a:lstStyle/>
        <a:p>
          <a:endParaRPr lang="en-US"/>
        </a:p>
      </dgm:t>
    </dgm:pt>
    <dgm:pt modelId="{2470D646-AAD0-43E9-9392-648611827D12}" type="pres">
      <dgm:prSet presAssocID="{126A2548-FA45-41D8-8F8C-C187206991FC}" presName="Name21" presStyleCnt="0"/>
      <dgm:spPr/>
    </dgm:pt>
    <dgm:pt modelId="{1B33F670-229B-40AC-A1C8-9564FE649AD3}" type="pres">
      <dgm:prSet presAssocID="{126A2548-FA45-41D8-8F8C-C187206991FC}" presName="level2Shape" presStyleLbl="node3" presStyleIdx="2" presStyleCnt="6"/>
      <dgm:spPr/>
      <dgm:t>
        <a:bodyPr/>
        <a:lstStyle/>
        <a:p>
          <a:endParaRPr lang="en-US"/>
        </a:p>
      </dgm:t>
    </dgm:pt>
    <dgm:pt modelId="{29FDF976-EFA1-4727-80B5-BD1FE6E7F8E7}" type="pres">
      <dgm:prSet presAssocID="{126A2548-FA45-41D8-8F8C-C187206991FC}" presName="hierChild3" presStyleCnt="0"/>
      <dgm:spPr/>
    </dgm:pt>
    <dgm:pt modelId="{D77C216D-8C70-461A-9981-A193BD43D84F}" type="pres">
      <dgm:prSet presAssocID="{C9A52D36-1DDF-4B7F-802B-BDD04C273A8F}" presName="Name19" presStyleLbl="parChTrans1D3" presStyleIdx="3" presStyleCnt="6"/>
      <dgm:spPr/>
      <dgm:t>
        <a:bodyPr/>
        <a:lstStyle/>
        <a:p>
          <a:endParaRPr lang="en-US"/>
        </a:p>
      </dgm:t>
    </dgm:pt>
    <dgm:pt modelId="{64D8B3DD-1AFE-4CE8-AB43-8D49AF883654}" type="pres">
      <dgm:prSet presAssocID="{1BCE92E8-1BC7-45A1-B631-379DCABAB9F7}" presName="Name21" presStyleCnt="0"/>
      <dgm:spPr/>
    </dgm:pt>
    <dgm:pt modelId="{83097369-28E7-4CF6-A8A6-6BCAAAC9AA50}" type="pres">
      <dgm:prSet presAssocID="{1BCE92E8-1BC7-45A1-B631-379DCABAB9F7}" presName="level2Shape" presStyleLbl="node3" presStyleIdx="3" presStyleCnt="6"/>
      <dgm:spPr/>
      <dgm:t>
        <a:bodyPr/>
        <a:lstStyle/>
        <a:p>
          <a:endParaRPr lang="en-US"/>
        </a:p>
      </dgm:t>
    </dgm:pt>
    <dgm:pt modelId="{76104175-E9EE-49B8-9ECE-957590F05A42}" type="pres">
      <dgm:prSet presAssocID="{1BCE92E8-1BC7-45A1-B631-379DCABAB9F7}" presName="hierChild3" presStyleCnt="0"/>
      <dgm:spPr/>
    </dgm:pt>
    <dgm:pt modelId="{D0541937-4810-4887-8E36-689D3C6EA09E}" type="pres">
      <dgm:prSet presAssocID="{601A650F-3F04-4A2C-AD99-7849E8CA2E76}" presName="Name19" presStyleLbl="parChTrans1D3" presStyleIdx="4" presStyleCnt="6"/>
      <dgm:spPr/>
      <dgm:t>
        <a:bodyPr/>
        <a:lstStyle/>
        <a:p>
          <a:endParaRPr lang="en-US"/>
        </a:p>
      </dgm:t>
    </dgm:pt>
    <dgm:pt modelId="{3B56B4AF-E3E5-45DA-A3CC-D87695B0A100}" type="pres">
      <dgm:prSet presAssocID="{94BEBA59-A219-4428-8944-43C73FAF81C5}" presName="Name21" presStyleCnt="0"/>
      <dgm:spPr/>
    </dgm:pt>
    <dgm:pt modelId="{5F56AF40-B01B-4377-8EF8-464016733C75}" type="pres">
      <dgm:prSet presAssocID="{94BEBA59-A219-4428-8944-43C73FAF81C5}" presName="level2Shape" presStyleLbl="node3" presStyleIdx="4" presStyleCnt="6"/>
      <dgm:spPr/>
      <dgm:t>
        <a:bodyPr/>
        <a:lstStyle/>
        <a:p>
          <a:endParaRPr lang="en-US"/>
        </a:p>
      </dgm:t>
    </dgm:pt>
    <dgm:pt modelId="{9FEB2D4A-BEFD-4C05-939A-939582679229}" type="pres">
      <dgm:prSet presAssocID="{94BEBA59-A219-4428-8944-43C73FAF81C5}" presName="hierChild3" presStyleCnt="0"/>
      <dgm:spPr/>
    </dgm:pt>
    <dgm:pt modelId="{0D8A386C-A885-42AD-B313-8012153C15C4}" type="pres">
      <dgm:prSet presAssocID="{E765CA93-9480-4755-953A-933C55D4043A}" presName="Name19" presStyleLbl="parChTrans1D2" presStyleIdx="2" presStyleCnt="3"/>
      <dgm:spPr/>
      <dgm:t>
        <a:bodyPr/>
        <a:lstStyle/>
        <a:p>
          <a:endParaRPr lang="en-US"/>
        </a:p>
      </dgm:t>
    </dgm:pt>
    <dgm:pt modelId="{CDCF6354-0E6D-42CA-B18B-8715324659E8}" type="pres">
      <dgm:prSet presAssocID="{61C1327B-07CD-4484-A838-772A639E6FB2}" presName="Name21" presStyleCnt="0"/>
      <dgm:spPr/>
    </dgm:pt>
    <dgm:pt modelId="{4A7822F4-6D06-4019-98AC-F8F3C80D027A}" type="pres">
      <dgm:prSet presAssocID="{61C1327B-07CD-4484-A838-772A639E6FB2}" presName="level2Shape" presStyleLbl="node2" presStyleIdx="2" presStyleCnt="3"/>
      <dgm:spPr/>
      <dgm:t>
        <a:bodyPr/>
        <a:lstStyle/>
        <a:p>
          <a:endParaRPr lang="en-US"/>
        </a:p>
      </dgm:t>
    </dgm:pt>
    <dgm:pt modelId="{E73AD4AC-AE38-4C33-B3EB-C631142F01F2}" type="pres">
      <dgm:prSet presAssocID="{61C1327B-07CD-4484-A838-772A639E6FB2}" presName="hierChild3" presStyleCnt="0"/>
      <dgm:spPr/>
    </dgm:pt>
    <dgm:pt modelId="{49F20D69-533E-43CD-9BFD-D7C5559A3E7F}" type="pres">
      <dgm:prSet presAssocID="{90DA1E52-BB0B-49CC-A60C-6D4C7A6604B3}" presName="Name19" presStyleLbl="parChTrans1D3" presStyleIdx="5" presStyleCnt="6"/>
      <dgm:spPr/>
      <dgm:t>
        <a:bodyPr/>
        <a:lstStyle/>
        <a:p>
          <a:endParaRPr lang="en-US"/>
        </a:p>
      </dgm:t>
    </dgm:pt>
    <dgm:pt modelId="{0B2567E8-87E4-4807-A72E-55BAB1C81932}" type="pres">
      <dgm:prSet presAssocID="{7396529F-5654-4D15-91E6-0D5CE68D23A6}" presName="Name21" presStyleCnt="0"/>
      <dgm:spPr/>
    </dgm:pt>
    <dgm:pt modelId="{46988112-650D-4A40-AEB5-C231F41302A3}" type="pres">
      <dgm:prSet presAssocID="{7396529F-5654-4D15-91E6-0D5CE68D23A6}" presName="level2Shape" presStyleLbl="node3" presStyleIdx="5" presStyleCnt="6"/>
      <dgm:spPr/>
      <dgm:t>
        <a:bodyPr/>
        <a:lstStyle/>
        <a:p>
          <a:endParaRPr lang="en-US"/>
        </a:p>
      </dgm:t>
    </dgm:pt>
    <dgm:pt modelId="{DFE577A3-A398-409A-8210-583278336EA3}" type="pres">
      <dgm:prSet presAssocID="{7396529F-5654-4D15-91E6-0D5CE68D23A6}" presName="hierChild3" presStyleCnt="0"/>
      <dgm:spPr/>
    </dgm:pt>
    <dgm:pt modelId="{014669CC-DC89-4DC0-9F7A-D2B22F365244}" type="pres">
      <dgm:prSet presAssocID="{019303C6-4493-44B4-8277-21AB227CB71F}" presName="bgShapesFlow" presStyleCnt="0"/>
      <dgm:spPr/>
    </dgm:pt>
  </dgm:ptLst>
  <dgm:cxnLst>
    <dgm:cxn modelId="{D0D9DCB1-C774-4434-A637-9E742CB313B1}" type="presOf" srcId="{3B85C4BB-B0F3-474C-938D-36CDEBA974FB}" destId="{8B16E4C1-C62A-4B08-9E24-E3653A32C70F}" srcOrd="0" destOrd="0" presId="urn:microsoft.com/office/officeart/2005/8/layout/hierarchy6"/>
    <dgm:cxn modelId="{EAA3DAD7-E0A7-4069-89EE-36A3E26DBB93}" type="presOf" srcId="{E765CA93-9480-4755-953A-933C55D4043A}" destId="{0D8A386C-A885-42AD-B313-8012153C15C4}" srcOrd="0" destOrd="0" presId="urn:microsoft.com/office/officeart/2005/8/layout/hierarchy6"/>
    <dgm:cxn modelId="{95272CA5-1671-4B14-9159-A08EC9C6E88D}" type="presOf" srcId="{1B5ED71D-2D8C-49CB-9F90-93EB673AFB13}" destId="{1A2ABE77-0C0B-48BD-BE54-55A0BB6DB91E}" srcOrd="0" destOrd="0" presId="urn:microsoft.com/office/officeart/2005/8/layout/hierarchy6"/>
    <dgm:cxn modelId="{C3B0A468-DB9A-4DCA-9A6F-7BABCB0059B9}" srcId="{61C1327B-07CD-4484-A838-772A639E6FB2}" destId="{7396529F-5654-4D15-91E6-0D5CE68D23A6}" srcOrd="0" destOrd="0" parTransId="{90DA1E52-BB0B-49CC-A60C-6D4C7A6604B3}" sibTransId="{CFBC1815-EF19-4050-82AD-26754B53A9CF}"/>
    <dgm:cxn modelId="{AE1C1838-8AD2-4410-B7D8-6E7C3C035D50}" srcId="{52D32C01-5317-4A65-AD02-8A2FE72D99C1}" destId="{1B5ED71D-2D8C-49CB-9F90-93EB673AFB13}" srcOrd="0" destOrd="0" parTransId="{14D716EB-07E7-41A6-8AD3-B8CC71C6985B}" sibTransId="{1C10555D-CC71-47AA-87EB-AE6FA5C04841}"/>
    <dgm:cxn modelId="{723AF34D-A8DC-47C8-B9EF-5EAAF15F1FC6}" type="presOf" srcId="{52D32C01-5317-4A65-AD02-8A2FE72D99C1}" destId="{5B14BC03-7A1B-400E-8ADF-BCD2818CC7B5}" srcOrd="0" destOrd="0" presId="urn:microsoft.com/office/officeart/2005/8/layout/hierarchy6"/>
    <dgm:cxn modelId="{8F9F95B2-FCEA-4C2B-991C-C28039954421}" type="presOf" srcId="{61C1327B-07CD-4484-A838-772A639E6FB2}" destId="{4A7822F4-6D06-4019-98AC-F8F3C80D027A}" srcOrd="0" destOrd="0" presId="urn:microsoft.com/office/officeart/2005/8/layout/hierarchy6"/>
    <dgm:cxn modelId="{0600D4AC-3F58-4E77-B6E0-E4882B7B2CC2}" type="presOf" srcId="{9E8B885F-A244-498D-B466-9E6DA58CD84A}" destId="{BE9138F0-BB5A-4DE6-8410-A93D64154471}" srcOrd="0" destOrd="0" presId="urn:microsoft.com/office/officeart/2005/8/layout/hierarchy6"/>
    <dgm:cxn modelId="{02C05C0B-B3B5-49EF-B026-9656C2439BE9}" srcId="{331D0123-59D0-4A48-902D-014D20060EAD}" destId="{52D32C01-5317-4A65-AD02-8A2FE72D99C1}" srcOrd="0" destOrd="0" parTransId="{BAB342C5-8F79-4B47-BA3B-12E0C7FA2EA4}" sibTransId="{7C1B6B2F-199C-4C7F-95BA-5014757C09A3}"/>
    <dgm:cxn modelId="{2171F911-C309-404C-8CA1-5F0300C92ECC}" type="presOf" srcId="{7396529F-5654-4D15-91E6-0D5CE68D23A6}" destId="{46988112-650D-4A40-AEB5-C231F41302A3}" srcOrd="0" destOrd="0" presId="urn:microsoft.com/office/officeart/2005/8/layout/hierarchy6"/>
    <dgm:cxn modelId="{A74D2D47-ABEF-43F1-93E6-F391E352BF56}" type="presOf" srcId="{601A650F-3F04-4A2C-AD99-7849E8CA2E76}" destId="{D0541937-4810-4887-8E36-689D3C6EA09E}" srcOrd="0" destOrd="0" presId="urn:microsoft.com/office/officeart/2005/8/layout/hierarchy6"/>
    <dgm:cxn modelId="{A37A8A65-1089-4E90-9294-79357B8A13A4}" type="presOf" srcId="{019303C6-4493-44B4-8277-21AB227CB71F}" destId="{BDA5646C-3B1D-41E3-826A-793D8A367468}" srcOrd="0" destOrd="0" presId="urn:microsoft.com/office/officeart/2005/8/layout/hierarchy6"/>
    <dgm:cxn modelId="{C7ABCF1C-DE85-4A30-9D77-8993FBC8EAA4}" srcId="{331D0123-59D0-4A48-902D-014D20060EAD}" destId="{61C1327B-07CD-4484-A838-772A639E6FB2}" srcOrd="2" destOrd="0" parTransId="{E765CA93-9480-4755-953A-933C55D4043A}" sibTransId="{4439DA47-2751-44B4-835A-8DD53BD64A6B}"/>
    <dgm:cxn modelId="{F3400CB8-E13C-4DD1-8147-DF586E0C14EF}" type="presOf" srcId="{45C3E0FB-C5DF-4687-AF27-53D07766B40F}" destId="{5233C565-7EA9-486A-B211-C30D175A7A88}" srcOrd="0" destOrd="0" presId="urn:microsoft.com/office/officeart/2005/8/layout/hierarchy6"/>
    <dgm:cxn modelId="{9D7E6C28-34FD-4783-8903-6E5E441B6CB1}" type="presOf" srcId="{331D0123-59D0-4A48-902D-014D20060EAD}" destId="{7819DD38-CDFF-4AA2-86FD-B3B7424F5E7E}" srcOrd="0" destOrd="0" presId="urn:microsoft.com/office/officeart/2005/8/layout/hierarchy6"/>
    <dgm:cxn modelId="{23A9C551-6D14-4043-AE29-EA01EBD91649}" srcId="{C6E9E401-FF26-4E7C-900B-E145837200D9}" destId="{1BCE92E8-1BC7-45A1-B631-379DCABAB9F7}" srcOrd="1" destOrd="0" parTransId="{C9A52D36-1DDF-4B7F-802B-BDD04C273A8F}" sibTransId="{5B7AA351-999B-4356-80AA-8D302424764E}"/>
    <dgm:cxn modelId="{8DBD8181-73EE-4EB6-9972-C33ED9118F6F}" type="presOf" srcId="{90DA1E52-BB0B-49CC-A60C-6D4C7A6604B3}" destId="{49F20D69-533E-43CD-9BFD-D7C5559A3E7F}" srcOrd="0" destOrd="0" presId="urn:microsoft.com/office/officeart/2005/8/layout/hierarchy6"/>
    <dgm:cxn modelId="{C60B5EDC-1E1B-4402-881F-ABB074EA4FB2}" srcId="{C6E9E401-FF26-4E7C-900B-E145837200D9}" destId="{94BEBA59-A219-4428-8944-43C73FAF81C5}" srcOrd="2" destOrd="0" parTransId="{601A650F-3F04-4A2C-AD99-7849E8CA2E76}" sibTransId="{D1BFD903-02B6-41D5-80C3-17CCC1BC5774}"/>
    <dgm:cxn modelId="{5A94215A-5F21-45F2-B8BD-65A9E85E9824}" type="presOf" srcId="{126A2548-FA45-41D8-8F8C-C187206991FC}" destId="{1B33F670-229B-40AC-A1C8-9564FE649AD3}" srcOrd="0" destOrd="0" presId="urn:microsoft.com/office/officeart/2005/8/layout/hierarchy6"/>
    <dgm:cxn modelId="{8467C723-D9CD-4696-A6CE-FCC9421FBB67}" srcId="{C6E9E401-FF26-4E7C-900B-E145837200D9}" destId="{126A2548-FA45-41D8-8F8C-C187206991FC}" srcOrd="0" destOrd="0" parTransId="{9E8B885F-A244-498D-B466-9E6DA58CD84A}" sibTransId="{C2E9BB3F-49EE-498F-8F99-90D06ABB4792}"/>
    <dgm:cxn modelId="{F6ACA5F3-1E88-42DF-82FB-2A2F9234200C}" srcId="{331D0123-59D0-4A48-902D-014D20060EAD}" destId="{C6E9E401-FF26-4E7C-900B-E145837200D9}" srcOrd="1" destOrd="0" parTransId="{45C3E0FB-C5DF-4687-AF27-53D07766B40F}" sibTransId="{FFE6467B-3E39-4793-AA2C-E9BAFCBBEB96}"/>
    <dgm:cxn modelId="{BE06D3CE-94A8-4E38-9AB5-DFE1B4090093}" type="presOf" srcId="{6AC11303-0BAC-46A6-B739-D9B26AAE2AAD}" destId="{15B271CC-E144-4E81-8CD2-EF6B1E86BABD}" srcOrd="0" destOrd="0" presId="urn:microsoft.com/office/officeart/2005/8/layout/hierarchy6"/>
    <dgm:cxn modelId="{86B81A72-0AB9-4C3E-A92F-5029630F4689}" type="presOf" srcId="{14D716EB-07E7-41A6-8AD3-B8CC71C6985B}" destId="{DE7BBBB8-EA2B-4258-8BAE-CABC0E8FDB6B}" srcOrd="0" destOrd="0" presId="urn:microsoft.com/office/officeart/2005/8/layout/hierarchy6"/>
    <dgm:cxn modelId="{AA1148FE-C6F8-45BC-8233-C6BDFC4FE6E0}" type="presOf" srcId="{C9A52D36-1DDF-4B7F-802B-BDD04C273A8F}" destId="{D77C216D-8C70-461A-9981-A193BD43D84F}" srcOrd="0" destOrd="0" presId="urn:microsoft.com/office/officeart/2005/8/layout/hierarchy6"/>
    <dgm:cxn modelId="{B027C57E-9FC3-4964-A7B4-F65CB8AAC190}" srcId="{019303C6-4493-44B4-8277-21AB227CB71F}" destId="{331D0123-59D0-4A48-902D-014D20060EAD}" srcOrd="0" destOrd="0" parTransId="{16435A93-9738-48A1-B19E-11EB6BBB8D2C}" sibTransId="{E16E317F-235B-43E8-B56A-E1DE82E19018}"/>
    <dgm:cxn modelId="{3BDF0521-DBE4-4B63-9451-967947299D4C}" type="presOf" srcId="{94BEBA59-A219-4428-8944-43C73FAF81C5}" destId="{5F56AF40-B01B-4377-8EF8-464016733C75}" srcOrd="0" destOrd="0" presId="urn:microsoft.com/office/officeart/2005/8/layout/hierarchy6"/>
    <dgm:cxn modelId="{F9217A3F-0756-4308-91EE-B1814C0A0147}" srcId="{52D32C01-5317-4A65-AD02-8A2FE72D99C1}" destId="{6AC11303-0BAC-46A6-B739-D9B26AAE2AAD}" srcOrd="1" destOrd="0" parTransId="{3B85C4BB-B0F3-474C-938D-36CDEBA974FB}" sibTransId="{19E05577-D502-4C68-BD40-66CA570A2046}"/>
    <dgm:cxn modelId="{D188727D-146D-44C6-8B8E-B219CF7125FF}" type="presOf" srcId="{1BCE92E8-1BC7-45A1-B631-379DCABAB9F7}" destId="{83097369-28E7-4CF6-A8A6-6BCAAAC9AA50}" srcOrd="0" destOrd="0" presId="urn:microsoft.com/office/officeart/2005/8/layout/hierarchy6"/>
    <dgm:cxn modelId="{D9771E0E-E9D3-4E7E-98EF-B88AA17F3112}" type="presOf" srcId="{BAB342C5-8F79-4B47-BA3B-12E0C7FA2EA4}" destId="{6EF72203-8374-46DA-BB92-78CA798E904E}" srcOrd="0" destOrd="0" presId="urn:microsoft.com/office/officeart/2005/8/layout/hierarchy6"/>
    <dgm:cxn modelId="{C30DC365-C057-4E56-978E-565526088C0C}" type="presOf" srcId="{C6E9E401-FF26-4E7C-900B-E145837200D9}" destId="{D37E7C4E-A195-46D6-9744-D3F8EB7DCE04}" srcOrd="0" destOrd="0" presId="urn:microsoft.com/office/officeart/2005/8/layout/hierarchy6"/>
    <dgm:cxn modelId="{CDD43641-E32E-4DD2-BFC2-6E1612E49AED}" type="presParOf" srcId="{BDA5646C-3B1D-41E3-826A-793D8A367468}" destId="{2E13E5FB-7F59-4D00-A7F1-BA644CE2986B}" srcOrd="0" destOrd="0" presId="urn:microsoft.com/office/officeart/2005/8/layout/hierarchy6"/>
    <dgm:cxn modelId="{39CDBF16-6298-460D-A1D2-ABFF2DF7C7F8}" type="presParOf" srcId="{2E13E5FB-7F59-4D00-A7F1-BA644CE2986B}" destId="{F7EAA44A-2C29-4B68-B5DE-52EC0E08B947}" srcOrd="0" destOrd="0" presId="urn:microsoft.com/office/officeart/2005/8/layout/hierarchy6"/>
    <dgm:cxn modelId="{05A09709-F5E1-419E-8277-B7A6B00E6EAD}" type="presParOf" srcId="{F7EAA44A-2C29-4B68-B5DE-52EC0E08B947}" destId="{37E499E8-E7A1-4CA3-BB56-AC4E073FFE52}" srcOrd="0" destOrd="0" presId="urn:microsoft.com/office/officeart/2005/8/layout/hierarchy6"/>
    <dgm:cxn modelId="{E25C28E9-C988-4859-9C12-DA4A7597A736}" type="presParOf" srcId="{37E499E8-E7A1-4CA3-BB56-AC4E073FFE52}" destId="{7819DD38-CDFF-4AA2-86FD-B3B7424F5E7E}" srcOrd="0" destOrd="0" presId="urn:microsoft.com/office/officeart/2005/8/layout/hierarchy6"/>
    <dgm:cxn modelId="{26FDAC10-164A-4A63-86FD-5BFC243D3330}" type="presParOf" srcId="{37E499E8-E7A1-4CA3-BB56-AC4E073FFE52}" destId="{DF631E8F-5F03-4C0F-BD15-84CF4BDE5AE8}" srcOrd="1" destOrd="0" presId="urn:microsoft.com/office/officeart/2005/8/layout/hierarchy6"/>
    <dgm:cxn modelId="{9CE94190-FCDD-481E-8978-A4B2969C26A1}" type="presParOf" srcId="{DF631E8F-5F03-4C0F-BD15-84CF4BDE5AE8}" destId="{6EF72203-8374-46DA-BB92-78CA798E904E}" srcOrd="0" destOrd="0" presId="urn:microsoft.com/office/officeart/2005/8/layout/hierarchy6"/>
    <dgm:cxn modelId="{A6EF0B71-E078-4FE7-8B96-B32F23F82131}" type="presParOf" srcId="{DF631E8F-5F03-4C0F-BD15-84CF4BDE5AE8}" destId="{A9691116-5689-4D8A-A9E5-D67D1E940E01}" srcOrd="1" destOrd="0" presId="urn:microsoft.com/office/officeart/2005/8/layout/hierarchy6"/>
    <dgm:cxn modelId="{ABF8D61F-3AC9-4AAF-B818-6ABB2BE98EA0}" type="presParOf" srcId="{A9691116-5689-4D8A-A9E5-D67D1E940E01}" destId="{5B14BC03-7A1B-400E-8ADF-BCD2818CC7B5}" srcOrd="0" destOrd="0" presId="urn:microsoft.com/office/officeart/2005/8/layout/hierarchy6"/>
    <dgm:cxn modelId="{919D0CCE-9123-4C1B-A0BD-BAA579DE91F9}" type="presParOf" srcId="{A9691116-5689-4D8A-A9E5-D67D1E940E01}" destId="{C1177859-42AE-4C29-A573-A9BD48C19756}" srcOrd="1" destOrd="0" presId="urn:microsoft.com/office/officeart/2005/8/layout/hierarchy6"/>
    <dgm:cxn modelId="{44F29F9D-9051-4728-81C6-36249928F3F4}" type="presParOf" srcId="{C1177859-42AE-4C29-A573-A9BD48C19756}" destId="{DE7BBBB8-EA2B-4258-8BAE-CABC0E8FDB6B}" srcOrd="0" destOrd="0" presId="urn:microsoft.com/office/officeart/2005/8/layout/hierarchy6"/>
    <dgm:cxn modelId="{B28B5F36-05AE-4E3F-B23C-D69AB5B9FD73}" type="presParOf" srcId="{C1177859-42AE-4C29-A573-A9BD48C19756}" destId="{87F560C9-7C8A-48C0-BEE6-04E1BB3E6E8A}" srcOrd="1" destOrd="0" presId="urn:microsoft.com/office/officeart/2005/8/layout/hierarchy6"/>
    <dgm:cxn modelId="{12FE30B3-14C8-48FB-8005-C5C6727B375D}" type="presParOf" srcId="{87F560C9-7C8A-48C0-BEE6-04E1BB3E6E8A}" destId="{1A2ABE77-0C0B-48BD-BE54-55A0BB6DB91E}" srcOrd="0" destOrd="0" presId="urn:microsoft.com/office/officeart/2005/8/layout/hierarchy6"/>
    <dgm:cxn modelId="{01CF182B-FCC3-48CC-B0C4-128F7DAD9CC1}" type="presParOf" srcId="{87F560C9-7C8A-48C0-BEE6-04E1BB3E6E8A}" destId="{B2CDEFC7-D769-4C0D-AC88-DE99ABED4C86}" srcOrd="1" destOrd="0" presId="urn:microsoft.com/office/officeart/2005/8/layout/hierarchy6"/>
    <dgm:cxn modelId="{8D7D0200-97D9-4792-B85A-2E5E2C0A657D}" type="presParOf" srcId="{C1177859-42AE-4C29-A573-A9BD48C19756}" destId="{8B16E4C1-C62A-4B08-9E24-E3653A32C70F}" srcOrd="2" destOrd="0" presId="urn:microsoft.com/office/officeart/2005/8/layout/hierarchy6"/>
    <dgm:cxn modelId="{CE7C76E3-FE26-4B00-AA97-DE1D5AA65021}" type="presParOf" srcId="{C1177859-42AE-4C29-A573-A9BD48C19756}" destId="{9F37055E-2C61-45C2-B18C-B8A225FE6B7E}" srcOrd="3" destOrd="0" presId="urn:microsoft.com/office/officeart/2005/8/layout/hierarchy6"/>
    <dgm:cxn modelId="{5CBC6E6F-6BAC-476A-B885-F2F5D5E19219}" type="presParOf" srcId="{9F37055E-2C61-45C2-B18C-B8A225FE6B7E}" destId="{15B271CC-E144-4E81-8CD2-EF6B1E86BABD}" srcOrd="0" destOrd="0" presId="urn:microsoft.com/office/officeart/2005/8/layout/hierarchy6"/>
    <dgm:cxn modelId="{BF77EEC6-9716-4E17-AE50-3C7EC6E544C1}" type="presParOf" srcId="{9F37055E-2C61-45C2-B18C-B8A225FE6B7E}" destId="{769BFEE2-5FA9-49E1-9755-DB11916A9FEE}" srcOrd="1" destOrd="0" presId="urn:microsoft.com/office/officeart/2005/8/layout/hierarchy6"/>
    <dgm:cxn modelId="{F02D7D25-96F6-4C05-AFF4-872A2BC33C91}" type="presParOf" srcId="{DF631E8F-5F03-4C0F-BD15-84CF4BDE5AE8}" destId="{5233C565-7EA9-486A-B211-C30D175A7A88}" srcOrd="2" destOrd="0" presId="urn:microsoft.com/office/officeart/2005/8/layout/hierarchy6"/>
    <dgm:cxn modelId="{4839693D-85F4-4C4C-9EF9-A426498BA5D8}" type="presParOf" srcId="{DF631E8F-5F03-4C0F-BD15-84CF4BDE5AE8}" destId="{AEE386CB-56EA-4296-8DEA-2666635631CE}" srcOrd="3" destOrd="0" presId="urn:microsoft.com/office/officeart/2005/8/layout/hierarchy6"/>
    <dgm:cxn modelId="{3665041C-AACF-4278-8059-3E12A9DE50A4}" type="presParOf" srcId="{AEE386CB-56EA-4296-8DEA-2666635631CE}" destId="{D37E7C4E-A195-46D6-9744-D3F8EB7DCE04}" srcOrd="0" destOrd="0" presId="urn:microsoft.com/office/officeart/2005/8/layout/hierarchy6"/>
    <dgm:cxn modelId="{110749A1-D904-4253-93C1-33598E89BB98}" type="presParOf" srcId="{AEE386CB-56EA-4296-8DEA-2666635631CE}" destId="{0C8326DA-FAAB-4FFC-8C54-33B4BE90F391}" srcOrd="1" destOrd="0" presId="urn:microsoft.com/office/officeart/2005/8/layout/hierarchy6"/>
    <dgm:cxn modelId="{314DF149-9460-435B-9686-61959B74B45E}" type="presParOf" srcId="{0C8326DA-FAAB-4FFC-8C54-33B4BE90F391}" destId="{BE9138F0-BB5A-4DE6-8410-A93D64154471}" srcOrd="0" destOrd="0" presId="urn:microsoft.com/office/officeart/2005/8/layout/hierarchy6"/>
    <dgm:cxn modelId="{7213C315-191F-4ADF-9DFD-91D7F3EADFBE}" type="presParOf" srcId="{0C8326DA-FAAB-4FFC-8C54-33B4BE90F391}" destId="{2470D646-AAD0-43E9-9392-648611827D12}" srcOrd="1" destOrd="0" presId="urn:microsoft.com/office/officeart/2005/8/layout/hierarchy6"/>
    <dgm:cxn modelId="{B14913B5-CBAC-4B88-BC3F-930739FA1846}" type="presParOf" srcId="{2470D646-AAD0-43E9-9392-648611827D12}" destId="{1B33F670-229B-40AC-A1C8-9564FE649AD3}" srcOrd="0" destOrd="0" presId="urn:microsoft.com/office/officeart/2005/8/layout/hierarchy6"/>
    <dgm:cxn modelId="{E21ADDA5-F694-48DE-9698-30861BA55075}" type="presParOf" srcId="{2470D646-AAD0-43E9-9392-648611827D12}" destId="{29FDF976-EFA1-4727-80B5-BD1FE6E7F8E7}" srcOrd="1" destOrd="0" presId="urn:microsoft.com/office/officeart/2005/8/layout/hierarchy6"/>
    <dgm:cxn modelId="{D1888802-BDF8-43D7-A1FB-1548AFDA0306}" type="presParOf" srcId="{0C8326DA-FAAB-4FFC-8C54-33B4BE90F391}" destId="{D77C216D-8C70-461A-9981-A193BD43D84F}" srcOrd="2" destOrd="0" presId="urn:microsoft.com/office/officeart/2005/8/layout/hierarchy6"/>
    <dgm:cxn modelId="{7C566DED-E278-4AFC-910B-935340EEE93E}" type="presParOf" srcId="{0C8326DA-FAAB-4FFC-8C54-33B4BE90F391}" destId="{64D8B3DD-1AFE-4CE8-AB43-8D49AF883654}" srcOrd="3" destOrd="0" presId="urn:microsoft.com/office/officeart/2005/8/layout/hierarchy6"/>
    <dgm:cxn modelId="{7AB76AF8-7CEA-447C-B463-D87D21EB716D}" type="presParOf" srcId="{64D8B3DD-1AFE-4CE8-AB43-8D49AF883654}" destId="{83097369-28E7-4CF6-A8A6-6BCAAAC9AA50}" srcOrd="0" destOrd="0" presId="urn:microsoft.com/office/officeart/2005/8/layout/hierarchy6"/>
    <dgm:cxn modelId="{7714F8F2-3410-4EE6-84F8-E3CE88B7A7B6}" type="presParOf" srcId="{64D8B3DD-1AFE-4CE8-AB43-8D49AF883654}" destId="{76104175-E9EE-49B8-9ECE-957590F05A42}" srcOrd="1" destOrd="0" presId="urn:microsoft.com/office/officeart/2005/8/layout/hierarchy6"/>
    <dgm:cxn modelId="{C79E54CB-4E05-4D44-94F5-CD0451DCCD62}" type="presParOf" srcId="{0C8326DA-FAAB-4FFC-8C54-33B4BE90F391}" destId="{D0541937-4810-4887-8E36-689D3C6EA09E}" srcOrd="4" destOrd="0" presId="urn:microsoft.com/office/officeart/2005/8/layout/hierarchy6"/>
    <dgm:cxn modelId="{8BC6412E-80A9-4353-857B-4BBF4471077E}" type="presParOf" srcId="{0C8326DA-FAAB-4FFC-8C54-33B4BE90F391}" destId="{3B56B4AF-E3E5-45DA-A3CC-D87695B0A100}" srcOrd="5" destOrd="0" presId="urn:microsoft.com/office/officeart/2005/8/layout/hierarchy6"/>
    <dgm:cxn modelId="{71609896-416C-4F46-B3C9-F8E2E2D26994}" type="presParOf" srcId="{3B56B4AF-E3E5-45DA-A3CC-D87695B0A100}" destId="{5F56AF40-B01B-4377-8EF8-464016733C75}" srcOrd="0" destOrd="0" presId="urn:microsoft.com/office/officeart/2005/8/layout/hierarchy6"/>
    <dgm:cxn modelId="{8E5F8298-3166-4F90-A6C8-1A10FE3E69A2}" type="presParOf" srcId="{3B56B4AF-E3E5-45DA-A3CC-D87695B0A100}" destId="{9FEB2D4A-BEFD-4C05-939A-939582679229}" srcOrd="1" destOrd="0" presId="urn:microsoft.com/office/officeart/2005/8/layout/hierarchy6"/>
    <dgm:cxn modelId="{2202C5ED-B2F0-48C8-BC52-A1525EF2FBC5}" type="presParOf" srcId="{DF631E8F-5F03-4C0F-BD15-84CF4BDE5AE8}" destId="{0D8A386C-A885-42AD-B313-8012153C15C4}" srcOrd="4" destOrd="0" presId="urn:microsoft.com/office/officeart/2005/8/layout/hierarchy6"/>
    <dgm:cxn modelId="{8AF75DB2-B37F-4DE7-804A-FDA91205F55F}" type="presParOf" srcId="{DF631E8F-5F03-4C0F-BD15-84CF4BDE5AE8}" destId="{CDCF6354-0E6D-42CA-B18B-8715324659E8}" srcOrd="5" destOrd="0" presId="urn:microsoft.com/office/officeart/2005/8/layout/hierarchy6"/>
    <dgm:cxn modelId="{C222BCCB-C7AC-44FC-9E57-8C43D980D9EF}" type="presParOf" srcId="{CDCF6354-0E6D-42CA-B18B-8715324659E8}" destId="{4A7822F4-6D06-4019-98AC-F8F3C80D027A}" srcOrd="0" destOrd="0" presId="urn:microsoft.com/office/officeart/2005/8/layout/hierarchy6"/>
    <dgm:cxn modelId="{7F5E8F2C-E68A-4AEC-9F8B-9240D74390F4}" type="presParOf" srcId="{CDCF6354-0E6D-42CA-B18B-8715324659E8}" destId="{E73AD4AC-AE38-4C33-B3EB-C631142F01F2}" srcOrd="1" destOrd="0" presId="urn:microsoft.com/office/officeart/2005/8/layout/hierarchy6"/>
    <dgm:cxn modelId="{3A553E63-3163-4FA8-A4D8-8E3AB3B756AE}" type="presParOf" srcId="{E73AD4AC-AE38-4C33-B3EB-C631142F01F2}" destId="{49F20D69-533E-43CD-9BFD-D7C5559A3E7F}" srcOrd="0" destOrd="0" presId="urn:microsoft.com/office/officeart/2005/8/layout/hierarchy6"/>
    <dgm:cxn modelId="{860D407A-95E9-42E5-8F06-9B6A257B92FC}" type="presParOf" srcId="{E73AD4AC-AE38-4C33-B3EB-C631142F01F2}" destId="{0B2567E8-87E4-4807-A72E-55BAB1C81932}" srcOrd="1" destOrd="0" presId="urn:microsoft.com/office/officeart/2005/8/layout/hierarchy6"/>
    <dgm:cxn modelId="{F2CABD79-C0E6-4155-8F2C-ECF5A0837081}" type="presParOf" srcId="{0B2567E8-87E4-4807-A72E-55BAB1C81932}" destId="{46988112-650D-4A40-AEB5-C231F41302A3}" srcOrd="0" destOrd="0" presId="urn:microsoft.com/office/officeart/2005/8/layout/hierarchy6"/>
    <dgm:cxn modelId="{12B9939E-FFE1-4FF0-BDB7-BBDB0AABC6AC}" type="presParOf" srcId="{0B2567E8-87E4-4807-A72E-55BAB1C81932}" destId="{DFE577A3-A398-409A-8210-583278336EA3}" srcOrd="1" destOrd="0" presId="urn:microsoft.com/office/officeart/2005/8/layout/hierarchy6"/>
    <dgm:cxn modelId="{B8708841-D2AD-4A17-AC91-84FA58DAF94A}" type="presParOf" srcId="{BDA5646C-3B1D-41E3-826A-793D8A367468}" destId="{014669CC-DC89-4DC0-9F7A-D2B22F36524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9303C6-4493-44B4-8277-21AB227CB71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331D0123-59D0-4A48-902D-014D20060EAD}">
      <dgm:prSet phldrT="[Text]" custT="1"/>
      <dgm:spPr>
        <a:solidFill>
          <a:srgbClr val="002060"/>
        </a:solidFill>
        <a:effectLst>
          <a:outerShdw blurRad="50800" dist="38100" dir="2700000" algn="tl" rotWithShape="0">
            <a:prstClr val="black">
              <a:alpha val="40000"/>
            </a:prstClr>
          </a:outerShdw>
        </a:effectLst>
      </dgm:spPr>
      <dgm:t>
        <a:bodyPr/>
        <a:lstStyle/>
        <a:p>
          <a:r>
            <a:rPr lang="en-US" sz="2000" dirty="0" smtClean="0">
              <a:solidFill>
                <a:schemeClr val="bg1"/>
              </a:solidFill>
            </a:rPr>
            <a:t>Administrator</a:t>
          </a:r>
          <a:r>
            <a:rPr lang="en-US" sz="2400" dirty="0" smtClean="0">
              <a:solidFill>
                <a:schemeClr val="bg1"/>
              </a:solidFill>
            </a:rPr>
            <a:t> </a:t>
          </a:r>
        </a:p>
        <a:p>
          <a:r>
            <a:rPr lang="en-US" sz="1600" dirty="0" smtClean="0">
              <a:solidFill>
                <a:schemeClr val="bg1"/>
              </a:solidFill>
            </a:rPr>
            <a:t>John Manfreda</a:t>
          </a:r>
          <a:endParaRPr lang="en-US" sz="2400" dirty="0">
            <a:solidFill>
              <a:schemeClr val="bg1"/>
            </a:solidFill>
          </a:endParaRPr>
        </a:p>
      </dgm:t>
    </dgm:pt>
    <dgm:pt modelId="{16435A93-9738-48A1-B19E-11EB6BBB8D2C}" type="parTrans" cxnId="{B027C57E-9FC3-4964-A7B4-F65CB8AAC190}">
      <dgm:prSet/>
      <dgm:spPr/>
      <dgm:t>
        <a:bodyPr/>
        <a:lstStyle/>
        <a:p>
          <a:endParaRPr lang="en-US" sz="2000"/>
        </a:p>
      </dgm:t>
    </dgm:pt>
    <dgm:pt modelId="{E16E317F-235B-43E8-B56A-E1DE82E19018}" type="sibTrans" cxnId="{B027C57E-9FC3-4964-A7B4-F65CB8AAC190}">
      <dgm:prSet/>
      <dgm:spPr/>
      <dgm:t>
        <a:bodyPr/>
        <a:lstStyle/>
        <a:p>
          <a:endParaRPr lang="en-US" sz="2000"/>
        </a:p>
      </dgm:t>
    </dgm:pt>
    <dgm:pt modelId="{52D32C01-5317-4A65-AD02-8A2FE72D99C1}">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Field Operations</a:t>
          </a:r>
          <a:endParaRPr lang="en-US" sz="1800" dirty="0">
            <a:solidFill>
              <a:schemeClr val="bg1"/>
            </a:solidFill>
          </a:endParaRPr>
        </a:p>
      </dgm:t>
    </dgm:pt>
    <dgm:pt modelId="{BAB342C5-8F79-4B47-BA3B-12E0C7FA2EA4}" type="parTrans" cxnId="{02C05C0B-B3B5-49EF-B026-9656C2439BE9}">
      <dgm:prSet/>
      <dgm:spPr/>
      <dgm:t>
        <a:bodyPr/>
        <a:lstStyle/>
        <a:p>
          <a:endParaRPr lang="en-US" sz="2000"/>
        </a:p>
      </dgm:t>
    </dgm:pt>
    <dgm:pt modelId="{7C1B6B2F-199C-4C7F-95BA-5014757C09A3}" type="sibTrans" cxnId="{02C05C0B-B3B5-49EF-B026-9656C2439BE9}">
      <dgm:prSet/>
      <dgm:spPr/>
      <dgm:t>
        <a:bodyPr/>
        <a:lstStyle/>
        <a:p>
          <a:endParaRPr lang="en-US" sz="2000"/>
        </a:p>
      </dgm:t>
    </dgm:pt>
    <dgm:pt modelId="{C6E9E401-FF26-4E7C-900B-E145837200D9}">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Headquarters Operations</a:t>
          </a:r>
          <a:endParaRPr lang="en-US" sz="1800" dirty="0">
            <a:solidFill>
              <a:schemeClr val="bg1"/>
            </a:solidFill>
          </a:endParaRPr>
        </a:p>
      </dgm:t>
    </dgm:pt>
    <dgm:pt modelId="{45C3E0FB-C5DF-4687-AF27-53D07766B40F}" type="parTrans" cxnId="{F6ACA5F3-1E88-42DF-82FB-2A2F9234200C}">
      <dgm:prSet/>
      <dgm:spPr/>
      <dgm:t>
        <a:bodyPr/>
        <a:lstStyle/>
        <a:p>
          <a:endParaRPr lang="en-US" sz="2000"/>
        </a:p>
      </dgm:t>
    </dgm:pt>
    <dgm:pt modelId="{FFE6467B-3E39-4793-AA2C-E9BAFCBBEB96}" type="sibTrans" cxnId="{F6ACA5F3-1E88-42DF-82FB-2A2F9234200C}">
      <dgm:prSet/>
      <dgm:spPr/>
      <dgm:t>
        <a:bodyPr/>
        <a:lstStyle/>
        <a:p>
          <a:endParaRPr lang="en-US" sz="2000"/>
        </a:p>
      </dgm:t>
    </dgm:pt>
    <dgm:pt modelId="{61C1327B-07CD-4484-A838-772A639E6FB2}">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Permitting and Taxation</a:t>
          </a:r>
          <a:endParaRPr lang="en-US" sz="1800" dirty="0">
            <a:solidFill>
              <a:schemeClr val="bg1"/>
            </a:solidFill>
          </a:endParaRPr>
        </a:p>
      </dgm:t>
    </dgm:pt>
    <dgm:pt modelId="{E765CA93-9480-4755-953A-933C55D4043A}" type="parTrans" cxnId="{C7ABCF1C-DE85-4A30-9D77-8993FBC8EAA4}">
      <dgm:prSet/>
      <dgm:spPr/>
      <dgm:t>
        <a:bodyPr/>
        <a:lstStyle/>
        <a:p>
          <a:endParaRPr lang="en-US" sz="2000"/>
        </a:p>
      </dgm:t>
    </dgm:pt>
    <dgm:pt modelId="{4439DA47-2751-44B4-835A-8DD53BD64A6B}" type="sibTrans" cxnId="{C7ABCF1C-DE85-4A30-9D77-8993FBC8EAA4}">
      <dgm:prSet/>
      <dgm:spPr/>
      <dgm:t>
        <a:bodyPr/>
        <a:lstStyle/>
        <a:p>
          <a:endParaRPr lang="en-US" sz="2000"/>
        </a:p>
      </dgm:t>
    </dgm:pt>
    <dgm:pt modelId="{1B5ED71D-2D8C-49CB-9F90-93EB673AFB13}">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Tax Audit Division</a:t>
          </a:r>
          <a:endParaRPr lang="en-US" sz="1800" dirty="0">
            <a:solidFill>
              <a:schemeClr val="bg1"/>
            </a:solidFill>
          </a:endParaRPr>
        </a:p>
      </dgm:t>
    </dgm:pt>
    <dgm:pt modelId="{14D716EB-07E7-41A6-8AD3-B8CC71C6985B}" type="parTrans" cxnId="{AE1C1838-8AD2-4410-B7D8-6E7C3C035D50}">
      <dgm:prSet/>
      <dgm:spPr/>
      <dgm:t>
        <a:bodyPr/>
        <a:lstStyle/>
        <a:p>
          <a:endParaRPr lang="en-US" sz="2000"/>
        </a:p>
      </dgm:t>
    </dgm:pt>
    <dgm:pt modelId="{1C10555D-CC71-47AA-87EB-AE6FA5C04841}" type="sibTrans" cxnId="{AE1C1838-8AD2-4410-B7D8-6E7C3C035D50}">
      <dgm:prSet/>
      <dgm:spPr/>
      <dgm:t>
        <a:bodyPr/>
        <a:lstStyle/>
        <a:p>
          <a:endParaRPr lang="en-US" sz="2000"/>
        </a:p>
      </dgm:t>
    </dgm:pt>
    <dgm:pt modelId="{6AC11303-0BAC-46A6-B739-D9B26AAE2AAD}">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Trade Investigations Division</a:t>
          </a:r>
          <a:endParaRPr lang="en-US" sz="1800" dirty="0">
            <a:solidFill>
              <a:schemeClr val="bg1"/>
            </a:solidFill>
          </a:endParaRPr>
        </a:p>
      </dgm:t>
    </dgm:pt>
    <dgm:pt modelId="{3B85C4BB-B0F3-474C-938D-36CDEBA974FB}" type="parTrans" cxnId="{F9217A3F-0756-4308-91EE-B1814C0A0147}">
      <dgm:prSet/>
      <dgm:spPr/>
      <dgm:t>
        <a:bodyPr/>
        <a:lstStyle/>
        <a:p>
          <a:endParaRPr lang="en-US" sz="2000"/>
        </a:p>
      </dgm:t>
    </dgm:pt>
    <dgm:pt modelId="{19E05577-D502-4C68-BD40-66CA570A2046}" type="sibTrans" cxnId="{F9217A3F-0756-4308-91EE-B1814C0A0147}">
      <dgm:prSet/>
      <dgm:spPr/>
      <dgm:t>
        <a:bodyPr/>
        <a:lstStyle/>
        <a:p>
          <a:endParaRPr lang="en-US" sz="2000"/>
        </a:p>
      </dgm:t>
    </dgm:pt>
    <dgm:pt modelId="{94BEBA59-A219-4428-8944-43C73FAF81C5}">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600" dirty="0" smtClean="0">
              <a:solidFill>
                <a:schemeClr val="bg1"/>
              </a:solidFill>
            </a:rPr>
            <a:t>Alcohol Labeling and Formulation Division</a:t>
          </a:r>
          <a:endParaRPr lang="en-US" sz="1600" dirty="0">
            <a:solidFill>
              <a:schemeClr val="bg1"/>
            </a:solidFill>
          </a:endParaRPr>
        </a:p>
      </dgm:t>
    </dgm:pt>
    <dgm:pt modelId="{601A650F-3F04-4A2C-AD99-7849E8CA2E76}" type="parTrans" cxnId="{C60B5EDC-1E1B-4402-881F-ABB074EA4FB2}">
      <dgm:prSet/>
      <dgm:spPr/>
      <dgm:t>
        <a:bodyPr/>
        <a:lstStyle/>
        <a:p>
          <a:endParaRPr lang="en-US" sz="2000"/>
        </a:p>
      </dgm:t>
    </dgm:pt>
    <dgm:pt modelId="{D1BFD903-02B6-41D5-80C3-17CCC1BC5774}" type="sibTrans" cxnId="{C60B5EDC-1E1B-4402-881F-ABB074EA4FB2}">
      <dgm:prSet/>
      <dgm:spPr/>
      <dgm:t>
        <a:bodyPr/>
        <a:lstStyle/>
        <a:p>
          <a:endParaRPr lang="en-US" sz="2000"/>
        </a:p>
      </dgm:t>
    </dgm:pt>
    <dgm:pt modelId="{126A2548-FA45-41D8-8F8C-C187206991FC}">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Regulations and Rulings Division</a:t>
          </a:r>
          <a:endParaRPr lang="en-US" sz="1800" dirty="0">
            <a:solidFill>
              <a:schemeClr val="bg1"/>
            </a:solidFill>
          </a:endParaRPr>
        </a:p>
      </dgm:t>
    </dgm:pt>
    <dgm:pt modelId="{9E8B885F-A244-498D-B466-9E6DA58CD84A}" type="parTrans" cxnId="{8467C723-D9CD-4696-A6CE-FCC9421FBB67}">
      <dgm:prSet/>
      <dgm:spPr/>
      <dgm:t>
        <a:bodyPr/>
        <a:lstStyle/>
        <a:p>
          <a:endParaRPr lang="en-US" sz="2000"/>
        </a:p>
      </dgm:t>
    </dgm:pt>
    <dgm:pt modelId="{C2E9BB3F-49EE-498F-8F99-90D06ABB4792}" type="sibTrans" cxnId="{8467C723-D9CD-4696-A6CE-FCC9421FBB67}">
      <dgm:prSet/>
      <dgm:spPr/>
      <dgm:t>
        <a:bodyPr/>
        <a:lstStyle/>
        <a:p>
          <a:endParaRPr lang="en-US" sz="2000"/>
        </a:p>
      </dgm:t>
    </dgm:pt>
    <dgm:pt modelId="{1BCE92E8-1BC7-45A1-B631-379DCABAB9F7}">
      <dgm:prSet phldrT="[Text]" custT="1"/>
      <dgm:spPr>
        <a:solidFill>
          <a:srgbClr val="FFC000"/>
        </a:solidFill>
        <a:effectLst>
          <a:outerShdw blurRad="50800" dist="38100" dir="2700000" algn="tl" rotWithShape="0">
            <a:prstClr val="black">
              <a:alpha val="40000"/>
            </a:prstClr>
          </a:outerShdw>
        </a:effectLst>
      </dgm:spPr>
      <dgm:t>
        <a:bodyPr/>
        <a:lstStyle/>
        <a:p>
          <a:r>
            <a:rPr lang="en-US" sz="1800" dirty="0" smtClean="0">
              <a:solidFill>
                <a:sysClr val="windowText" lastClr="000000"/>
              </a:solidFill>
            </a:rPr>
            <a:t>Scientific Services Division</a:t>
          </a:r>
          <a:endParaRPr lang="en-US" sz="1800" dirty="0">
            <a:solidFill>
              <a:sysClr val="windowText" lastClr="000000"/>
            </a:solidFill>
          </a:endParaRPr>
        </a:p>
      </dgm:t>
    </dgm:pt>
    <dgm:pt modelId="{C9A52D36-1DDF-4B7F-802B-BDD04C273A8F}" type="parTrans" cxnId="{23A9C551-6D14-4043-AE29-EA01EBD91649}">
      <dgm:prSet/>
      <dgm:spPr/>
      <dgm:t>
        <a:bodyPr/>
        <a:lstStyle/>
        <a:p>
          <a:endParaRPr lang="en-US" sz="2000"/>
        </a:p>
      </dgm:t>
    </dgm:pt>
    <dgm:pt modelId="{5B7AA351-999B-4356-80AA-8D302424764E}" type="sibTrans" cxnId="{23A9C551-6D14-4043-AE29-EA01EBD91649}">
      <dgm:prSet/>
      <dgm:spPr/>
      <dgm:t>
        <a:bodyPr/>
        <a:lstStyle/>
        <a:p>
          <a:endParaRPr lang="en-US" sz="2000"/>
        </a:p>
      </dgm:t>
    </dgm:pt>
    <dgm:pt modelId="{7396529F-5654-4D15-91E6-0D5CE68D23A6}">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National Revenue Center</a:t>
          </a:r>
          <a:endParaRPr lang="en-US" sz="1800" dirty="0">
            <a:solidFill>
              <a:schemeClr val="bg1"/>
            </a:solidFill>
          </a:endParaRPr>
        </a:p>
      </dgm:t>
    </dgm:pt>
    <dgm:pt modelId="{90DA1E52-BB0B-49CC-A60C-6D4C7A6604B3}" type="parTrans" cxnId="{C3B0A468-DB9A-4DCA-9A6F-7BABCB0059B9}">
      <dgm:prSet/>
      <dgm:spPr/>
      <dgm:t>
        <a:bodyPr/>
        <a:lstStyle/>
        <a:p>
          <a:endParaRPr lang="en-US" sz="2000"/>
        </a:p>
      </dgm:t>
    </dgm:pt>
    <dgm:pt modelId="{CFBC1815-EF19-4050-82AD-26754B53A9CF}" type="sibTrans" cxnId="{C3B0A468-DB9A-4DCA-9A6F-7BABCB0059B9}">
      <dgm:prSet/>
      <dgm:spPr/>
      <dgm:t>
        <a:bodyPr/>
        <a:lstStyle/>
        <a:p>
          <a:endParaRPr lang="en-US" sz="2000"/>
        </a:p>
      </dgm:t>
    </dgm:pt>
    <dgm:pt modelId="{BDA5646C-3B1D-41E3-826A-793D8A367468}" type="pres">
      <dgm:prSet presAssocID="{019303C6-4493-44B4-8277-21AB227CB71F}" presName="mainComposite" presStyleCnt="0">
        <dgm:presLayoutVars>
          <dgm:chPref val="1"/>
          <dgm:dir val="rev"/>
          <dgm:animOne val="branch"/>
          <dgm:animLvl val="lvl"/>
          <dgm:resizeHandles val="exact"/>
        </dgm:presLayoutVars>
      </dgm:prSet>
      <dgm:spPr/>
      <dgm:t>
        <a:bodyPr/>
        <a:lstStyle/>
        <a:p>
          <a:endParaRPr lang="en-US"/>
        </a:p>
      </dgm:t>
    </dgm:pt>
    <dgm:pt modelId="{2E13E5FB-7F59-4D00-A7F1-BA644CE2986B}" type="pres">
      <dgm:prSet presAssocID="{019303C6-4493-44B4-8277-21AB227CB71F}" presName="hierFlow" presStyleCnt="0"/>
      <dgm:spPr/>
    </dgm:pt>
    <dgm:pt modelId="{F7EAA44A-2C29-4B68-B5DE-52EC0E08B947}" type="pres">
      <dgm:prSet presAssocID="{019303C6-4493-44B4-8277-21AB227CB71F}" presName="hierChild1" presStyleCnt="0">
        <dgm:presLayoutVars>
          <dgm:chPref val="1"/>
          <dgm:animOne val="branch"/>
          <dgm:animLvl val="lvl"/>
        </dgm:presLayoutVars>
      </dgm:prSet>
      <dgm:spPr/>
    </dgm:pt>
    <dgm:pt modelId="{37E499E8-E7A1-4CA3-BB56-AC4E073FFE52}" type="pres">
      <dgm:prSet presAssocID="{331D0123-59D0-4A48-902D-014D20060EAD}" presName="Name14" presStyleCnt="0"/>
      <dgm:spPr/>
    </dgm:pt>
    <dgm:pt modelId="{7819DD38-CDFF-4AA2-86FD-B3B7424F5E7E}" type="pres">
      <dgm:prSet presAssocID="{331D0123-59D0-4A48-902D-014D20060EAD}" presName="level1Shape" presStyleLbl="node0" presStyleIdx="0" presStyleCnt="1" custScaleX="116408" custScaleY="110662" custLinFactNeighborX="32500" custLinFactNeighborY="-3532">
        <dgm:presLayoutVars>
          <dgm:chPref val="3"/>
        </dgm:presLayoutVars>
      </dgm:prSet>
      <dgm:spPr/>
      <dgm:t>
        <a:bodyPr/>
        <a:lstStyle/>
        <a:p>
          <a:endParaRPr lang="en-US"/>
        </a:p>
      </dgm:t>
    </dgm:pt>
    <dgm:pt modelId="{DF631E8F-5F03-4C0F-BD15-84CF4BDE5AE8}" type="pres">
      <dgm:prSet presAssocID="{331D0123-59D0-4A48-902D-014D20060EAD}" presName="hierChild2" presStyleCnt="0"/>
      <dgm:spPr/>
    </dgm:pt>
    <dgm:pt modelId="{6EF72203-8374-46DA-BB92-78CA798E904E}" type="pres">
      <dgm:prSet presAssocID="{BAB342C5-8F79-4B47-BA3B-12E0C7FA2EA4}" presName="Name19" presStyleLbl="parChTrans1D2" presStyleIdx="0" presStyleCnt="3"/>
      <dgm:spPr/>
      <dgm:t>
        <a:bodyPr/>
        <a:lstStyle/>
        <a:p>
          <a:endParaRPr lang="en-US"/>
        </a:p>
      </dgm:t>
    </dgm:pt>
    <dgm:pt modelId="{A9691116-5689-4D8A-A9E5-D67D1E940E01}" type="pres">
      <dgm:prSet presAssocID="{52D32C01-5317-4A65-AD02-8A2FE72D99C1}" presName="Name21" presStyleCnt="0"/>
      <dgm:spPr/>
    </dgm:pt>
    <dgm:pt modelId="{5B14BC03-7A1B-400E-8ADF-BCD2818CC7B5}" type="pres">
      <dgm:prSet presAssocID="{52D32C01-5317-4A65-AD02-8A2FE72D99C1}" presName="level2Shape" presStyleLbl="node2" presStyleIdx="0" presStyleCnt="3"/>
      <dgm:spPr/>
      <dgm:t>
        <a:bodyPr/>
        <a:lstStyle/>
        <a:p>
          <a:endParaRPr lang="en-US"/>
        </a:p>
      </dgm:t>
    </dgm:pt>
    <dgm:pt modelId="{C1177859-42AE-4C29-A573-A9BD48C19756}" type="pres">
      <dgm:prSet presAssocID="{52D32C01-5317-4A65-AD02-8A2FE72D99C1}" presName="hierChild3" presStyleCnt="0"/>
      <dgm:spPr/>
    </dgm:pt>
    <dgm:pt modelId="{DE7BBBB8-EA2B-4258-8BAE-CABC0E8FDB6B}" type="pres">
      <dgm:prSet presAssocID="{14D716EB-07E7-41A6-8AD3-B8CC71C6985B}" presName="Name19" presStyleLbl="parChTrans1D3" presStyleIdx="0" presStyleCnt="6"/>
      <dgm:spPr/>
      <dgm:t>
        <a:bodyPr/>
        <a:lstStyle/>
        <a:p>
          <a:endParaRPr lang="en-US"/>
        </a:p>
      </dgm:t>
    </dgm:pt>
    <dgm:pt modelId="{87F560C9-7C8A-48C0-BEE6-04E1BB3E6E8A}" type="pres">
      <dgm:prSet presAssocID="{1B5ED71D-2D8C-49CB-9F90-93EB673AFB13}" presName="Name21" presStyleCnt="0"/>
      <dgm:spPr/>
    </dgm:pt>
    <dgm:pt modelId="{1A2ABE77-0C0B-48BD-BE54-55A0BB6DB91E}" type="pres">
      <dgm:prSet presAssocID="{1B5ED71D-2D8C-49CB-9F90-93EB673AFB13}" presName="level2Shape" presStyleLbl="node3" presStyleIdx="0" presStyleCnt="6"/>
      <dgm:spPr/>
      <dgm:t>
        <a:bodyPr/>
        <a:lstStyle/>
        <a:p>
          <a:endParaRPr lang="en-US"/>
        </a:p>
      </dgm:t>
    </dgm:pt>
    <dgm:pt modelId="{B2CDEFC7-D769-4C0D-AC88-DE99ABED4C86}" type="pres">
      <dgm:prSet presAssocID="{1B5ED71D-2D8C-49CB-9F90-93EB673AFB13}" presName="hierChild3" presStyleCnt="0"/>
      <dgm:spPr/>
    </dgm:pt>
    <dgm:pt modelId="{8B16E4C1-C62A-4B08-9E24-E3653A32C70F}" type="pres">
      <dgm:prSet presAssocID="{3B85C4BB-B0F3-474C-938D-36CDEBA974FB}" presName="Name19" presStyleLbl="parChTrans1D3" presStyleIdx="1" presStyleCnt="6"/>
      <dgm:spPr/>
      <dgm:t>
        <a:bodyPr/>
        <a:lstStyle/>
        <a:p>
          <a:endParaRPr lang="en-US"/>
        </a:p>
      </dgm:t>
    </dgm:pt>
    <dgm:pt modelId="{9F37055E-2C61-45C2-B18C-B8A225FE6B7E}" type="pres">
      <dgm:prSet presAssocID="{6AC11303-0BAC-46A6-B739-D9B26AAE2AAD}" presName="Name21" presStyleCnt="0"/>
      <dgm:spPr/>
    </dgm:pt>
    <dgm:pt modelId="{15B271CC-E144-4E81-8CD2-EF6B1E86BABD}" type="pres">
      <dgm:prSet presAssocID="{6AC11303-0BAC-46A6-B739-D9B26AAE2AAD}" presName="level2Shape" presStyleLbl="node3" presStyleIdx="1" presStyleCnt="6"/>
      <dgm:spPr/>
      <dgm:t>
        <a:bodyPr/>
        <a:lstStyle/>
        <a:p>
          <a:endParaRPr lang="en-US"/>
        </a:p>
      </dgm:t>
    </dgm:pt>
    <dgm:pt modelId="{769BFEE2-5FA9-49E1-9755-DB11916A9FEE}" type="pres">
      <dgm:prSet presAssocID="{6AC11303-0BAC-46A6-B739-D9B26AAE2AAD}" presName="hierChild3" presStyleCnt="0"/>
      <dgm:spPr/>
    </dgm:pt>
    <dgm:pt modelId="{5233C565-7EA9-486A-B211-C30D175A7A88}" type="pres">
      <dgm:prSet presAssocID="{45C3E0FB-C5DF-4687-AF27-53D07766B40F}" presName="Name19" presStyleLbl="parChTrans1D2" presStyleIdx="1" presStyleCnt="3"/>
      <dgm:spPr/>
      <dgm:t>
        <a:bodyPr/>
        <a:lstStyle/>
        <a:p>
          <a:endParaRPr lang="en-US"/>
        </a:p>
      </dgm:t>
    </dgm:pt>
    <dgm:pt modelId="{AEE386CB-56EA-4296-8DEA-2666635631CE}" type="pres">
      <dgm:prSet presAssocID="{C6E9E401-FF26-4E7C-900B-E145837200D9}" presName="Name21" presStyleCnt="0"/>
      <dgm:spPr/>
    </dgm:pt>
    <dgm:pt modelId="{D37E7C4E-A195-46D6-9744-D3F8EB7DCE04}" type="pres">
      <dgm:prSet presAssocID="{C6E9E401-FF26-4E7C-900B-E145837200D9}" presName="level2Shape" presStyleLbl="node2" presStyleIdx="1" presStyleCnt="3"/>
      <dgm:spPr/>
      <dgm:t>
        <a:bodyPr/>
        <a:lstStyle/>
        <a:p>
          <a:endParaRPr lang="en-US"/>
        </a:p>
      </dgm:t>
    </dgm:pt>
    <dgm:pt modelId="{0C8326DA-FAAB-4FFC-8C54-33B4BE90F391}" type="pres">
      <dgm:prSet presAssocID="{C6E9E401-FF26-4E7C-900B-E145837200D9}" presName="hierChild3" presStyleCnt="0"/>
      <dgm:spPr/>
    </dgm:pt>
    <dgm:pt modelId="{BE9138F0-BB5A-4DE6-8410-A93D64154471}" type="pres">
      <dgm:prSet presAssocID="{9E8B885F-A244-498D-B466-9E6DA58CD84A}" presName="Name19" presStyleLbl="parChTrans1D3" presStyleIdx="2" presStyleCnt="6"/>
      <dgm:spPr/>
      <dgm:t>
        <a:bodyPr/>
        <a:lstStyle/>
        <a:p>
          <a:endParaRPr lang="en-US"/>
        </a:p>
      </dgm:t>
    </dgm:pt>
    <dgm:pt modelId="{2470D646-AAD0-43E9-9392-648611827D12}" type="pres">
      <dgm:prSet presAssocID="{126A2548-FA45-41D8-8F8C-C187206991FC}" presName="Name21" presStyleCnt="0"/>
      <dgm:spPr/>
    </dgm:pt>
    <dgm:pt modelId="{1B33F670-229B-40AC-A1C8-9564FE649AD3}" type="pres">
      <dgm:prSet presAssocID="{126A2548-FA45-41D8-8F8C-C187206991FC}" presName="level2Shape" presStyleLbl="node3" presStyleIdx="2" presStyleCnt="6"/>
      <dgm:spPr/>
      <dgm:t>
        <a:bodyPr/>
        <a:lstStyle/>
        <a:p>
          <a:endParaRPr lang="en-US"/>
        </a:p>
      </dgm:t>
    </dgm:pt>
    <dgm:pt modelId="{29FDF976-EFA1-4727-80B5-BD1FE6E7F8E7}" type="pres">
      <dgm:prSet presAssocID="{126A2548-FA45-41D8-8F8C-C187206991FC}" presName="hierChild3" presStyleCnt="0"/>
      <dgm:spPr/>
    </dgm:pt>
    <dgm:pt modelId="{D77C216D-8C70-461A-9981-A193BD43D84F}" type="pres">
      <dgm:prSet presAssocID="{C9A52D36-1DDF-4B7F-802B-BDD04C273A8F}" presName="Name19" presStyleLbl="parChTrans1D3" presStyleIdx="3" presStyleCnt="6"/>
      <dgm:spPr/>
      <dgm:t>
        <a:bodyPr/>
        <a:lstStyle/>
        <a:p>
          <a:endParaRPr lang="en-US"/>
        </a:p>
      </dgm:t>
    </dgm:pt>
    <dgm:pt modelId="{64D8B3DD-1AFE-4CE8-AB43-8D49AF883654}" type="pres">
      <dgm:prSet presAssocID="{1BCE92E8-1BC7-45A1-B631-379DCABAB9F7}" presName="Name21" presStyleCnt="0"/>
      <dgm:spPr/>
    </dgm:pt>
    <dgm:pt modelId="{83097369-28E7-4CF6-A8A6-6BCAAAC9AA50}" type="pres">
      <dgm:prSet presAssocID="{1BCE92E8-1BC7-45A1-B631-379DCABAB9F7}" presName="level2Shape" presStyleLbl="node3" presStyleIdx="3" presStyleCnt="6"/>
      <dgm:spPr/>
      <dgm:t>
        <a:bodyPr/>
        <a:lstStyle/>
        <a:p>
          <a:endParaRPr lang="en-US"/>
        </a:p>
      </dgm:t>
    </dgm:pt>
    <dgm:pt modelId="{76104175-E9EE-49B8-9ECE-957590F05A42}" type="pres">
      <dgm:prSet presAssocID="{1BCE92E8-1BC7-45A1-B631-379DCABAB9F7}" presName="hierChild3" presStyleCnt="0"/>
      <dgm:spPr/>
    </dgm:pt>
    <dgm:pt modelId="{D0541937-4810-4887-8E36-689D3C6EA09E}" type="pres">
      <dgm:prSet presAssocID="{601A650F-3F04-4A2C-AD99-7849E8CA2E76}" presName="Name19" presStyleLbl="parChTrans1D3" presStyleIdx="4" presStyleCnt="6"/>
      <dgm:spPr/>
      <dgm:t>
        <a:bodyPr/>
        <a:lstStyle/>
        <a:p>
          <a:endParaRPr lang="en-US"/>
        </a:p>
      </dgm:t>
    </dgm:pt>
    <dgm:pt modelId="{3B56B4AF-E3E5-45DA-A3CC-D87695B0A100}" type="pres">
      <dgm:prSet presAssocID="{94BEBA59-A219-4428-8944-43C73FAF81C5}" presName="Name21" presStyleCnt="0"/>
      <dgm:spPr/>
    </dgm:pt>
    <dgm:pt modelId="{5F56AF40-B01B-4377-8EF8-464016733C75}" type="pres">
      <dgm:prSet presAssocID="{94BEBA59-A219-4428-8944-43C73FAF81C5}" presName="level2Shape" presStyleLbl="node3" presStyleIdx="4" presStyleCnt="6"/>
      <dgm:spPr/>
      <dgm:t>
        <a:bodyPr/>
        <a:lstStyle/>
        <a:p>
          <a:endParaRPr lang="en-US"/>
        </a:p>
      </dgm:t>
    </dgm:pt>
    <dgm:pt modelId="{9FEB2D4A-BEFD-4C05-939A-939582679229}" type="pres">
      <dgm:prSet presAssocID="{94BEBA59-A219-4428-8944-43C73FAF81C5}" presName="hierChild3" presStyleCnt="0"/>
      <dgm:spPr/>
    </dgm:pt>
    <dgm:pt modelId="{0D8A386C-A885-42AD-B313-8012153C15C4}" type="pres">
      <dgm:prSet presAssocID="{E765CA93-9480-4755-953A-933C55D4043A}" presName="Name19" presStyleLbl="parChTrans1D2" presStyleIdx="2" presStyleCnt="3"/>
      <dgm:spPr/>
      <dgm:t>
        <a:bodyPr/>
        <a:lstStyle/>
        <a:p>
          <a:endParaRPr lang="en-US"/>
        </a:p>
      </dgm:t>
    </dgm:pt>
    <dgm:pt modelId="{CDCF6354-0E6D-42CA-B18B-8715324659E8}" type="pres">
      <dgm:prSet presAssocID="{61C1327B-07CD-4484-A838-772A639E6FB2}" presName="Name21" presStyleCnt="0"/>
      <dgm:spPr/>
    </dgm:pt>
    <dgm:pt modelId="{4A7822F4-6D06-4019-98AC-F8F3C80D027A}" type="pres">
      <dgm:prSet presAssocID="{61C1327B-07CD-4484-A838-772A639E6FB2}" presName="level2Shape" presStyleLbl="node2" presStyleIdx="2" presStyleCnt="3"/>
      <dgm:spPr/>
      <dgm:t>
        <a:bodyPr/>
        <a:lstStyle/>
        <a:p>
          <a:endParaRPr lang="en-US"/>
        </a:p>
      </dgm:t>
    </dgm:pt>
    <dgm:pt modelId="{E73AD4AC-AE38-4C33-B3EB-C631142F01F2}" type="pres">
      <dgm:prSet presAssocID="{61C1327B-07CD-4484-A838-772A639E6FB2}" presName="hierChild3" presStyleCnt="0"/>
      <dgm:spPr/>
    </dgm:pt>
    <dgm:pt modelId="{49F20D69-533E-43CD-9BFD-D7C5559A3E7F}" type="pres">
      <dgm:prSet presAssocID="{90DA1E52-BB0B-49CC-A60C-6D4C7A6604B3}" presName="Name19" presStyleLbl="parChTrans1D3" presStyleIdx="5" presStyleCnt="6"/>
      <dgm:spPr/>
      <dgm:t>
        <a:bodyPr/>
        <a:lstStyle/>
        <a:p>
          <a:endParaRPr lang="en-US"/>
        </a:p>
      </dgm:t>
    </dgm:pt>
    <dgm:pt modelId="{0B2567E8-87E4-4807-A72E-55BAB1C81932}" type="pres">
      <dgm:prSet presAssocID="{7396529F-5654-4D15-91E6-0D5CE68D23A6}" presName="Name21" presStyleCnt="0"/>
      <dgm:spPr/>
    </dgm:pt>
    <dgm:pt modelId="{46988112-650D-4A40-AEB5-C231F41302A3}" type="pres">
      <dgm:prSet presAssocID="{7396529F-5654-4D15-91E6-0D5CE68D23A6}" presName="level2Shape" presStyleLbl="node3" presStyleIdx="5" presStyleCnt="6"/>
      <dgm:spPr/>
      <dgm:t>
        <a:bodyPr/>
        <a:lstStyle/>
        <a:p>
          <a:endParaRPr lang="en-US"/>
        </a:p>
      </dgm:t>
    </dgm:pt>
    <dgm:pt modelId="{DFE577A3-A398-409A-8210-583278336EA3}" type="pres">
      <dgm:prSet presAssocID="{7396529F-5654-4D15-91E6-0D5CE68D23A6}" presName="hierChild3" presStyleCnt="0"/>
      <dgm:spPr/>
    </dgm:pt>
    <dgm:pt modelId="{014669CC-DC89-4DC0-9F7A-D2B22F365244}" type="pres">
      <dgm:prSet presAssocID="{019303C6-4493-44B4-8277-21AB227CB71F}" presName="bgShapesFlow" presStyleCnt="0"/>
      <dgm:spPr/>
    </dgm:pt>
  </dgm:ptLst>
  <dgm:cxnLst>
    <dgm:cxn modelId="{D0D9DCB1-C774-4434-A637-9E742CB313B1}" type="presOf" srcId="{3B85C4BB-B0F3-474C-938D-36CDEBA974FB}" destId="{8B16E4C1-C62A-4B08-9E24-E3653A32C70F}" srcOrd="0" destOrd="0" presId="urn:microsoft.com/office/officeart/2005/8/layout/hierarchy6"/>
    <dgm:cxn modelId="{EAA3DAD7-E0A7-4069-89EE-36A3E26DBB93}" type="presOf" srcId="{E765CA93-9480-4755-953A-933C55D4043A}" destId="{0D8A386C-A885-42AD-B313-8012153C15C4}" srcOrd="0" destOrd="0" presId="urn:microsoft.com/office/officeart/2005/8/layout/hierarchy6"/>
    <dgm:cxn modelId="{95272CA5-1671-4B14-9159-A08EC9C6E88D}" type="presOf" srcId="{1B5ED71D-2D8C-49CB-9F90-93EB673AFB13}" destId="{1A2ABE77-0C0B-48BD-BE54-55A0BB6DB91E}" srcOrd="0" destOrd="0" presId="urn:microsoft.com/office/officeart/2005/8/layout/hierarchy6"/>
    <dgm:cxn modelId="{C3B0A468-DB9A-4DCA-9A6F-7BABCB0059B9}" srcId="{61C1327B-07CD-4484-A838-772A639E6FB2}" destId="{7396529F-5654-4D15-91E6-0D5CE68D23A6}" srcOrd="0" destOrd="0" parTransId="{90DA1E52-BB0B-49CC-A60C-6D4C7A6604B3}" sibTransId="{CFBC1815-EF19-4050-82AD-26754B53A9CF}"/>
    <dgm:cxn modelId="{AE1C1838-8AD2-4410-B7D8-6E7C3C035D50}" srcId="{52D32C01-5317-4A65-AD02-8A2FE72D99C1}" destId="{1B5ED71D-2D8C-49CB-9F90-93EB673AFB13}" srcOrd="0" destOrd="0" parTransId="{14D716EB-07E7-41A6-8AD3-B8CC71C6985B}" sibTransId="{1C10555D-CC71-47AA-87EB-AE6FA5C04841}"/>
    <dgm:cxn modelId="{723AF34D-A8DC-47C8-B9EF-5EAAF15F1FC6}" type="presOf" srcId="{52D32C01-5317-4A65-AD02-8A2FE72D99C1}" destId="{5B14BC03-7A1B-400E-8ADF-BCD2818CC7B5}" srcOrd="0" destOrd="0" presId="urn:microsoft.com/office/officeart/2005/8/layout/hierarchy6"/>
    <dgm:cxn modelId="{8F9F95B2-FCEA-4C2B-991C-C28039954421}" type="presOf" srcId="{61C1327B-07CD-4484-A838-772A639E6FB2}" destId="{4A7822F4-6D06-4019-98AC-F8F3C80D027A}" srcOrd="0" destOrd="0" presId="urn:microsoft.com/office/officeart/2005/8/layout/hierarchy6"/>
    <dgm:cxn modelId="{0600D4AC-3F58-4E77-B6E0-E4882B7B2CC2}" type="presOf" srcId="{9E8B885F-A244-498D-B466-9E6DA58CD84A}" destId="{BE9138F0-BB5A-4DE6-8410-A93D64154471}" srcOrd="0" destOrd="0" presId="urn:microsoft.com/office/officeart/2005/8/layout/hierarchy6"/>
    <dgm:cxn modelId="{02C05C0B-B3B5-49EF-B026-9656C2439BE9}" srcId="{331D0123-59D0-4A48-902D-014D20060EAD}" destId="{52D32C01-5317-4A65-AD02-8A2FE72D99C1}" srcOrd="0" destOrd="0" parTransId="{BAB342C5-8F79-4B47-BA3B-12E0C7FA2EA4}" sibTransId="{7C1B6B2F-199C-4C7F-95BA-5014757C09A3}"/>
    <dgm:cxn modelId="{2171F911-C309-404C-8CA1-5F0300C92ECC}" type="presOf" srcId="{7396529F-5654-4D15-91E6-0D5CE68D23A6}" destId="{46988112-650D-4A40-AEB5-C231F41302A3}" srcOrd="0" destOrd="0" presId="urn:microsoft.com/office/officeart/2005/8/layout/hierarchy6"/>
    <dgm:cxn modelId="{A74D2D47-ABEF-43F1-93E6-F391E352BF56}" type="presOf" srcId="{601A650F-3F04-4A2C-AD99-7849E8CA2E76}" destId="{D0541937-4810-4887-8E36-689D3C6EA09E}" srcOrd="0" destOrd="0" presId="urn:microsoft.com/office/officeart/2005/8/layout/hierarchy6"/>
    <dgm:cxn modelId="{A37A8A65-1089-4E90-9294-79357B8A13A4}" type="presOf" srcId="{019303C6-4493-44B4-8277-21AB227CB71F}" destId="{BDA5646C-3B1D-41E3-826A-793D8A367468}" srcOrd="0" destOrd="0" presId="urn:microsoft.com/office/officeart/2005/8/layout/hierarchy6"/>
    <dgm:cxn modelId="{C7ABCF1C-DE85-4A30-9D77-8993FBC8EAA4}" srcId="{331D0123-59D0-4A48-902D-014D20060EAD}" destId="{61C1327B-07CD-4484-A838-772A639E6FB2}" srcOrd="2" destOrd="0" parTransId="{E765CA93-9480-4755-953A-933C55D4043A}" sibTransId="{4439DA47-2751-44B4-835A-8DD53BD64A6B}"/>
    <dgm:cxn modelId="{F3400CB8-E13C-4DD1-8147-DF586E0C14EF}" type="presOf" srcId="{45C3E0FB-C5DF-4687-AF27-53D07766B40F}" destId="{5233C565-7EA9-486A-B211-C30D175A7A88}" srcOrd="0" destOrd="0" presId="urn:microsoft.com/office/officeart/2005/8/layout/hierarchy6"/>
    <dgm:cxn modelId="{9D7E6C28-34FD-4783-8903-6E5E441B6CB1}" type="presOf" srcId="{331D0123-59D0-4A48-902D-014D20060EAD}" destId="{7819DD38-CDFF-4AA2-86FD-B3B7424F5E7E}" srcOrd="0" destOrd="0" presId="urn:microsoft.com/office/officeart/2005/8/layout/hierarchy6"/>
    <dgm:cxn modelId="{23A9C551-6D14-4043-AE29-EA01EBD91649}" srcId="{C6E9E401-FF26-4E7C-900B-E145837200D9}" destId="{1BCE92E8-1BC7-45A1-B631-379DCABAB9F7}" srcOrd="1" destOrd="0" parTransId="{C9A52D36-1DDF-4B7F-802B-BDD04C273A8F}" sibTransId="{5B7AA351-999B-4356-80AA-8D302424764E}"/>
    <dgm:cxn modelId="{8DBD8181-73EE-4EB6-9972-C33ED9118F6F}" type="presOf" srcId="{90DA1E52-BB0B-49CC-A60C-6D4C7A6604B3}" destId="{49F20D69-533E-43CD-9BFD-D7C5559A3E7F}" srcOrd="0" destOrd="0" presId="urn:microsoft.com/office/officeart/2005/8/layout/hierarchy6"/>
    <dgm:cxn modelId="{C60B5EDC-1E1B-4402-881F-ABB074EA4FB2}" srcId="{C6E9E401-FF26-4E7C-900B-E145837200D9}" destId="{94BEBA59-A219-4428-8944-43C73FAF81C5}" srcOrd="2" destOrd="0" parTransId="{601A650F-3F04-4A2C-AD99-7849E8CA2E76}" sibTransId="{D1BFD903-02B6-41D5-80C3-17CCC1BC5774}"/>
    <dgm:cxn modelId="{5A94215A-5F21-45F2-B8BD-65A9E85E9824}" type="presOf" srcId="{126A2548-FA45-41D8-8F8C-C187206991FC}" destId="{1B33F670-229B-40AC-A1C8-9564FE649AD3}" srcOrd="0" destOrd="0" presId="urn:microsoft.com/office/officeart/2005/8/layout/hierarchy6"/>
    <dgm:cxn modelId="{8467C723-D9CD-4696-A6CE-FCC9421FBB67}" srcId="{C6E9E401-FF26-4E7C-900B-E145837200D9}" destId="{126A2548-FA45-41D8-8F8C-C187206991FC}" srcOrd="0" destOrd="0" parTransId="{9E8B885F-A244-498D-B466-9E6DA58CD84A}" sibTransId="{C2E9BB3F-49EE-498F-8F99-90D06ABB4792}"/>
    <dgm:cxn modelId="{F6ACA5F3-1E88-42DF-82FB-2A2F9234200C}" srcId="{331D0123-59D0-4A48-902D-014D20060EAD}" destId="{C6E9E401-FF26-4E7C-900B-E145837200D9}" srcOrd="1" destOrd="0" parTransId="{45C3E0FB-C5DF-4687-AF27-53D07766B40F}" sibTransId="{FFE6467B-3E39-4793-AA2C-E9BAFCBBEB96}"/>
    <dgm:cxn modelId="{BE06D3CE-94A8-4E38-9AB5-DFE1B4090093}" type="presOf" srcId="{6AC11303-0BAC-46A6-B739-D9B26AAE2AAD}" destId="{15B271CC-E144-4E81-8CD2-EF6B1E86BABD}" srcOrd="0" destOrd="0" presId="urn:microsoft.com/office/officeart/2005/8/layout/hierarchy6"/>
    <dgm:cxn modelId="{86B81A72-0AB9-4C3E-A92F-5029630F4689}" type="presOf" srcId="{14D716EB-07E7-41A6-8AD3-B8CC71C6985B}" destId="{DE7BBBB8-EA2B-4258-8BAE-CABC0E8FDB6B}" srcOrd="0" destOrd="0" presId="urn:microsoft.com/office/officeart/2005/8/layout/hierarchy6"/>
    <dgm:cxn modelId="{AA1148FE-C6F8-45BC-8233-C6BDFC4FE6E0}" type="presOf" srcId="{C9A52D36-1DDF-4B7F-802B-BDD04C273A8F}" destId="{D77C216D-8C70-461A-9981-A193BD43D84F}" srcOrd="0" destOrd="0" presId="urn:microsoft.com/office/officeart/2005/8/layout/hierarchy6"/>
    <dgm:cxn modelId="{B027C57E-9FC3-4964-A7B4-F65CB8AAC190}" srcId="{019303C6-4493-44B4-8277-21AB227CB71F}" destId="{331D0123-59D0-4A48-902D-014D20060EAD}" srcOrd="0" destOrd="0" parTransId="{16435A93-9738-48A1-B19E-11EB6BBB8D2C}" sibTransId="{E16E317F-235B-43E8-B56A-E1DE82E19018}"/>
    <dgm:cxn modelId="{3BDF0521-DBE4-4B63-9451-967947299D4C}" type="presOf" srcId="{94BEBA59-A219-4428-8944-43C73FAF81C5}" destId="{5F56AF40-B01B-4377-8EF8-464016733C75}" srcOrd="0" destOrd="0" presId="urn:microsoft.com/office/officeart/2005/8/layout/hierarchy6"/>
    <dgm:cxn modelId="{F9217A3F-0756-4308-91EE-B1814C0A0147}" srcId="{52D32C01-5317-4A65-AD02-8A2FE72D99C1}" destId="{6AC11303-0BAC-46A6-B739-D9B26AAE2AAD}" srcOrd="1" destOrd="0" parTransId="{3B85C4BB-B0F3-474C-938D-36CDEBA974FB}" sibTransId="{19E05577-D502-4C68-BD40-66CA570A2046}"/>
    <dgm:cxn modelId="{D188727D-146D-44C6-8B8E-B219CF7125FF}" type="presOf" srcId="{1BCE92E8-1BC7-45A1-B631-379DCABAB9F7}" destId="{83097369-28E7-4CF6-A8A6-6BCAAAC9AA50}" srcOrd="0" destOrd="0" presId="urn:microsoft.com/office/officeart/2005/8/layout/hierarchy6"/>
    <dgm:cxn modelId="{D9771E0E-E9D3-4E7E-98EF-B88AA17F3112}" type="presOf" srcId="{BAB342C5-8F79-4B47-BA3B-12E0C7FA2EA4}" destId="{6EF72203-8374-46DA-BB92-78CA798E904E}" srcOrd="0" destOrd="0" presId="urn:microsoft.com/office/officeart/2005/8/layout/hierarchy6"/>
    <dgm:cxn modelId="{C30DC365-C057-4E56-978E-565526088C0C}" type="presOf" srcId="{C6E9E401-FF26-4E7C-900B-E145837200D9}" destId="{D37E7C4E-A195-46D6-9744-D3F8EB7DCE04}" srcOrd="0" destOrd="0" presId="urn:microsoft.com/office/officeart/2005/8/layout/hierarchy6"/>
    <dgm:cxn modelId="{CDD43641-E32E-4DD2-BFC2-6E1612E49AED}" type="presParOf" srcId="{BDA5646C-3B1D-41E3-826A-793D8A367468}" destId="{2E13E5FB-7F59-4D00-A7F1-BA644CE2986B}" srcOrd="0" destOrd="0" presId="urn:microsoft.com/office/officeart/2005/8/layout/hierarchy6"/>
    <dgm:cxn modelId="{39CDBF16-6298-460D-A1D2-ABFF2DF7C7F8}" type="presParOf" srcId="{2E13E5FB-7F59-4D00-A7F1-BA644CE2986B}" destId="{F7EAA44A-2C29-4B68-B5DE-52EC0E08B947}" srcOrd="0" destOrd="0" presId="urn:microsoft.com/office/officeart/2005/8/layout/hierarchy6"/>
    <dgm:cxn modelId="{05A09709-F5E1-419E-8277-B7A6B00E6EAD}" type="presParOf" srcId="{F7EAA44A-2C29-4B68-B5DE-52EC0E08B947}" destId="{37E499E8-E7A1-4CA3-BB56-AC4E073FFE52}" srcOrd="0" destOrd="0" presId="urn:microsoft.com/office/officeart/2005/8/layout/hierarchy6"/>
    <dgm:cxn modelId="{E25C28E9-C988-4859-9C12-DA4A7597A736}" type="presParOf" srcId="{37E499E8-E7A1-4CA3-BB56-AC4E073FFE52}" destId="{7819DD38-CDFF-4AA2-86FD-B3B7424F5E7E}" srcOrd="0" destOrd="0" presId="urn:microsoft.com/office/officeart/2005/8/layout/hierarchy6"/>
    <dgm:cxn modelId="{26FDAC10-164A-4A63-86FD-5BFC243D3330}" type="presParOf" srcId="{37E499E8-E7A1-4CA3-BB56-AC4E073FFE52}" destId="{DF631E8F-5F03-4C0F-BD15-84CF4BDE5AE8}" srcOrd="1" destOrd="0" presId="urn:microsoft.com/office/officeart/2005/8/layout/hierarchy6"/>
    <dgm:cxn modelId="{9CE94190-FCDD-481E-8978-A4B2969C26A1}" type="presParOf" srcId="{DF631E8F-5F03-4C0F-BD15-84CF4BDE5AE8}" destId="{6EF72203-8374-46DA-BB92-78CA798E904E}" srcOrd="0" destOrd="0" presId="urn:microsoft.com/office/officeart/2005/8/layout/hierarchy6"/>
    <dgm:cxn modelId="{A6EF0B71-E078-4FE7-8B96-B32F23F82131}" type="presParOf" srcId="{DF631E8F-5F03-4C0F-BD15-84CF4BDE5AE8}" destId="{A9691116-5689-4D8A-A9E5-D67D1E940E01}" srcOrd="1" destOrd="0" presId="urn:microsoft.com/office/officeart/2005/8/layout/hierarchy6"/>
    <dgm:cxn modelId="{ABF8D61F-3AC9-4AAF-B818-6ABB2BE98EA0}" type="presParOf" srcId="{A9691116-5689-4D8A-A9E5-D67D1E940E01}" destId="{5B14BC03-7A1B-400E-8ADF-BCD2818CC7B5}" srcOrd="0" destOrd="0" presId="urn:microsoft.com/office/officeart/2005/8/layout/hierarchy6"/>
    <dgm:cxn modelId="{919D0CCE-9123-4C1B-A0BD-BAA579DE91F9}" type="presParOf" srcId="{A9691116-5689-4D8A-A9E5-D67D1E940E01}" destId="{C1177859-42AE-4C29-A573-A9BD48C19756}" srcOrd="1" destOrd="0" presId="urn:microsoft.com/office/officeart/2005/8/layout/hierarchy6"/>
    <dgm:cxn modelId="{44F29F9D-9051-4728-81C6-36249928F3F4}" type="presParOf" srcId="{C1177859-42AE-4C29-A573-A9BD48C19756}" destId="{DE7BBBB8-EA2B-4258-8BAE-CABC0E8FDB6B}" srcOrd="0" destOrd="0" presId="urn:microsoft.com/office/officeart/2005/8/layout/hierarchy6"/>
    <dgm:cxn modelId="{B28B5F36-05AE-4E3F-B23C-D69AB5B9FD73}" type="presParOf" srcId="{C1177859-42AE-4C29-A573-A9BD48C19756}" destId="{87F560C9-7C8A-48C0-BEE6-04E1BB3E6E8A}" srcOrd="1" destOrd="0" presId="urn:microsoft.com/office/officeart/2005/8/layout/hierarchy6"/>
    <dgm:cxn modelId="{12FE30B3-14C8-48FB-8005-C5C6727B375D}" type="presParOf" srcId="{87F560C9-7C8A-48C0-BEE6-04E1BB3E6E8A}" destId="{1A2ABE77-0C0B-48BD-BE54-55A0BB6DB91E}" srcOrd="0" destOrd="0" presId="urn:microsoft.com/office/officeart/2005/8/layout/hierarchy6"/>
    <dgm:cxn modelId="{01CF182B-FCC3-48CC-B0C4-128F7DAD9CC1}" type="presParOf" srcId="{87F560C9-7C8A-48C0-BEE6-04E1BB3E6E8A}" destId="{B2CDEFC7-D769-4C0D-AC88-DE99ABED4C86}" srcOrd="1" destOrd="0" presId="urn:microsoft.com/office/officeart/2005/8/layout/hierarchy6"/>
    <dgm:cxn modelId="{8D7D0200-97D9-4792-B85A-2E5E2C0A657D}" type="presParOf" srcId="{C1177859-42AE-4C29-A573-A9BD48C19756}" destId="{8B16E4C1-C62A-4B08-9E24-E3653A32C70F}" srcOrd="2" destOrd="0" presId="urn:microsoft.com/office/officeart/2005/8/layout/hierarchy6"/>
    <dgm:cxn modelId="{CE7C76E3-FE26-4B00-AA97-DE1D5AA65021}" type="presParOf" srcId="{C1177859-42AE-4C29-A573-A9BD48C19756}" destId="{9F37055E-2C61-45C2-B18C-B8A225FE6B7E}" srcOrd="3" destOrd="0" presId="urn:microsoft.com/office/officeart/2005/8/layout/hierarchy6"/>
    <dgm:cxn modelId="{5CBC6E6F-6BAC-476A-B885-F2F5D5E19219}" type="presParOf" srcId="{9F37055E-2C61-45C2-B18C-B8A225FE6B7E}" destId="{15B271CC-E144-4E81-8CD2-EF6B1E86BABD}" srcOrd="0" destOrd="0" presId="urn:microsoft.com/office/officeart/2005/8/layout/hierarchy6"/>
    <dgm:cxn modelId="{BF77EEC6-9716-4E17-AE50-3C7EC6E544C1}" type="presParOf" srcId="{9F37055E-2C61-45C2-B18C-B8A225FE6B7E}" destId="{769BFEE2-5FA9-49E1-9755-DB11916A9FEE}" srcOrd="1" destOrd="0" presId="urn:microsoft.com/office/officeart/2005/8/layout/hierarchy6"/>
    <dgm:cxn modelId="{F02D7D25-96F6-4C05-AFF4-872A2BC33C91}" type="presParOf" srcId="{DF631E8F-5F03-4C0F-BD15-84CF4BDE5AE8}" destId="{5233C565-7EA9-486A-B211-C30D175A7A88}" srcOrd="2" destOrd="0" presId="urn:microsoft.com/office/officeart/2005/8/layout/hierarchy6"/>
    <dgm:cxn modelId="{4839693D-85F4-4C4C-9EF9-A426498BA5D8}" type="presParOf" srcId="{DF631E8F-5F03-4C0F-BD15-84CF4BDE5AE8}" destId="{AEE386CB-56EA-4296-8DEA-2666635631CE}" srcOrd="3" destOrd="0" presId="urn:microsoft.com/office/officeart/2005/8/layout/hierarchy6"/>
    <dgm:cxn modelId="{3665041C-AACF-4278-8059-3E12A9DE50A4}" type="presParOf" srcId="{AEE386CB-56EA-4296-8DEA-2666635631CE}" destId="{D37E7C4E-A195-46D6-9744-D3F8EB7DCE04}" srcOrd="0" destOrd="0" presId="urn:microsoft.com/office/officeart/2005/8/layout/hierarchy6"/>
    <dgm:cxn modelId="{110749A1-D904-4253-93C1-33598E89BB98}" type="presParOf" srcId="{AEE386CB-56EA-4296-8DEA-2666635631CE}" destId="{0C8326DA-FAAB-4FFC-8C54-33B4BE90F391}" srcOrd="1" destOrd="0" presId="urn:microsoft.com/office/officeart/2005/8/layout/hierarchy6"/>
    <dgm:cxn modelId="{314DF149-9460-435B-9686-61959B74B45E}" type="presParOf" srcId="{0C8326DA-FAAB-4FFC-8C54-33B4BE90F391}" destId="{BE9138F0-BB5A-4DE6-8410-A93D64154471}" srcOrd="0" destOrd="0" presId="urn:microsoft.com/office/officeart/2005/8/layout/hierarchy6"/>
    <dgm:cxn modelId="{7213C315-191F-4ADF-9DFD-91D7F3EADFBE}" type="presParOf" srcId="{0C8326DA-FAAB-4FFC-8C54-33B4BE90F391}" destId="{2470D646-AAD0-43E9-9392-648611827D12}" srcOrd="1" destOrd="0" presId="urn:microsoft.com/office/officeart/2005/8/layout/hierarchy6"/>
    <dgm:cxn modelId="{B14913B5-CBAC-4B88-BC3F-930739FA1846}" type="presParOf" srcId="{2470D646-AAD0-43E9-9392-648611827D12}" destId="{1B33F670-229B-40AC-A1C8-9564FE649AD3}" srcOrd="0" destOrd="0" presId="urn:microsoft.com/office/officeart/2005/8/layout/hierarchy6"/>
    <dgm:cxn modelId="{E21ADDA5-F694-48DE-9698-30861BA55075}" type="presParOf" srcId="{2470D646-AAD0-43E9-9392-648611827D12}" destId="{29FDF976-EFA1-4727-80B5-BD1FE6E7F8E7}" srcOrd="1" destOrd="0" presId="urn:microsoft.com/office/officeart/2005/8/layout/hierarchy6"/>
    <dgm:cxn modelId="{D1888802-BDF8-43D7-A1FB-1548AFDA0306}" type="presParOf" srcId="{0C8326DA-FAAB-4FFC-8C54-33B4BE90F391}" destId="{D77C216D-8C70-461A-9981-A193BD43D84F}" srcOrd="2" destOrd="0" presId="urn:microsoft.com/office/officeart/2005/8/layout/hierarchy6"/>
    <dgm:cxn modelId="{7C566DED-E278-4AFC-910B-935340EEE93E}" type="presParOf" srcId="{0C8326DA-FAAB-4FFC-8C54-33B4BE90F391}" destId="{64D8B3DD-1AFE-4CE8-AB43-8D49AF883654}" srcOrd="3" destOrd="0" presId="urn:microsoft.com/office/officeart/2005/8/layout/hierarchy6"/>
    <dgm:cxn modelId="{7AB76AF8-7CEA-447C-B463-D87D21EB716D}" type="presParOf" srcId="{64D8B3DD-1AFE-4CE8-AB43-8D49AF883654}" destId="{83097369-28E7-4CF6-A8A6-6BCAAAC9AA50}" srcOrd="0" destOrd="0" presId="urn:microsoft.com/office/officeart/2005/8/layout/hierarchy6"/>
    <dgm:cxn modelId="{7714F8F2-3410-4EE6-84F8-E3CE88B7A7B6}" type="presParOf" srcId="{64D8B3DD-1AFE-4CE8-AB43-8D49AF883654}" destId="{76104175-E9EE-49B8-9ECE-957590F05A42}" srcOrd="1" destOrd="0" presId="urn:microsoft.com/office/officeart/2005/8/layout/hierarchy6"/>
    <dgm:cxn modelId="{C79E54CB-4E05-4D44-94F5-CD0451DCCD62}" type="presParOf" srcId="{0C8326DA-FAAB-4FFC-8C54-33B4BE90F391}" destId="{D0541937-4810-4887-8E36-689D3C6EA09E}" srcOrd="4" destOrd="0" presId="urn:microsoft.com/office/officeart/2005/8/layout/hierarchy6"/>
    <dgm:cxn modelId="{8BC6412E-80A9-4353-857B-4BBF4471077E}" type="presParOf" srcId="{0C8326DA-FAAB-4FFC-8C54-33B4BE90F391}" destId="{3B56B4AF-E3E5-45DA-A3CC-D87695B0A100}" srcOrd="5" destOrd="0" presId="urn:microsoft.com/office/officeart/2005/8/layout/hierarchy6"/>
    <dgm:cxn modelId="{71609896-416C-4F46-B3C9-F8E2E2D26994}" type="presParOf" srcId="{3B56B4AF-E3E5-45DA-A3CC-D87695B0A100}" destId="{5F56AF40-B01B-4377-8EF8-464016733C75}" srcOrd="0" destOrd="0" presId="urn:microsoft.com/office/officeart/2005/8/layout/hierarchy6"/>
    <dgm:cxn modelId="{8E5F8298-3166-4F90-A6C8-1A10FE3E69A2}" type="presParOf" srcId="{3B56B4AF-E3E5-45DA-A3CC-D87695B0A100}" destId="{9FEB2D4A-BEFD-4C05-939A-939582679229}" srcOrd="1" destOrd="0" presId="urn:microsoft.com/office/officeart/2005/8/layout/hierarchy6"/>
    <dgm:cxn modelId="{2202C5ED-B2F0-48C8-BC52-A1525EF2FBC5}" type="presParOf" srcId="{DF631E8F-5F03-4C0F-BD15-84CF4BDE5AE8}" destId="{0D8A386C-A885-42AD-B313-8012153C15C4}" srcOrd="4" destOrd="0" presId="urn:microsoft.com/office/officeart/2005/8/layout/hierarchy6"/>
    <dgm:cxn modelId="{8AF75DB2-B37F-4DE7-804A-FDA91205F55F}" type="presParOf" srcId="{DF631E8F-5F03-4C0F-BD15-84CF4BDE5AE8}" destId="{CDCF6354-0E6D-42CA-B18B-8715324659E8}" srcOrd="5" destOrd="0" presId="urn:microsoft.com/office/officeart/2005/8/layout/hierarchy6"/>
    <dgm:cxn modelId="{C222BCCB-C7AC-44FC-9E57-8C43D980D9EF}" type="presParOf" srcId="{CDCF6354-0E6D-42CA-B18B-8715324659E8}" destId="{4A7822F4-6D06-4019-98AC-F8F3C80D027A}" srcOrd="0" destOrd="0" presId="urn:microsoft.com/office/officeart/2005/8/layout/hierarchy6"/>
    <dgm:cxn modelId="{7F5E8F2C-E68A-4AEC-9F8B-9240D74390F4}" type="presParOf" srcId="{CDCF6354-0E6D-42CA-B18B-8715324659E8}" destId="{E73AD4AC-AE38-4C33-B3EB-C631142F01F2}" srcOrd="1" destOrd="0" presId="urn:microsoft.com/office/officeart/2005/8/layout/hierarchy6"/>
    <dgm:cxn modelId="{3A553E63-3163-4FA8-A4D8-8E3AB3B756AE}" type="presParOf" srcId="{E73AD4AC-AE38-4C33-B3EB-C631142F01F2}" destId="{49F20D69-533E-43CD-9BFD-D7C5559A3E7F}" srcOrd="0" destOrd="0" presId="urn:microsoft.com/office/officeart/2005/8/layout/hierarchy6"/>
    <dgm:cxn modelId="{860D407A-95E9-42E5-8F06-9B6A257B92FC}" type="presParOf" srcId="{E73AD4AC-AE38-4C33-B3EB-C631142F01F2}" destId="{0B2567E8-87E4-4807-A72E-55BAB1C81932}" srcOrd="1" destOrd="0" presId="urn:microsoft.com/office/officeart/2005/8/layout/hierarchy6"/>
    <dgm:cxn modelId="{F2CABD79-C0E6-4155-8F2C-ECF5A0837081}" type="presParOf" srcId="{0B2567E8-87E4-4807-A72E-55BAB1C81932}" destId="{46988112-650D-4A40-AEB5-C231F41302A3}" srcOrd="0" destOrd="0" presId="urn:microsoft.com/office/officeart/2005/8/layout/hierarchy6"/>
    <dgm:cxn modelId="{12B9939E-FFE1-4FF0-BDB7-BBDB0AABC6AC}" type="presParOf" srcId="{0B2567E8-87E4-4807-A72E-55BAB1C81932}" destId="{DFE577A3-A398-409A-8210-583278336EA3}" srcOrd="1" destOrd="0" presId="urn:microsoft.com/office/officeart/2005/8/layout/hierarchy6"/>
    <dgm:cxn modelId="{B8708841-D2AD-4A17-AC91-84FA58DAF94A}" type="presParOf" srcId="{BDA5646C-3B1D-41E3-826A-793D8A367468}" destId="{014669CC-DC89-4DC0-9F7A-D2B22F36524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9303C6-4493-44B4-8277-21AB227CB71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331D0123-59D0-4A48-902D-014D20060EAD}">
      <dgm:prSet phldrT="[Text]" custT="1"/>
      <dgm:spPr>
        <a:solidFill>
          <a:srgbClr val="002060"/>
        </a:solidFill>
        <a:effectLst>
          <a:outerShdw blurRad="50800" dist="38100" dir="2700000" algn="tl" rotWithShape="0">
            <a:prstClr val="black">
              <a:alpha val="40000"/>
            </a:prstClr>
          </a:outerShdw>
        </a:effectLst>
      </dgm:spPr>
      <dgm:t>
        <a:bodyPr/>
        <a:lstStyle/>
        <a:p>
          <a:r>
            <a:rPr lang="en-US" sz="2000" dirty="0" smtClean="0">
              <a:solidFill>
                <a:schemeClr val="bg1"/>
              </a:solidFill>
            </a:rPr>
            <a:t>Administrator</a:t>
          </a:r>
          <a:r>
            <a:rPr lang="en-US" sz="2400" dirty="0" smtClean="0">
              <a:solidFill>
                <a:schemeClr val="bg1"/>
              </a:solidFill>
            </a:rPr>
            <a:t> </a:t>
          </a:r>
        </a:p>
        <a:p>
          <a:r>
            <a:rPr lang="en-US" sz="1600" dirty="0" smtClean="0">
              <a:solidFill>
                <a:schemeClr val="bg1"/>
              </a:solidFill>
            </a:rPr>
            <a:t>John Manfreda</a:t>
          </a:r>
          <a:endParaRPr lang="en-US" sz="2400" dirty="0">
            <a:solidFill>
              <a:schemeClr val="bg1"/>
            </a:solidFill>
          </a:endParaRPr>
        </a:p>
      </dgm:t>
    </dgm:pt>
    <dgm:pt modelId="{16435A93-9738-48A1-B19E-11EB6BBB8D2C}" type="parTrans" cxnId="{B027C57E-9FC3-4964-A7B4-F65CB8AAC190}">
      <dgm:prSet/>
      <dgm:spPr/>
      <dgm:t>
        <a:bodyPr/>
        <a:lstStyle/>
        <a:p>
          <a:endParaRPr lang="en-US" sz="2000"/>
        </a:p>
      </dgm:t>
    </dgm:pt>
    <dgm:pt modelId="{E16E317F-235B-43E8-B56A-E1DE82E19018}" type="sibTrans" cxnId="{B027C57E-9FC3-4964-A7B4-F65CB8AAC190}">
      <dgm:prSet/>
      <dgm:spPr/>
      <dgm:t>
        <a:bodyPr/>
        <a:lstStyle/>
        <a:p>
          <a:endParaRPr lang="en-US" sz="2000"/>
        </a:p>
      </dgm:t>
    </dgm:pt>
    <dgm:pt modelId="{52D32C01-5317-4A65-AD02-8A2FE72D99C1}">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Field Operations</a:t>
          </a:r>
          <a:endParaRPr lang="en-US" sz="1800" dirty="0">
            <a:solidFill>
              <a:schemeClr val="bg1"/>
            </a:solidFill>
          </a:endParaRPr>
        </a:p>
      </dgm:t>
    </dgm:pt>
    <dgm:pt modelId="{BAB342C5-8F79-4B47-BA3B-12E0C7FA2EA4}" type="parTrans" cxnId="{02C05C0B-B3B5-49EF-B026-9656C2439BE9}">
      <dgm:prSet/>
      <dgm:spPr/>
      <dgm:t>
        <a:bodyPr/>
        <a:lstStyle/>
        <a:p>
          <a:endParaRPr lang="en-US" sz="2000"/>
        </a:p>
      </dgm:t>
    </dgm:pt>
    <dgm:pt modelId="{7C1B6B2F-199C-4C7F-95BA-5014757C09A3}" type="sibTrans" cxnId="{02C05C0B-B3B5-49EF-B026-9656C2439BE9}">
      <dgm:prSet/>
      <dgm:spPr/>
      <dgm:t>
        <a:bodyPr/>
        <a:lstStyle/>
        <a:p>
          <a:endParaRPr lang="en-US" sz="2000"/>
        </a:p>
      </dgm:t>
    </dgm:pt>
    <dgm:pt modelId="{C6E9E401-FF26-4E7C-900B-E145837200D9}">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Headquarters Operations</a:t>
          </a:r>
          <a:endParaRPr lang="en-US" sz="1800" dirty="0">
            <a:solidFill>
              <a:schemeClr val="bg1"/>
            </a:solidFill>
          </a:endParaRPr>
        </a:p>
      </dgm:t>
    </dgm:pt>
    <dgm:pt modelId="{45C3E0FB-C5DF-4687-AF27-53D07766B40F}" type="parTrans" cxnId="{F6ACA5F3-1E88-42DF-82FB-2A2F9234200C}">
      <dgm:prSet/>
      <dgm:spPr/>
      <dgm:t>
        <a:bodyPr/>
        <a:lstStyle/>
        <a:p>
          <a:endParaRPr lang="en-US" sz="2000"/>
        </a:p>
      </dgm:t>
    </dgm:pt>
    <dgm:pt modelId="{FFE6467B-3E39-4793-AA2C-E9BAFCBBEB96}" type="sibTrans" cxnId="{F6ACA5F3-1E88-42DF-82FB-2A2F9234200C}">
      <dgm:prSet/>
      <dgm:spPr/>
      <dgm:t>
        <a:bodyPr/>
        <a:lstStyle/>
        <a:p>
          <a:endParaRPr lang="en-US" sz="2000"/>
        </a:p>
      </dgm:t>
    </dgm:pt>
    <dgm:pt modelId="{61C1327B-07CD-4484-A838-772A639E6FB2}">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Permitting and Taxation</a:t>
          </a:r>
          <a:endParaRPr lang="en-US" sz="1800" dirty="0">
            <a:solidFill>
              <a:schemeClr val="bg1"/>
            </a:solidFill>
          </a:endParaRPr>
        </a:p>
      </dgm:t>
    </dgm:pt>
    <dgm:pt modelId="{E765CA93-9480-4755-953A-933C55D4043A}" type="parTrans" cxnId="{C7ABCF1C-DE85-4A30-9D77-8993FBC8EAA4}">
      <dgm:prSet/>
      <dgm:spPr/>
      <dgm:t>
        <a:bodyPr/>
        <a:lstStyle/>
        <a:p>
          <a:endParaRPr lang="en-US" sz="2000"/>
        </a:p>
      </dgm:t>
    </dgm:pt>
    <dgm:pt modelId="{4439DA47-2751-44B4-835A-8DD53BD64A6B}" type="sibTrans" cxnId="{C7ABCF1C-DE85-4A30-9D77-8993FBC8EAA4}">
      <dgm:prSet/>
      <dgm:spPr/>
      <dgm:t>
        <a:bodyPr/>
        <a:lstStyle/>
        <a:p>
          <a:endParaRPr lang="en-US" sz="2000"/>
        </a:p>
      </dgm:t>
    </dgm:pt>
    <dgm:pt modelId="{1B5ED71D-2D8C-49CB-9F90-93EB673AFB13}">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Tax Audit Division</a:t>
          </a:r>
          <a:endParaRPr lang="en-US" sz="1800" dirty="0">
            <a:solidFill>
              <a:schemeClr val="bg1"/>
            </a:solidFill>
          </a:endParaRPr>
        </a:p>
      </dgm:t>
    </dgm:pt>
    <dgm:pt modelId="{14D716EB-07E7-41A6-8AD3-B8CC71C6985B}" type="parTrans" cxnId="{AE1C1838-8AD2-4410-B7D8-6E7C3C035D50}">
      <dgm:prSet/>
      <dgm:spPr/>
      <dgm:t>
        <a:bodyPr/>
        <a:lstStyle/>
        <a:p>
          <a:endParaRPr lang="en-US" sz="2000"/>
        </a:p>
      </dgm:t>
    </dgm:pt>
    <dgm:pt modelId="{1C10555D-CC71-47AA-87EB-AE6FA5C04841}" type="sibTrans" cxnId="{AE1C1838-8AD2-4410-B7D8-6E7C3C035D50}">
      <dgm:prSet/>
      <dgm:spPr/>
      <dgm:t>
        <a:bodyPr/>
        <a:lstStyle/>
        <a:p>
          <a:endParaRPr lang="en-US" sz="2000"/>
        </a:p>
      </dgm:t>
    </dgm:pt>
    <dgm:pt modelId="{6AC11303-0BAC-46A6-B739-D9B26AAE2AAD}">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Trade Investigations Division</a:t>
          </a:r>
          <a:endParaRPr lang="en-US" sz="1800" dirty="0">
            <a:solidFill>
              <a:schemeClr val="bg1"/>
            </a:solidFill>
          </a:endParaRPr>
        </a:p>
      </dgm:t>
    </dgm:pt>
    <dgm:pt modelId="{3B85C4BB-B0F3-474C-938D-36CDEBA974FB}" type="parTrans" cxnId="{F9217A3F-0756-4308-91EE-B1814C0A0147}">
      <dgm:prSet/>
      <dgm:spPr/>
      <dgm:t>
        <a:bodyPr/>
        <a:lstStyle/>
        <a:p>
          <a:endParaRPr lang="en-US" sz="2000"/>
        </a:p>
      </dgm:t>
    </dgm:pt>
    <dgm:pt modelId="{19E05577-D502-4C68-BD40-66CA570A2046}" type="sibTrans" cxnId="{F9217A3F-0756-4308-91EE-B1814C0A0147}">
      <dgm:prSet/>
      <dgm:spPr/>
      <dgm:t>
        <a:bodyPr/>
        <a:lstStyle/>
        <a:p>
          <a:endParaRPr lang="en-US" sz="2000"/>
        </a:p>
      </dgm:t>
    </dgm:pt>
    <dgm:pt modelId="{94BEBA59-A219-4428-8944-43C73FAF81C5}">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600" dirty="0" smtClean="0">
              <a:solidFill>
                <a:schemeClr val="bg1"/>
              </a:solidFill>
            </a:rPr>
            <a:t>Alcohol Labeling and Formulation Division</a:t>
          </a:r>
          <a:endParaRPr lang="en-US" sz="1600" dirty="0">
            <a:solidFill>
              <a:schemeClr val="bg1"/>
            </a:solidFill>
          </a:endParaRPr>
        </a:p>
      </dgm:t>
    </dgm:pt>
    <dgm:pt modelId="{601A650F-3F04-4A2C-AD99-7849E8CA2E76}" type="parTrans" cxnId="{C60B5EDC-1E1B-4402-881F-ABB074EA4FB2}">
      <dgm:prSet/>
      <dgm:spPr/>
      <dgm:t>
        <a:bodyPr/>
        <a:lstStyle/>
        <a:p>
          <a:endParaRPr lang="en-US" sz="2000"/>
        </a:p>
      </dgm:t>
    </dgm:pt>
    <dgm:pt modelId="{D1BFD903-02B6-41D5-80C3-17CCC1BC5774}" type="sibTrans" cxnId="{C60B5EDC-1E1B-4402-881F-ABB074EA4FB2}">
      <dgm:prSet/>
      <dgm:spPr/>
      <dgm:t>
        <a:bodyPr/>
        <a:lstStyle/>
        <a:p>
          <a:endParaRPr lang="en-US" sz="2000"/>
        </a:p>
      </dgm:t>
    </dgm:pt>
    <dgm:pt modelId="{126A2548-FA45-41D8-8F8C-C187206991FC}">
      <dgm:prSet phldrT="[Text]" custT="1"/>
      <dgm:spPr>
        <a:solidFill>
          <a:srgbClr val="FFC000"/>
        </a:solidFill>
        <a:effectLst>
          <a:outerShdw blurRad="50800" dist="38100" dir="2700000" algn="tl" rotWithShape="0">
            <a:prstClr val="black">
              <a:alpha val="40000"/>
            </a:prstClr>
          </a:outerShdw>
        </a:effectLst>
      </dgm:spPr>
      <dgm:t>
        <a:bodyPr/>
        <a:lstStyle/>
        <a:p>
          <a:r>
            <a:rPr lang="en-US" sz="1800" dirty="0" smtClean="0">
              <a:solidFill>
                <a:sysClr val="windowText" lastClr="000000"/>
              </a:solidFill>
            </a:rPr>
            <a:t>Regulations and Rulings Division</a:t>
          </a:r>
          <a:endParaRPr lang="en-US" sz="1800" dirty="0">
            <a:solidFill>
              <a:sysClr val="windowText" lastClr="000000"/>
            </a:solidFill>
          </a:endParaRPr>
        </a:p>
      </dgm:t>
    </dgm:pt>
    <dgm:pt modelId="{9E8B885F-A244-498D-B466-9E6DA58CD84A}" type="parTrans" cxnId="{8467C723-D9CD-4696-A6CE-FCC9421FBB67}">
      <dgm:prSet/>
      <dgm:spPr/>
      <dgm:t>
        <a:bodyPr/>
        <a:lstStyle/>
        <a:p>
          <a:endParaRPr lang="en-US" sz="2000"/>
        </a:p>
      </dgm:t>
    </dgm:pt>
    <dgm:pt modelId="{C2E9BB3F-49EE-498F-8F99-90D06ABB4792}" type="sibTrans" cxnId="{8467C723-D9CD-4696-A6CE-FCC9421FBB67}">
      <dgm:prSet/>
      <dgm:spPr/>
      <dgm:t>
        <a:bodyPr/>
        <a:lstStyle/>
        <a:p>
          <a:endParaRPr lang="en-US" sz="2000"/>
        </a:p>
      </dgm:t>
    </dgm:pt>
    <dgm:pt modelId="{1BCE92E8-1BC7-45A1-B631-379DCABAB9F7}">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Scientific Services Division</a:t>
          </a:r>
          <a:endParaRPr lang="en-US" sz="1800" dirty="0">
            <a:solidFill>
              <a:schemeClr val="bg1"/>
            </a:solidFill>
          </a:endParaRPr>
        </a:p>
      </dgm:t>
    </dgm:pt>
    <dgm:pt modelId="{C9A52D36-1DDF-4B7F-802B-BDD04C273A8F}" type="parTrans" cxnId="{23A9C551-6D14-4043-AE29-EA01EBD91649}">
      <dgm:prSet/>
      <dgm:spPr/>
      <dgm:t>
        <a:bodyPr/>
        <a:lstStyle/>
        <a:p>
          <a:endParaRPr lang="en-US" sz="2000"/>
        </a:p>
      </dgm:t>
    </dgm:pt>
    <dgm:pt modelId="{5B7AA351-999B-4356-80AA-8D302424764E}" type="sibTrans" cxnId="{23A9C551-6D14-4043-AE29-EA01EBD91649}">
      <dgm:prSet/>
      <dgm:spPr/>
      <dgm:t>
        <a:bodyPr/>
        <a:lstStyle/>
        <a:p>
          <a:endParaRPr lang="en-US" sz="2000"/>
        </a:p>
      </dgm:t>
    </dgm:pt>
    <dgm:pt modelId="{7396529F-5654-4D15-91E6-0D5CE68D23A6}">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National Revenue Center</a:t>
          </a:r>
          <a:endParaRPr lang="en-US" sz="1800" dirty="0">
            <a:solidFill>
              <a:schemeClr val="bg1"/>
            </a:solidFill>
          </a:endParaRPr>
        </a:p>
      </dgm:t>
    </dgm:pt>
    <dgm:pt modelId="{90DA1E52-BB0B-49CC-A60C-6D4C7A6604B3}" type="parTrans" cxnId="{C3B0A468-DB9A-4DCA-9A6F-7BABCB0059B9}">
      <dgm:prSet/>
      <dgm:spPr/>
      <dgm:t>
        <a:bodyPr/>
        <a:lstStyle/>
        <a:p>
          <a:endParaRPr lang="en-US" sz="2000"/>
        </a:p>
      </dgm:t>
    </dgm:pt>
    <dgm:pt modelId="{CFBC1815-EF19-4050-82AD-26754B53A9CF}" type="sibTrans" cxnId="{C3B0A468-DB9A-4DCA-9A6F-7BABCB0059B9}">
      <dgm:prSet/>
      <dgm:spPr/>
      <dgm:t>
        <a:bodyPr/>
        <a:lstStyle/>
        <a:p>
          <a:endParaRPr lang="en-US" sz="2000"/>
        </a:p>
      </dgm:t>
    </dgm:pt>
    <dgm:pt modelId="{BDA5646C-3B1D-41E3-826A-793D8A367468}" type="pres">
      <dgm:prSet presAssocID="{019303C6-4493-44B4-8277-21AB227CB71F}" presName="mainComposite" presStyleCnt="0">
        <dgm:presLayoutVars>
          <dgm:chPref val="1"/>
          <dgm:dir val="rev"/>
          <dgm:animOne val="branch"/>
          <dgm:animLvl val="lvl"/>
          <dgm:resizeHandles val="exact"/>
        </dgm:presLayoutVars>
      </dgm:prSet>
      <dgm:spPr/>
      <dgm:t>
        <a:bodyPr/>
        <a:lstStyle/>
        <a:p>
          <a:endParaRPr lang="en-US"/>
        </a:p>
      </dgm:t>
    </dgm:pt>
    <dgm:pt modelId="{2E13E5FB-7F59-4D00-A7F1-BA644CE2986B}" type="pres">
      <dgm:prSet presAssocID="{019303C6-4493-44B4-8277-21AB227CB71F}" presName="hierFlow" presStyleCnt="0"/>
      <dgm:spPr/>
    </dgm:pt>
    <dgm:pt modelId="{F7EAA44A-2C29-4B68-B5DE-52EC0E08B947}" type="pres">
      <dgm:prSet presAssocID="{019303C6-4493-44B4-8277-21AB227CB71F}" presName="hierChild1" presStyleCnt="0">
        <dgm:presLayoutVars>
          <dgm:chPref val="1"/>
          <dgm:animOne val="branch"/>
          <dgm:animLvl val="lvl"/>
        </dgm:presLayoutVars>
      </dgm:prSet>
      <dgm:spPr/>
    </dgm:pt>
    <dgm:pt modelId="{37E499E8-E7A1-4CA3-BB56-AC4E073FFE52}" type="pres">
      <dgm:prSet presAssocID="{331D0123-59D0-4A48-902D-014D20060EAD}" presName="Name14" presStyleCnt="0"/>
      <dgm:spPr/>
    </dgm:pt>
    <dgm:pt modelId="{7819DD38-CDFF-4AA2-86FD-B3B7424F5E7E}" type="pres">
      <dgm:prSet presAssocID="{331D0123-59D0-4A48-902D-014D20060EAD}" presName="level1Shape" presStyleLbl="node0" presStyleIdx="0" presStyleCnt="1" custScaleX="116408" custScaleY="110662" custLinFactNeighborX="32500" custLinFactNeighborY="-3532">
        <dgm:presLayoutVars>
          <dgm:chPref val="3"/>
        </dgm:presLayoutVars>
      </dgm:prSet>
      <dgm:spPr/>
      <dgm:t>
        <a:bodyPr/>
        <a:lstStyle/>
        <a:p>
          <a:endParaRPr lang="en-US"/>
        </a:p>
      </dgm:t>
    </dgm:pt>
    <dgm:pt modelId="{DF631E8F-5F03-4C0F-BD15-84CF4BDE5AE8}" type="pres">
      <dgm:prSet presAssocID="{331D0123-59D0-4A48-902D-014D20060EAD}" presName="hierChild2" presStyleCnt="0"/>
      <dgm:spPr/>
    </dgm:pt>
    <dgm:pt modelId="{6EF72203-8374-46DA-BB92-78CA798E904E}" type="pres">
      <dgm:prSet presAssocID="{BAB342C5-8F79-4B47-BA3B-12E0C7FA2EA4}" presName="Name19" presStyleLbl="parChTrans1D2" presStyleIdx="0" presStyleCnt="3"/>
      <dgm:spPr/>
      <dgm:t>
        <a:bodyPr/>
        <a:lstStyle/>
        <a:p>
          <a:endParaRPr lang="en-US"/>
        </a:p>
      </dgm:t>
    </dgm:pt>
    <dgm:pt modelId="{A9691116-5689-4D8A-A9E5-D67D1E940E01}" type="pres">
      <dgm:prSet presAssocID="{52D32C01-5317-4A65-AD02-8A2FE72D99C1}" presName="Name21" presStyleCnt="0"/>
      <dgm:spPr/>
    </dgm:pt>
    <dgm:pt modelId="{5B14BC03-7A1B-400E-8ADF-BCD2818CC7B5}" type="pres">
      <dgm:prSet presAssocID="{52D32C01-5317-4A65-AD02-8A2FE72D99C1}" presName="level2Shape" presStyleLbl="node2" presStyleIdx="0" presStyleCnt="3"/>
      <dgm:spPr/>
      <dgm:t>
        <a:bodyPr/>
        <a:lstStyle/>
        <a:p>
          <a:endParaRPr lang="en-US"/>
        </a:p>
      </dgm:t>
    </dgm:pt>
    <dgm:pt modelId="{C1177859-42AE-4C29-A573-A9BD48C19756}" type="pres">
      <dgm:prSet presAssocID="{52D32C01-5317-4A65-AD02-8A2FE72D99C1}" presName="hierChild3" presStyleCnt="0"/>
      <dgm:spPr/>
    </dgm:pt>
    <dgm:pt modelId="{DE7BBBB8-EA2B-4258-8BAE-CABC0E8FDB6B}" type="pres">
      <dgm:prSet presAssocID="{14D716EB-07E7-41A6-8AD3-B8CC71C6985B}" presName="Name19" presStyleLbl="parChTrans1D3" presStyleIdx="0" presStyleCnt="6"/>
      <dgm:spPr/>
      <dgm:t>
        <a:bodyPr/>
        <a:lstStyle/>
        <a:p>
          <a:endParaRPr lang="en-US"/>
        </a:p>
      </dgm:t>
    </dgm:pt>
    <dgm:pt modelId="{87F560C9-7C8A-48C0-BEE6-04E1BB3E6E8A}" type="pres">
      <dgm:prSet presAssocID="{1B5ED71D-2D8C-49CB-9F90-93EB673AFB13}" presName="Name21" presStyleCnt="0"/>
      <dgm:spPr/>
    </dgm:pt>
    <dgm:pt modelId="{1A2ABE77-0C0B-48BD-BE54-55A0BB6DB91E}" type="pres">
      <dgm:prSet presAssocID="{1B5ED71D-2D8C-49CB-9F90-93EB673AFB13}" presName="level2Shape" presStyleLbl="node3" presStyleIdx="0" presStyleCnt="6"/>
      <dgm:spPr/>
      <dgm:t>
        <a:bodyPr/>
        <a:lstStyle/>
        <a:p>
          <a:endParaRPr lang="en-US"/>
        </a:p>
      </dgm:t>
    </dgm:pt>
    <dgm:pt modelId="{B2CDEFC7-D769-4C0D-AC88-DE99ABED4C86}" type="pres">
      <dgm:prSet presAssocID="{1B5ED71D-2D8C-49CB-9F90-93EB673AFB13}" presName="hierChild3" presStyleCnt="0"/>
      <dgm:spPr/>
    </dgm:pt>
    <dgm:pt modelId="{8B16E4C1-C62A-4B08-9E24-E3653A32C70F}" type="pres">
      <dgm:prSet presAssocID="{3B85C4BB-B0F3-474C-938D-36CDEBA974FB}" presName="Name19" presStyleLbl="parChTrans1D3" presStyleIdx="1" presStyleCnt="6"/>
      <dgm:spPr/>
      <dgm:t>
        <a:bodyPr/>
        <a:lstStyle/>
        <a:p>
          <a:endParaRPr lang="en-US"/>
        </a:p>
      </dgm:t>
    </dgm:pt>
    <dgm:pt modelId="{9F37055E-2C61-45C2-B18C-B8A225FE6B7E}" type="pres">
      <dgm:prSet presAssocID="{6AC11303-0BAC-46A6-B739-D9B26AAE2AAD}" presName="Name21" presStyleCnt="0"/>
      <dgm:spPr/>
    </dgm:pt>
    <dgm:pt modelId="{15B271CC-E144-4E81-8CD2-EF6B1E86BABD}" type="pres">
      <dgm:prSet presAssocID="{6AC11303-0BAC-46A6-B739-D9B26AAE2AAD}" presName="level2Shape" presStyleLbl="node3" presStyleIdx="1" presStyleCnt="6"/>
      <dgm:spPr/>
      <dgm:t>
        <a:bodyPr/>
        <a:lstStyle/>
        <a:p>
          <a:endParaRPr lang="en-US"/>
        </a:p>
      </dgm:t>
    </dgm:pt>
    <dgm:pt modelId="{769BFEE2-5FA9-49E1-9755-DB11916A9FEE}" type="pres">
      <dgm:prSet presAssocID="{6AC11303-0BAC-46A6-B739-D9B26AAE2AAD}" presName="hierChild3" presStyleCnt="0"/>
      <dgm:spPr/>
    </dgm:pt>
    <dgm:pt modelId="{5233C565-7EA9-486A-B211-C30D175A7A88}" type="pres">
      <dgm:prSet presAssocID="{45C3E0FB-C5DF-4687-AF27-53D07766B40F}" presName="Name19" presStyleLbl="parChTrans1D2" presStyleIdx="1" presStyleCnt="3"/>
      <dgm:spPr/>
      <dgm:t>
        <a:bodyPr/>
        <a:lstStyle/>
        <a:p>
          <a:endParaRPr lang="en-US"/>
        </a:p>
      </dgm:t>
    </dgm:pt>
    <dgm:pt modelId="{AEE386CB-56EA-4296-8DEA-2666635631CE}" type="pres">
      <dgm:prSet presAssocID="{C6E9E401-FF26-4E7C-900B-E145837200D9}" presName="Name21" presStyleCnt="0"/>
      <dgm:spPr/>
    </dgm:pt>
    <dgm:pt modelId="{D37E7C4E-A195-46D6-9744-D3F8EB7DCE04}" type="pres">
      <dgm:prSet presAssocID="{C6E9E401-FF26-4E7C-900B-E145837200D9}" presName="level2Shape" presStyleLbl="node2" presStyleIdx="1" presStyleCnt="3"/>
      <dgm:spPr/>
      <dgm:t>
        <a:bodyPr/>
        <a:lstStyle/>
        <a:p>
          <a:endParaRPr lang="en-US"/>
        </a:p>
      </dgm:t>
    </dgm:pt>
    <dgm:pt modelId="{0C8326DA-FAAB-4FFC-8C54-33B4BE90F391}" type="pres">
      <dgm:prSet presAssocID="{C6E9E401-FF26-4E7C-900B-E145837200D9}" presName="hierChild3" presStyleCnt="0"/>
      <dgm:spPr/>
    </dgm:pt>
    <dgm:pt modelId="{BE9138F0-BB5A-4DE6-8410-A93D64154471}" type="pres">
      <dgm:prSet presAssocID="{9E8B885F-A244-498D-B466-9E6DA58CD84A}" presName="Name19" presStyleLbl="parChTrans1D3" presStyleIdx="2" presStyleCnt="6"/>
      <dgm:spPr/>
      <dgm:t>
        <a:bodyPr/>
        <a:lstStyle/>
        <a:p>
          <a:endParaRPr lang="en-US"/>
        </a:p>
      </dgm:t>
    </dgm:pt>
    <dgm:pt modelId="{2470D646-AAD0-43E9-9392-648611827D12}" type="pres">
      <dgm:prSet presAssocID="{126A2548-FA45-41D8-8F8C-C187206991FC}" presName="Name21" presStyleCnt="0"/>
      <dgm:spPr/>
    </dgm:pt>
    <dgm:pt modelId="{1B33F670-229B-40AC-A1C8-9564FE649AD3}" type="pres">
      <dgm:prSet presAssocID="{126A2548-FA45-41D8-8F8C-C187206991FC}" presName="level2Shape" presStyleLbl="node3" presStyleIdx="2" presStyleCnt="6"/>
      <dgm:spPr/>
      <dgm:t>
        <a:bodyPr/>
        <a:lstStyle/>
        <a:p>
          <a:endParaRPr lang="en-US"/>
        </a:p>
      </dgm:t>
    </dgm:pt>
    <dgm:pt modelId="{29FDF976-EFA1-4727-80B5-BD1FE6E7F8E7}" type="pres">
      <dgm:prSet presAssocID="{126A2548-FA45-41D8-8F8C-C187206991FC}" presName="hierChild3" presStyleCnt="0"/>
      <dgm:spPr/>
    </dgm:pt>
    <dgm:pt modelId="{D77C216D-8C70-461A-9981-A193BD43D84F}" type="pres">
      <dgm:prSet presAssocID="{C9A52D36-1DDF-4B7F-802B-BDD04C273A8F}" presName="Name19" presStyleLbl="parChTrans1D3" presStyleIdx="3" presStyleCnt="6"/>
      <dgm:spPr/>
      <dgm:t>
        <a:bodyPr/>
        <a:lstStyle/>
        <a:p>
          <a:endParaRPr lang="en-US"/>
        </a:p>
      </dgm:t>
    </dgm:pt>
    <dgm:pt modelId="{64D8B3DD-1AFE-4CE8-AB43-8D49AF883654}" type="pres">
      <dgm:prSet presAssocID="{1BCE92E8-1BC7-45A1-B631-379DCABAB9F7}" presName="Name21" presStyleCnt="0"/>
      <dgm:spPr/>
    </dgm:pt>
    <dgm:pt modelId="{83097369-28E7-4CF6-A8A6-6BCAAAC9AA50}" type="pres">
      <dgm:prSet presAssocID="{1BCE92E8-1BC7-45A1-B631-379DCABAB9F7}" presName="level2Shape" presStyleLbl="node3" presStyleIdx="3" presStyleCnt="6"/>
      <dgm:spPr/>
      <dgm:t>
        <a:bodyPr/>
        <a:lstStyle/>
        <a:p>
          <a:endParaRPr lang="en-US"/>
        </a:p>
      </dgm:t>
    </dgm:pt>
    <dgm:pt modelId="{76104175-E9EE-49B8-9ECE-957590F05A42}" type="pres">
      <dgm:prSet presAssocID="{1BCE92E8-1BC7-45A1-B631-379DCABAB9F7}" presName="hierChild3" presStyleCnt="0"/>
      <dgm:spPr/>
    </dgm:pt>
    <dgm:pt modelId="{D0541937-4810-4887-8E36-689D3C6EA09E}" type="pres">
      <dgm:prSet presAssocID="{601A650F-3F04-4A2C-AD99-7849E8CA2E76}" presName="Name19" presStyleLbl="parChTrans1D3" presStyleIdx="4" presStyleCnt="6"/>
      <dgm:spPr/>
      <dgm:t>
        <a:bodyPr/>
        <a:lstStyle/>
        <a:p>
          <a:endParaRPr lang="en-US"/>
        </a:p>
      </dgm:t>
    </dgm:pt>
    <dgm:pt modelId="{3B56B4AF-E3E5-45DA-A3CC-D87695B0A100}" type="pres">
      <dgm:prSet presAssocID="{94BEBA59-A219-4428-8944-43C73FAF81C5}" presName="Name21" presStyleCnt="0"/>
      <dgm:spPr/>
    </dgm:pt>
    <dgm:pt modelId="{5F56AF40-B01B-4377-8EF8-464016733C75}" type="pres">
      <dgm:prSet presAssocID="{94BEBA59-A219-4428-8944-43C73FAF81C5}" presName="level2Shape" presStyleLbl="node3" presStyleIdx="4" presStyleCnt="6"/>
      <dgm:spPr/>
      <dgm:t>
        <a:bodyPr/>
        <a:lstStyle/>
        <a:p>
          <a:endParaRPr lang="en-US"/>
        </a:p>
      </dgm:t>
    </dgm:pt>
    <dgm:pt modelId="{9FEB2D4A-BEFD-4C05-939A-939582679229}" type="pres">
      <dgm:prSet presAssocID="{94BEBA59-A219-4428-8944-43C73FAF81C5}" presName="hierChild3" presStyleCnt="0"/>
      <dgm:spPr/>
    </dgm:pt>
    <dgm:pt modelId="{0D8A386C-A885-42AD-B313-8012153C15C4}" type="pres">
      <dgm:prSet presAssocID="{E765CA93-9480-4755-953A-933C55D4043A}" presName="Name19" presStyleLbl="parChTrans1D2" presStyleIdx="2" presStyleCnt="3"/>
      <dgm:spPr/>
      <dgm:t>
        <a:bodyPr/>
        <a:lstStyle/>
        <a:p>
          <a:endParaRPr lang="en-US"/>
        </a:p>
      </dgm:t>
    </dgm:pt>
    <dgm:pt modelId="{CDCF6354-0E6D-42CA-B18B-8715324659E8}" type="pres">
      <dgm:prSet presAssocID="{61C1327B-07CD-4484-A838-772A639E6FB2}" presName="Name21" presStyleCnt="0"/>
      <dgm:spPr/>
    </dgm:pt>
    <dgm:pt modelId="{4A7822F4-6D06-4019-98AC-F8F3C80D027A}" type="pres">
      <dgm:prSet presAssocID="{61C1327B-07CD-4484-A838-772A639E6FB2}" presName="level2Shape" presStyleLbl="node2" presStyleIdx="2" presStyleCnt="3"/>
      <dgm:spPr/>
      <dgm:t>
        <a:bodyPr/>
        <a:lstStyle/>
        <a:p>
          <a:endParaRPr lang="en-US"/>
        </a:p>
      </dgm:t>
    </dgm:pt>
    <dgm:pt modelId="{E73AD4AC-AE38-4C33-B3EB-C631142F01F2}" type="pres">
      <dgm:prSet presAssocID="{61C1327B-07CD-4484-A838-772A639E6FB2}" presName="hierChild3" presStyleCnt="0"/>
      <dgm:spPr/>
    </dgm:pt>
    <dgm:pt modelId="{49F20D69-533E-43CD-9BFD-D7C5559A3E7F}" type="pres">
      <dgm:prSet presAssocID="{90DA1E52-BB0B-49CC-A60C-6D4C7A6604B3}" presName="Name19" presStyleLbl="parChTrans1D3" presStyleIdx="5" presStyleCnt="6"/>
      <dgm:spPr/>
      <dgm:t>
        <a:bodyPr/>
        <a:lstStyle/>
        <a:p>
          <a:endParaRPr lang="en-US"/>
        </a:p>
      </dgm:t>
    </dgm:pt>
    <dgm:pt modelId="{0B2567E8-87E4-4807-A72E-55BAB1C81932}" type="pres">
      <dgm:prSet presAssocID="{7396529F-5654-4D15-91E6-0D5CE68D23A6}" presName="Name21" presStyleCnt="0"/>
      <dgm:spPr/>
    </dgm:pt>
    <dgm:pt modelId="{46988112-650D-4A40-AEB5-C231F41302A3}" type="pres">
      <dgm:prSet presAssocID="{7396529F-5654-4D15-91E6-0D5CE68D23A6}" presName="level2Shape" presStyleLbl="node3" presStyleIdx="5" presStyleCnt="6"/>
      <dgm:spPr/>
      <dgm:t>
        <a:bodyPr/>
        <a:lstStyle/>
        <a:p>
          <a:endParaRPr lang="en-US"/>
        </a:p>
      </dgm:t>
    </dgm:pt>
    <dgm:pt modelId="{DFE577A3-A398-409A-8210-583278336EA3}" type="pres">
      <dgm:prSet presAssocID="{7396529F-5654-4D15-91E6-0D5CE68D23A6}" presName="hierChild3" presStyleCnt="0"/>
      <dgm:spPr/>
    </dgm:pt>
    <dgm:pt modelId="{014669CC-DC89-4DC0-9F7A-D2B22F365244}" type="pres">
      <dgm:prSet presAssocID="{019303C6-4493-44B4-8277-21AB227CB71F}" presName="bgShapesFlow" presStyleCnt="0"/>
      <dgm:spPr/>
    </dgm:pt>
  </dgm:ptLst>
  <dgm:cxnLst>
    <dgm:cxn modelId="{D0D9DCB1-C774-4434-A637-9E742CB313B1}" type="presOf" srcId="{3B85C4BB-B0F3-474C-938D-36CDEBA974FB}" destId="{8B16E4C1-C62A-4B08-9E24-E3653A32C70F}" srcOrd="0" destOrd="0" presId="urn:microsoft.com/office/officeart/2005/8/layout/hierarchy6"/>
    <dgm:cxn modelId="{EAA3DAD7-E0A7-4069-89EE-36A3E26DBB93}" type="presOf" srcId="{E765CA93-9480-4755-953A-933C55D4043A}" destId="{0D8A386C-A885-42AD-B313-8012153C15C4}" srcOrd="0" destOrd="0" presId="urn:microsoft.com/office/officeart/2005/8/layout/hierarchy6"/>
    <dgm:cxn modelId="{95272CA5-1671-4B14-9159-A08EC9C6E88D}" type="presOf" srcId="{1B5ED71D-2D8C-49CB-9F90-93EB673AFB13}" destId="{1A2ABE77-0C0B-48BD-BE54-55A0BB6DB91E}" srcOrd="0" destOrd="0" presId="urn:microsoft.com/office/officeart/2005/8/layout/hierarchy6"/>
    <dgm:cxn modelId="{C3B0A468-DB9A-4DCA-9A6F-7BABCB0059B9}" srcId="{61C1327B-07CD-4484-A838-772A639E6FB2}" destId="{7396529F-5654-4D15-91E6-0D5CE68D23A6}" srcOrd="0" destOrd="0" parTransId="{90DA1E52-BB0B-49CC-A60C-6D4C7A6604B3}" sibTransId="{CFBC1815-EF19-4050-82AD-26754B53A9CF}"/>
    <dgm:cxn modelId="{AE1C1838-8AD2-4410-B7D8-6E7C3C035D50}" srcId="{52D32C01-5317-4A65-AD02-8A2FE72D99C1}" destId="{1B5ED71D-2D8C-49CB-9F90-93EB673AFB13}" srcOrd="0" destOrd="0" parTransId="{14D716EB-07E7-41A6-8AD3-B8CC71C6985B}" sibTransId="{1C10555D-CC71-47AA-87EB-AE6FA5C04841}"/>
    <dgm:cxn modelId="{723AF34D-A8DC-47C8-B9EF-5EAAF15F1FC6}" type="presOf" srcId="{52D32C01-5317-4A65-AD02-8A2FE72D99C1}" destId="{5B14BC03-7A1B-400E-8ADF-BCD2818CC7B5}" srcOrd="0" destOrd="0" presId="urn:microsoft.com/office/officeart/2005/8/layout/hierarchy6"/>
    <dgm:cxn modelId="{8F9F95B2-FCEA-4C2B-991C-C28039954421}" type="presOf" srcId="{61C1327B-07CD-4484-A838-772A639E6FB2}" destId="{4A7822F4-6D06-4019-98AC-F8F3C80D027A}" srcOrd="0" destOrd="0" presId="urn:microsoft.com/office/officeart/2005/8/layout/hierarchy6"/>
    <dgm:cxn modelId="{0600D4AC-3F58-4E77-B6E0-E4882B7B2CC2}" type="presOf" srcId="{9E8B885F-A244-498D-B466-9E6DA58CD84A}" destId="{BE9138F0-BB5A-4DE6-8410-A93D64154471}" srcOrd="0" destOrd="0" presId="urn:microsoft.com/office/officeart/2005/8/layout/hierarchy6"/>
    <dgm:cxn modelId="{02C05C0B-B3B5-49EF-B026-9656C2439BE9}" srcId="{331D0123-59D0-4A48-902D-014D20060EAD}" destId="{52D32C01-5317-4A65-AD02-8A2FE72D99C1}" srcOrd="0" destOrd="0" parTransId="{BAB342C5-8F79-4B47-BA3B-12E0C7FA2EA4}" sibTransId="{7C1B6B2F-199C-4C7F-95BA-5014757C09A3}"/>
    <dgm:cxn modelId="{2171F911-C309-404C-8CA1-5F0300C92ECC}" type="presOf" srcId="{7396529F-5654-4D15-91E6-0D5CE68D23A6}" destId="{46988112-650D-4A40-AEB5-C231F41302A3}" srcOrd="0" destOrd="0" presId="urn:microsoft.com/office/officeart/2005/8/layout/hierarchy6"/>
    <dgm:cxn modelId="{A74D2D47-ABEF-43F1-93E6-F391E352BF56}" type="presOf" srcId="{601A650F-3F04-4A2C-AD99-7849E8CA2E76}" destId="{D0541937-4810-4887-8E36-689D3C6EA09E}" srcOrd="0" destOrd="0" presId="urn:microsoft.com/office/officeart/2005/8/layout/hierarchy6"/>
    <dgm:cxn modelId="{A37A8A65-1089-4E90-9294-79357B8A13A4}" type="presOf" srcId="{019303C6-4493-44B4-8277-21AB227CB71F}" destId="{BDA5646C-3B1D-41E3-826A-793D8A367468}" srcOrd="0" destOrd="0" presId="urn:microsoft.com/office/officeart/2005/8/layout/hierarchy6"/>
    <dgm:cxn modelId="{C7ABCF1C-DE85-4A30-9D77-8993FBC8EAA4}" srcId="{331D0123-59D0-4A48-902D-014D20060EAD}" destId="{61C1327B-07CD-4484-A838-772A639E6FB2}" srcOrd="2" destOrd="0" parTransId="{E765CA93-9480-4755-953A-933C55D4043A}" sibTransId="{4439DA47-2751-44B4-835A-8DD53BD64A6B}"/>
    <dgm:cxn modelId="{F3400CB8-E13C-4DD1-8147-DF586E0C14EF}" type="presOf" srcId="{45C3E0FB-C5DF-4687-AF27-53D07766B40F}" destId="{5233C565-7EA9-486A-B211-C30D175A7A88}" srcOrd="0" destOrd="0" presId="urn:microsoft.com/office/officeart/2005/8/layout/hierarchy6"/>
    <dgm:cxn modelId="{9D7E6C28-34FD-4783-8903-6E5E441B6CB1}" type="presOf" srcId="{331D0123-59D0-4A48-902D-014D20060EAD}" destId="{7819DD38-CDFF-4AA2-86FD-B3B7424F5E7E}" srcOrd="0" destOrd="0" presId="urn:microsoft.com/office/officeart/2005/8/layout/hierarchy6"/>
    <dgm:cxn modelId="{23A9C551-6D14-4043-AE29-EA01EBD91649}" srcId="{C6E9E401-FF26-4E7C-900B-E145837200D9}" destId="{1BCE92E8-1BC7-45A1-B631-379DCABAB9F7}" srcOrd="1" destOrd="0" parTransId="{C9A52D36-1DDF-4B7F-802B-BDD04C273A8F}" sibTransId="{5B7AA351-999B-4356-80AA-8D302424764E}"/>
    <dgm:cxn modelId="{8DBD8181-73EE-4EB6-9972-C33ED9118F6F}" type="presOf" srcId="{90DA1E52-BB0B-49CC-A60C-6D4C7A6604B3}" destId="{49F20D69-533E-43CD-9BFD-D7C5559A3E7F}" srcOrd="0" destOrd="0" presId="urn:microsoft.com/office/officeart/2005/8/layout/hierarchy6"/>
    <dgm:cxn modelId="{C60B5EDC-1E1B-4402-881F-ABB074EA4FB2}" srcId="{C6E9E401-FF26-4E7C-900B-E145837200D9}" destId="{94BEBA59-A219-4428-8944-43C73FAF81C5}" srcOrd="2" destOrd="0" parTransId="{601A650F-3F04-4A2C-AD99-7849E8CA2E76}" sibTransId="{D1BFD903-02B6-41D5-80C3-17CCC1BC5774}"/>
    <dgm:cxn modelId="{5A94215A-5F21-45F2-B8BD-65A9E85E9824}" type="presOf" srcId="{126A2548-FA45-41D8-8F8C-C187206991FC}" destId="{1B33F670-229B-40AC-A1C8-9564FE649AD3}" srcOrd="0" destOrd="0" presId="urn:microsoft.com/office/officeart/2005/8/layout/hierarchy6"/>
    <dgm:cxn modelId="{8467C723-D9CD-4696-A6CE-FCC9421FBB67}" srcId="{C6E9E401-FF26-4E7C-900B-E145837200D9}" destId="{126A2548-FA45-41D8-8F8C-C187206991FC}" srcOrd="0" destOrd="0" parTransId="{9E8B885F-A244-498D-B466-9E6DA58CD84A}" sibTransId="{C2E9BB3F-49EE-498F-8F99-90D06ABB4792}"/>
    <dgm:cxn modelId="{F6ACA5F3-1E88-42DF-82FB-2A2F9234200C}" srcId="{331D0123-59D0-4A48-902D-014D20060EAD}" destId="{C6E9E401-FF26-4E7C-900B-E145837200D9}" srcOrd="1" destOrd="0" parTransId="{45C3E0FB-C5DF-4687-AF27-53D07766B40F}" sibTransId="{FFE6467B-3E39-4793-AA2C-E9BAFCBBEB96}"/>
    <dgm:cxn modelId="{BE06D3CE-94A8-4E38-9AB5-DFE1B4090093}" type="presOf" srcId="{6AC11303-0BAC-46A6-B739-D9B26AAE2AAD}" destId="{15B271CC-E144-4E81-8CD2-EF6B1E86BABD}" srcOrd="0" destOrd="0" presId="urn:microsoft.com/office/officeart/2005/8/layout/hierarchy6"/>
    <dgm:cxn modelId="{86B81A72-0AB9-4C3E-A92F-5029630F4689}" type="presOf" srcId="{14D716EB-07E7-41A6-8AD3-B8CC71C6985B}" destId="{DE7BBBB8-EA2B-4258-8BAE-CABC0E8FDB6B}" srcOrd="0" destOrd="0" presId="urn:microsoft.com/office/officeart/2005/8/layout/hierarchy6"/>
    <dgm:cxn modelId="{AA1148FE-C6F8-45BC-8233-C6BDFC4FE6E0}" type="presOf" srcId="{C9A52D36-1DDF-4B7F-802B-BDD04C273A8F}" destId="{D77C216D-8C70-461A-9981-A193BD43D84F}" srcOrd="0" destOrd="0" presId="urn:microsoft.com/office/officeart/2005/8/layout/hierarchy6"/>
    <dgm:cxn modelId="{B027C57E-9FC3-4964-A7B4-F65CB8AAC190}" srcId="{019303C6-4493-44B4-8277-21AB227CB71F}" destId="{331D0123-59D0-4A48-902D-014D20060EAD}" srcOrd="0" destOrd="0" parTransId="{16435A93-9738-48A1-B19E-11EB6BBB8D2C}" sibTransId="{E16E317F-235B-43E8-B56A-E1DE82E19018}"/>
    <dgm:cxn modelId="{3BDF0521-DBE4-4B63-9451-967947299D4C}" type="presOf" srcId="{94BEBA59-A219-4428-8944-43C73FAF81C5}" destId="{5F56AF40-B01B-4377-8EF8-464016733C75}" srcOrd="0" destOrd="0" presId="urn:microsoft.com/office/officeart/2005/8/layout/hierarchy6"/>
    <dgm:cxn modelId="{F9217A3F-0756-4308-91EE-B1814C0A0147}" srcId="{52D32C01-5317-4A65-AD02-8A2FE72D99C1}" destId="{6AC11303-0BAC-46A6-B739-D9B26AAE2AAD}" srcOrd="1" destOrd="0" parTransId="{3B85C4BB-B0F3-474C-938D-36CDEBA974FB}" sibTransId="{19E05577-D502-4C68-BD40-66CA570A2046}"/>
    <dgm:cxn modelId="{D188727D-146D-44C6-8B8E-B219CF7125FF}" type="presOf" srcId="{1BCE92E8-1BC7-45A1-B631-379DCABAB9F7}" destId="{83097369-28E7-4CF6-A8A6-6BCAAAC9AA50}" srcOrd="0" destOrd="0" presId="urn:microsoft.com/office/officeart/2005/8/layout/hierarchy6"/>
    <dgm:cxn modelId="{D9771E0E-E9D3-4E7E-98EF-B88AA17F3112}" type="presOf" srcId="{BAB342C5-8F79-4B47-BA3B-12E0C7FA2EA4}" destId="{6EF72203-8374-46DA-BB92-78CA798E904E}" srcOrd="0" destOrd="0" presId="urn:microsoft.com/office/officeart/2005/8/layout/hierarchy6"/>
    <dgm:cxn modelId="{C30DC365-C057-4E56-978E-565526088C0C}" type="presOf" srcId="{C6E9E401-FF26-4E7C-900B-E145837200D9}" destId="{D37E7C4E-A195-46D6-9744-D3F8EB7DCE04}" srcOrd="0" destOrd="0" presId="urn:microsoft.com/office/officeart/2005/8/layout/hierarchy6"/>
    <dgm:cxn modelId="{CDD43641-E32E-4DD2-BFC2-6E1612E49AED}" type="presParOf" srcId="{BDA5646C-3B1D-41E3-826A-793D8A367468}" destId="{2E13E5FB-7F59-4D00-A7F1-BA644CE2986B}" srcOrd="0" destOrd="0" presId="urn:microsoft.com/office/officeart/2005/8/layout/hierarchy6"/>
    <dgm:cxn modelId="{39CDBF16-6298-460D-A1D2-ABFF2DF7C7F8}" type="presParOf" srcId="{2E13E5FB-7F59-4D00-A7F1-BA644CE2986B}" destId="{F7EAA44A-2C29-4B68-B5DE-52EC0E08B947}" srcOrd="0" destOrd="0" presId="urn:microsoft.com/office/officeart/2005/8/layout/hierarchy6"/>
    <dgm:cxn modelId="{05A09709-F5E1-419E-8277-B7A6B00E6EAD}" type="presParOf" srcId="{F7EAA44A-2C29-4B68-B5DE-52EC0E08B947}" destId="{37E499E8-E7A1-4CA3-BB56-AC4E073FFE52}" srcOrd="0" destOrd="0" presId="urn:microsoft.com/office/officeart/2005/8/layout/hierarchy6"/>
    <dgm:cxn modelId="{E25C28E9-C988-4859-9C12-DA4A7597A736}" type="presParOf" srcId="{37E499E8-E7A1-4CA3-BB56-AC4E073FFE52}" destId="{7819DD38-CDFF-4AA2-86FD-B3B7424F5E7E}" srcOrd="0" destOrd="0" presId="urn:microsoft.com/office/officeart/2005/8/layout/hierarchy6"/>
    <dgm:cxn modelId="{26FDAC10-164A-4A63-86FD-5BFC243D3330}" type="presParOf" srcId="{37E499E8-E7A1-4CA3-BB56-AC4E073FFE52}" destId="{DF631E8F-5F03-4C0F-BD15-84CF4BDE5AE8}" srcOrd="1" destOrd="0" presId="urn:microsoft.com/office/officeart/2005/8/layout/hierarchy6"/>
    <dgm:cxn modelId="{9CE94190-FCDD-481E-8978-A4B2969C26A1}" type="presParOf" srcId="{DF631E8F-5F03-4C0F-BD15-84CF4BDE5AE8}" destId="{6EF72203-8374-46DA-BB92-78CA798E904E}" srcOrd="0" destOrd="0" presId="urn:microsoft.com/office/officeart/2005/8/layout/hierarchy6"/>
    <dgm:cxn modelId="{A6EF0B71-E078-4FE7-8B96-B32F23F82131}" type="presParOf" srcId="{DF631E8F-5F03-4C0F-BD15-84CF4BDE5AE8}" destId="{A9691116-5689-4D8A-A9E5-D67D1E940E01}" srcOrd="1" destOrd="0" presId="urn:microsoft.com/office/officeart/2005/8/layout/hierarchy6"/>
    <dgm:cxn modelId="{ABF8D61F-3AC9-4AAF-B818-6ABB2BE98EA0}" type="presParOf" srcId="{A9691116-5689-4D8A-A9E5-D67D1E940E01}" destId="{5B14BC03-7A1B-400E-8ADF-BCD2818CC7B5}" srcOrd="0" destOrd="0" presId="urn:microsoft.com/office/officeart/2005/8/layout/hierarchy6"/>
    <dgm:cxn modelId="{919D0CCE-9123-4C1B-A0BD-BAA579DE91F9}" type="presParOf" srcId="{A9691116-5689-4D8A-A9E5-D67D1E940E01}" destId="{C1177859-42AE-4C29-A573-A9BD48C19756}" srcOrd="1" destOrd="0" presId="urn:microsoft.com/office/officeart/2005/8/layout/hierarchy6"/>
    <dgm:cxn modelId="{44F29F9D-9051-4728-81C6-36249928F3F4}" type="presParOf" srcId="{C1177859-42AE-4C29-A573-A9BD48C19756}" destId="{DE7BBBB8-EA2B-4258-8BAE-CABC0E8FDB6B}" srcOrd="0" destOrd="0" presId="urn:microsoft.com/office/officeart/2005/8/layout/hierarchy6"/>
    <dgm:cxn modelId="{B28B5F36-05AE-4E3F-B23C-D69AB5B9FD73}" type="presParOf" srcId="{C1177859-42AE-4C29-A573-A9BD48C19756}" destId="{87F560C9-7C8A-48C0-BEE6-04E1BB3E6E8A}" srcOrd="1" destOrd="0" presId="urn:microsoft.com/office/officeart/2005/8/layout/hierarchy6"/>
    <dgm:cxn modelId="{12FE30B3-14C8-48FB-8005-C5C6727B375D}" type="presParOf" srcId="{87F560C9-7C8A-48C0-BEE6-04E1BB3E6E8A}" destId="{1A2ABE77-0C0B-48BD-BE54-55A0BB6DB91E}" srcOrd="0" destOrd="0" presId="urn:microsoft.com/office/officeart/2005/8/layout/hierarchy6"/>
    <dgm:cxn modelId="{01CF182B-FCC3-48CC-B0C4-128F7DAD9CC1}" type="presParOf" srcId="{87F560C9-7C8A-48C0-BEE6-04E1BB3E6E8A}" destId="{B2CDEFC7-D769-4C0D-AC88-DE99ABED4C86}" srcOrd="1" destOrd="0" presId="urn:microsoft.com/office/officeart/2005/8/layout/hierarchy6"/>
    <dgm:cxn modelId="{8D7D0200-97D9-4792-B85A-2E5E2C0A657D}" type="presParOf" srcId="{C1177859-42AE-4C29-A573-A9BD48C19756}" destId="{8B16E4C1-C62A-4B08-9E24-E3653A32C70F}" srcOrd="2" destOrd="0" presId="urn:microsoft.com/office/officeart/2005/8/layout/hierarchy6"/>
    <dgm:cxn modelId="{CE7C76E3-FE26-4B00-AA97-DE1D5AA65021}" type="presParOf" srcId="{C1177859-42AE-4C29-A573-A9BD48C19756}" destId="{9F37055E-2C61-45C2-B18C-B8A225FE6B7E}" srcOrd="3" destOrd="0" presId="urn:microsoft.com/office/officeart/2005/8/layout/hierarchy6"/>
    <dgm:cxn modelId="{5CBC6E6F-6BAC-476A-B885-F2F5D5E19219}" type="presParOf" srcId="{9F37055E-2C61-45C2-B18C-B8A225FE6B7E}" destId="{15B271CC-E144-4E81-8CD2-EF6B1E86BABD}" srcOrd="0" destOrd="0" presId="urn:microsoft.com/office/officeart/2005/8/layout/hierarchy6"/>
    <dgm:cxn modelId="{BF77EEC6-9716-4E17-AE50-3C7EC6E544C1}" type="presParOf" srcId="{9F37055E-2C61-45C2-B18C-B8A225FE6B7E}" destId="{769BFEE2-5FA9-49E1-9755-DB11916A9FEE}" srcOrd="1" destOrd="0" presId="urn:microsoft.com/office/officeart/2005/8/layout/hierarchy6"/>
    <dgm:cxn modelId="{F02D7D25-96F6-4C05-AFF4-872A2BC33C91}" type="presParOf" srcId="{DF631E8F-5F03-4C0F-BD15-84CF4BDE5AE8}" destId="{5233C565-7EA9-486A-B211-C30D175A7A88}" srcOrd="2" destOrd="0" presId="urn:microsoft.com/office/officeart/2005/8/layout/hierarchy6"/>
    <dgm:cxn modelId="{4839693D-85F4-4C4C-9EF9-A426498BA5D8}" type="presParOf" srcId="{DF631E8F-5F03-4C0F-BD15-84CF4BDE5AE8}" destId="{AEE386CB-56EA-4296-8DEA-2666635631CE}" srcOrd="3" destOrd="0" presId="urn:microsoft.com/office/officeart/2005/8/layout/hierarchy6"/>
    <dgm:cxn modelId="{3665041C-AACF-4278-8059-3E12A9DE50A4}" type="presParOf" srcId="{AEE386CB-56EA-4296-8DEA-2666635631CE}" destId="{D37E7C4E-A195-46D6-9744-D3F8EB7DCE04}" srcOrd="0" destOrd="0" presId="urn:microsoft.com/office/officeart/2005/8/layout/hierarchy6"/>
    <dgm:cxn modelId="{110749A1-D904-4253-93C1-33598E89BB98}" type="presParOf" srcId="{AEE386CB-56EA-4296-8DEA-2666635631CE}" destId="{0C8326DA-FAAB-4FFC-8C54-33B4BE90F391}" srcOrd="1" destOrd="0" presId="urn:microsoft.com/office/officeart/2005/8/layout/hierarchy6"/>
    <dgm:cxn modelId="{314DF149-9460-435B-9686-61959B74B45E}" type="presParOf" srcId="{0C8326DA-FAAB-4FFC-8C54-33B4BE90F391}" destId="{BE9138F0-BB5A-4DE6-8410-A93D64154471}" srcOrd="0" destOrd="0" presId="urn:microsoft.com/office/officeart/2005/8/layout/hierarchy6"/>
    <dgm:cxn modelId="{7213C315-191F-4ADF-9DFD-91D7F3EADFBE}" type="presParOf" srcId="{0C8326DA-FAAB-4FFC-8C54-33B4BE90F391}" destId="{2470D646-AAD0-43E9-9392-648611827D12}" srcOrd="1" destOrd="0" presId="urn:microsoft.com/office/officeart/2005/8/layout/hierarchy6"/>
    <dgm:cxn modelId="{B14913B5-CBAC-4B88-BC3F-930739FA1846}" type="presParOf" srcId="{2470D646-AAD0-43E9-9392-648611827D12}" destId="{1B33F670-229B-40AC-A1C8-9564FE649AD3}" srcOrd="0" destOrd="0" presId="urn:microsoft.com/office/officeart/2005/8/layout/hierarchy6"/>
    <dgm:cxn modelId="{E21ADDA5-F694-48DE-9698-30861BA55075}" type="presParOf" srcId="{2470D646-AAD0-43E9-9392-648611827D12}" destId="{29FDF976-EFA1-4727-80B5-BD1FE6E7F8E7}" srcOrd="1" destOrd="0" presId="urn:microsoft.com/office/officeart/2005/8/layout/hierarchy6"/>
    <dgm:cxn modelId="{D1888802-BDF8-43D7-A1FB-1548AFDA0306}" type="presParOf" srcId="{0C8326DA-FAAB-4FFC-8C54-33B4BE90F391}" destId="{D77C216D-8C70-461A-9981-A193BD43D84F}" srcOrd="2" destOrd="0" presId="urn:microsoft.com/office/officeart/2005/8/layout/hierarchy6"/>
    <dgm:cxn modelId="{7C566DED-E278-4AFC-910B-935340EEE93E}" type="presParOf" srcId="{0C8326DA-FAAB-4FFC-8C54-33B4BE90F391}" destId="{64D8B3DD-1AFE-4CE8-AB43-8D49AF883654}" srcOrd="3" destOrd="0" presId="urn:microsoft.com/office/officeart/2005/8/layout/hierarchy6"/>
    <dgm:cxn modelId="{7AB76AF8-7CEA-447C-B463-D87D21EB716D}" type="presParOf" srcId="{64D8B3DD-1AFE-4CE8-AB43-8D49AF883654}" destId="{83097369-28E7-4CF6-A8A6-6BCAAAC9AA50}" srcOrd="0" destOrd="0" presId="urn:microsoft.com/office/officeart/2005/8/layout/hierarchy6"/>
    <dgm:cxn modelId="{7714F8F2-3410-4EE6-84F8-E3CE88B7A7B6}" type="presParOf" srcId="{64D8B3DD-1AFE-4CE8-AB43-8D49AF883654}" destId="{76104175-E9EE-49B8-9ECE-957590F05A42}" srcOrd="1" destOrd="0" presId="urn:microsoft.com/office/officeart/2005/8/layout/hierarchy6"/>
    <dgm:cxn modelId="{C79E54CB-4E05-4D44-94F5-CD0451DCCD62}" type="presParOf" srcId="{0C8326DA-FAAB-4FFC-8C54-33B4BE90F391}" destId="{D0541937-4810-4887-8E36-689D3C6EA09E}" srcOrd="4" destOrd="0" presId="urn:microsoft.com/office/officeart/2005/8/layout/hierarchy6"/>
    <dgm:cxn modelId="{8BC6412E-80A9-4353-857B-4BBF4471077E}" type="presParOf" srcId="{0C8326DA-FAAB-4FFC-8C54-33B4BE90F391}" destId="{3B56B4AF-E3E5-45DA-A3CC-D87695B0A100}" srcOrd="5" destOrd="0" presId="urn:microsoft.com/office/officeart/2005/8/layout/hierarchy6"/>
    <dgm:cxn modelId="{71609896-416C-4F46-B3C9-F8E2E2D26994}" type="presParOf" srcId="{3B56B4AF-E3E5-45DA-A3CC-D87695B0A100}" destId="{5F56AF40-B01B-4377-8EF8-464016733C75}" srcOrd="0" destOrd="0" presId="urn:microsoft.com/office/officeart/2005/8/layout/hierarchy6"/>
    <dgm:cxn modelId="{8E5F8298-3166-4F90-A6C8-1A10FE3E69A2}" type="presParOf" srcId="{3B56B4AF-E3E5-45DA-A3CC-D87695B0A100}" destId="{9FEB2D4A-BEFD-4C05-939A-939582679229}" srcOrd="1" destOrd="0" presId="urn:microsoft.com/office/officeart/2005/8/layout/hierarchy6"/>
    <dgm:cxn modelId="{2202C5ED-B2F0-48C8-BC52-A1525EF2FBC5}" type="presParOf" srcId="{DF631E8F-5F03-4C0F-BD15-84CF4BDE5AE8}" destId="{0D8A386C-A885-42AD-B313-8012153C15C4}" srcOrd="4" destOrd="0" presId="urn:microsoft.com/office/officeart/2005/8/layout/hierarchy6"/>
    <dgm:cxn modelId="{8AF75DB2-B37F-4DE7-804A-FDA91205F55F}" type="presParOf" srcId="{DF631E8F-5F03-4C0F-BD15-84CF4BDE5AE8}" destId="{CDCF6354-0E6D-42CA-B18B-8715324659E8}" srcOrd="5" destOrd="0" presId="urn:microsoft.com/office/officeart/2005/8/layout/hierarchy6"/>
    <dgm:cxn modelId="{C222BCCB-C7AC-44FC-9E57-8C43D980D9EF}" type="presParOf" srcId="{CDCF6354-0E6D-42CA-B18B-8715324659E8}" destId="{4A7822F4-6D06-4019-98AC-F8F3C80D027A}" srcOrd="0" destOrd="0" presId="urn:microsoft.com/office/officeart/2005/8/layout/hierarchy6"/>
    <dgm:cxn modelId="{7F5E8F2C-E68A-4AEC-9F8B-9240D74390F4}" type="presParOf" srcId="{CDCF6354-0E6D-42CA-B18B-8715324659E8}" destId="{E73AD4AC-AE38-4C33-B3EB-C631142F01F2}" srcOrd="1" destOrd="0" presId="urn:microsoft.com/office/officeart/2005/8/layout/hierarchy6"/>
    <dgm:cxn modelId="{3A553E63-3163-4FA8-A4D8-8E3AB3B756AE}" type="presParOf" srcId="{E73AD4AC-AE38-4C33-B3EB-C631142F01F2}" destId="{49F20D69-533E-43CD-9BFD-D7C5559A3E7F}" srcOrd="0" destOrd="0" presId="urn:microsoft.com/office/officeart/2005/8/layout/hierarchy6"/>
    <dgm:cxn modelId="{860D407A-95E9-42E5-8F06-9B6A257B92FC}" type="presParOf" srcId="{E73AD4AC-AE38-4C33-B3EB-C631142F01F2}" destId="{0B2567E8-87E4-4807-A72E-55BAB1C81932}" srcOrd="1" destOrd="0" presId="urn:microsoft.com/office/officeart/2005/8/layout/hierarchy6"/>
    <dgm:cxn modelId="{F2CABD79-C0E6-4155-8F2C-ECF5A0837081}" type="presParOf" srcId="{0B2567E8-87E4-4807-A72E-55BAB1C81932}" destId="{46988112-650D-4A40-AEB5-C231F41302A3}" srcOrd="0" destOrd="0" presId="urn:microsoft.com/office/officeart/2005/8/layout/hierarchy6"/>
    <dgm:cxn modelId="{12B9939E-FFE1-4FF0-BDB7-BBDB0AABC6AC}" type="presParOf" srcId="{0B2567E8-87E4-4807-A72E-55BAB1C81932}" destId="{DFE577A3-A398-409A-8210-583278336EA3}" srcOrd="1" destOrd="0" presId="urn:microsoft.com/office/officeart/2005/8/layout/hierarchy6"/>
    <dgm:cxn modelId="{B8708841-D2AD-4A17-AC91-84FA58DAF94A}" type="presParOf" srcId="{BDA5646C-3B1D-41E3-826A-793D8A367468}" destId="{014669CC-DC89-4DC0-9F7A-D2B22F36524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9303C6-4493-44B4-8277-21AB227CB71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331D0123-59D0-4A48-902D-014D20060EAD}">
      <dgm:prSet phldrT="[Text]" custT="1"/>
      <dgm:spPr>
        <a:solidFill>
          <a:srgbClr val="002060"/>
        </a:solidFill>
        <a:effectLst>
          <a:outerShdw blurRad="50800" dist="38100" dir="2700000" algn="tl" rotWithShape="0">
            <a:prstClr val="black">
              <a:alpha val="40000"/>
            </a:prstClr>
          </a:outerShdw>
        </a:effectLst>
      </dgm:spPr>
      <dgm:t>
        <a:bodyPr/>
        <a:lstStyle/>
        <a:p>
          <a:r>
            <a:rPr lang="en-US" sz="2000" dirty="0" smtClean="0">
              <a:solidFill>
                <a:schemeClr val="bg1"/>
              </a:solidFill>
            </a:rPr>
            <a:t>Administrator</a:t>
          </a:r>
          <a:r>
            <a:rPr lang="en-US" sz="2400" dirty="0" smtClean="0">
              <a:solidFill>
                <a:schemeClr val="bg1"/>
              </a:solidFill>
            </a:rPr>
            <a:t> </a:t>
          </a:r>
        </a:p>
        <a:p>
          <a:r>
            <a:rPr lang="en-US" sz="1600" dirty="0" smtClean="0">
              <a:solidFill>
                <a:schemeClr val="bg1"/>
              </a:solidFill>
            </a:rPr>
            <a:t>John Manfreda</a:t>
          </a:r>
          <a:endParaRPr lang="en-US" sz="2400" dirty="0">
            <a:solidFill>
              <a:schemeClr val="bg1"/>
            </a:solidFill>
          </a:endParaRPr>
        </a:p>
      </dgm:t>
    </dgm:pt>
    <dgm:pt modelId="{16435A93-9738-48A1-B19E-11EB6BBB8D2C}" type="parTrans" cxnId="{B027C57E-9FC3-4964-A7B4-F65CB8AAC190}">
      <dgm:prSet/>
      <dgm:spPr/>
      <dgm:t>
        <a:bodyPr/>
        <a:lstStyle/>
        <a:p>
          <a:endParaRPr lang="en-US" sz="2000"/>
        </a:p>
      </dgm:t>
    </dgm:pt>
    <dgm:pt modelId="{E16E317F-235B-43E8-B56A-E1DE82E19018}" type="sibTrans" cxnId="{B027C57E-9FC3-4964-A7B4-F65CB8AAC190}">
      <dgm:prSet/>
      <dgm:spPr/>
      <dgm:t>
        <a:bodyPr/>
        <a:lstStyle/>
        <a:p>
          <a:endParaRPr lang="en-US" sz="2000"/>
        </a:p>
      </dgm:t>
    </dgm:pt>
    <dgm:pt modelId="{52D32C01-5317-4A65-AD02-8A2FE72D99C1}">
      <dgm:prSet phldrT="[Text]" custT="1"/>
      <dgm:spPr>
        <a:solidFill>
          <a:schemeClr val="tx2">
            <a:lumMod val="60000"/>
            <a:lumOff val="4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Field Operations</a:t>
          </a:r>
          <a:endParaRPr lang="en-US" sz="1800" dirty="0">
            <a:solidFill>
              <a:schemeClr val="bg1"/>
            </a:solidFill>
          </a:endParaRPr>
        </a:p>
      </dgm:t>
    </dgm:pt>
    <dgm:pt modelId="{BAB342C5-8F79-4B47-BA3B-12E0C7FA2EA4}" type="parTrans" cxnId="{02C05C0B-B3B5-49EF-B026-9656C2439BE9}">
      <dgm:prSet/>
      <dgm:spPr/>
      <dgm:t>
        <a:bodyPr/>
        <a:lstStyle/>
        <a:p>
          <a:endParaRPr lang="en-US" sz="2000"/>
        </a:p>
      </dgm:t>
    </dgm:pt>
    <dgm:pt modelId="{7C1B6B2F-199C-4C7F-95BA-5014757C09A3}" type="sibTrans" cxnId="{02C05C0B-B3B5-49EF-B026-9656C2439BE9}">
      <dgm:prSet/>
      <dgm:spPr/>
      <dgm:t>
        <a:bodyPr/>
        <a:lstStyle/>
        <a:p>
          <a:endParaRPr lang="en-US" sz="2000"/>
        </a:p>
      </dgm:t>
    </dgm:pt>
    <dgm:pt modelId="{C6E9E401-FF26-4E7C-900B-E145837200D9}">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Headquarters Operations</a:t>
          </a:r>
          <a:endParaRPr lang="en-US" sz="1800" dirty="0">
            <a:solidFill>
              <a:schemeClr val="bg1"/>
            </a:solidFill>
          </a:endParaRPr>
        </a:p>
      </dgm:t>
    </dgm:pt>
    <dgm:pt modelId="{45C3E0FB-C5DF-4687-AF27-53D07766B40F}" type="parTrans" cxnId="{F6ACA5F3-1E88-42DF-82FB-2A2F9234200C}">
      <dgm:prSet/>
      <dgm:spPr/>
      <dgm:t>
        <a:bodyPr/>
        <a:lstStyle/>
        <a:p>
          <a:endParaRPr lang="en-US" sz="2000"/>
        </a:p>
      </dgm:t>
    </dgm:pt>
    <dgm:pt modelId="{FFE6467B-3E39-4793-AA2C-E9BAFCBBEB96}" type="sibTrans" cxnId="{F6ACA5F3-1E88-42DF-82FB-2A2F9234200C}">
      <dgm:prSet/>
      <dgm:spPr/>
      <dgm:t>
        <a:bodyPr/>
        <a:lstStyle/>
        <a:p>
          <a:endParaRPr lang="en-US" sz="2000"/>
        </a:p>
      </dgm:t>
    </dgm:pt>
    <dgm:pt modelId="{61C1327B-07CD-4484-A838-772A639E6FB2}">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Permitting and Taxation</a:t>
          </a:r>
          <a:endParaRPr lang="en-US" sz="1800" dirty="0">
            <a:solidFill>
              <a:schemeClr val="bg1"/>
            </a:solidFill>
          </a:endParaRPr>
        </a:p>
      </dgm:t>
    </dgm:pt>
    <dgm:pt modelId="{E765CA93-9480-4755-953A-933C55D4043A}" type="parTrans" cxnId="{C7ABCF1C-DE85-4A30-9D77-8993FBC8EAA4}">
      <dgm:prSet/>
      <dgm:spPr/>
      <dgm:t>
        <a:bodyPr/>
        <a:lstStyle/>
        <a:p>
          <a:endParaRPr lang="en-US" sz="2000"/>
        </a:p>
      </dgm:t>
    </dgm:pt>
    <dgm:pt modelId="{4439DA47-2751-44B4-835A-8DD53BD64A6B}" type="sibTrans" cxnId="{C7ABCF1C-DE85-4A30-9D77-8993FBC8EAA4}">
      <dgm:prSet/>
      <dgm:spPr/>
      <dgm:t>
        <a:bodyPr/>
        <a:lstStyle/>
        <a:p>
          <a:endParaRPr lang="en-US" sz="2000"/>
        </a:p>
      </dgm:t>
    </dgm:pt>
    <dgm:pt modelId="{1B5ED71D-2D8C-49CB-9F90-93EB673AFB13}">
      <dgm:prSet phldrT="[Text]" custT="1"/>
      <dgm:spPr>
        <a:solidFill>
          <a:srgbClr val="FFC000"/>
        </a:solidFill>
        <a:effectLst>
          <a:outerShdw blurRad="50800" dist="38100" dir="2700000" algn="tl" rotWithShape="0">
            <a:prstClr val="black">
              <a:alpha val="40000"/>
            </a:prstClr>
          </a:outerShdw>
        </a:effectLst>
      </dgm:spPr>
      <dgm:t>
        <a:bodyPr/>
        <a:lstStyle/>
        <a:p>
          <a:r>
            <a:rPr lang="en-US" sz="1800" dirty="0" smtClean="0">
              <a:solidFill>
                <a:sysClr val="windowText" lastClr="000000"/>
              </a:solidFill>
            </a:rPr>
            <a:t>Tax Audit Division</a:t>
          </a:r>
          <a:endParaRPr lang="en-US" sz="1800" dirty="0">
            <a:solidFill>
              <a:sysClr val="windowText" lastClr="000000"/>
            </a:solidFill>
          </a:endParaRPr>
        </a:p>
      </dgm:t>
    </dgm:pt>
    <dgm:pt modelId="{14D716EB-07E7-41A6-8AD3-B8CC71C6985B}" type="parTrans" cxnId="{AE1C1838-8AD2-4410-B7D8-6E7C3C035D50}">
      <dgm:prSet/>
      <dgm:spPr/>
      <dgm:t>
        <a:bodyPr/>
        <a:lstStyle/>
        <a:p>
          <a:endParaRPr lang="en-US" sz="2000"/>
        </a:p>
      </dgm:t>
    </dgm:pt>
    <dgm:pt modelId="{1C10555D-CC71-47AA-87EB-AE6FA5C04841}" type="sibTrans" cxnId="{AE1C1838-8AD2-4410-B7D8-6E7C3C035D50}">
      <dgm:prSet/>
      <dgm:spPr/>
      <dgm:t>
        <a:bodyPr/>
        <a:lstStyle/>
        <a:p>
          <a:endParaRPr lang="en-US" sz="2000"/>
        </a:p>
      </dgm:t>
    </dgm:pt>
    <dgm:pt modelId="{6AC11303-0BAC-46A6-B739-D9B26AAE2AAD}">
      <dgm:prSet phldrT="[Text]" custT="1"/>
      <dgm:spPr>
        <a:solidFill>
          <a:srgbClr val="FFC000"/>
        </a:solidFill>
        <a:effectLst>
          <a:outerShdw blurRad="50800" dist="38100" dir="2700000" algn="tl" rotWithShape="0">
            <a:prstClr val="black">
              <a:alpha val="40000"/>
            </a:prstClr>
          </a:outerShdw>
        </a:effectLst>
      </dgm:spPr>
      <dgm:t>
        <a:bodyPr/>
        <a:lstStyle/>
        <a:p>
          <a:r>
            <a:rPr lang="en-US" sz="1800" dirty="0" smtClean="0">
              <a:solidFill>
                <a:sysClr val="windowText" lastClr="000000"/>
              </a:solidFill>
            </a:rPr>
            <a:t>Trade Investigations Division</a:t>
          </a:r>
          <a:endParaRPr lang="en-US" sz="1800" dirty="0">
            <a:solidFill>
              <a:sysClr val="windowText" lastClr="000000"/>
            </a:solidFill>
          </a:endParaRPr>
        </a:p>
      </dgm:t>
    </dgm:pt>
    <dgm:pt modelId="{3B85C4BB-B0F3-474C-938D-36CDEBA974FB}" type="parTrans" cxnId="{F9217A3F-0756-4308-91EE-B1814C0A0147}">
      <dgm:prSet/>
      <dgm:spPr/>
      <dgm:t>
        <a:bodyPr/>
        <a:lstStyle/>
        <a:p>
          <a:endParaRPr lang="en-US" sz="2000"/>
        </a:p>
      </dgm:t>
    </dgm:pt>
    <dgm:pt modelId="{19E05577-D502-4C68-BD40-66CA570A2046}" type="sibTrans" cxnId="{F9217A3F-0756-4308-91EE-B1814C0A0147}">
      <dgm:prSet/>
      <dgm:spPr/>
      <dgm:t>
        <a:bodyPr/>
        <a:lstStyle/>
        <a:p>
          <a:endParaRPr lang="en-US" sz="2000"/>
        </a:p>
      </dgm:t>
    </dgm:pt>
    <dgm:pt modelId="{94BEBA59-A219-4428-8944-43C73FAF81C5}">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600" dirty="0" smtClean="0">
              <a:solidFill>
                <a:schemeClr val="bg1"/>
              </a:solidFill>
            </a:rPr>
            <a:t>Alcohol Labeling and Formulation Division</a:t>
          </a:r>
          <a:endParaRPr lang="en-US" sz="1600" dirty="0">
            <a:solidFill>
              <a:schemeClr val="bg1"/>
            </a:solidFill>
          </a:endParaRPr>
        </a:p>
      </dgm:t>
    </dgm:pt>
    <dgm:pt modelId="{601A650F-3F04-4A2C-AD99-7849E8CA2E76}" type="parTrans" cxnId="{C60B5EDC-1E1B-4402-881F-ABB074EA4FB2}">
      <dgm:prSet/>
      <dgm:spPr/>
      <dgm:t>
        <a:bodyPr/>
        <a:lstStyle/>
        <a:p>
          <a:endParaRPr lang="en-US" sz="2000"/>
        </a:p>
      </dgm:t>
    </dgm:pt>
    <dgm:pt modelId="{D1BFD903-02B6-41D5-80C3-17CCC1BC5774}" type="sibTrans" cxnId="{C60B5EDC-1E1B-4402-881F-ABB074EA4FB2}">
      <dgm:prSet/>
      <dgm:spPr/>
      <dgm:t>
        <a:bodyPr/>
        <a:lstStyle/>
        <a:p>
          <a:endParaRPr lang="en-US" sz="2000"/>
        </a:p>
      </dgm:t>
    </dgm:pt>
    <dgm:pt modelId="{126A2548-FA45-41D8-8F8C-C187206991FC}">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Regulations and Rulings Division</a:t>
          </a:r>
          <a:endParaRPr lang="en-US" sz="1800" dirty="0">
            <a:solidFill>
              <a:schemeClr val="bg1"/>
            </a:solidFill>
          </a:endParaRPr>
        </a:p>
      </dgm:t>
    </dgm:pt>
    <dgm:pt modelId="{9E8B885F-A244-498D-B466-9E6DA58CD84A}" type="parTrans" cxnId="{8467C723-D9CD-4696-A6CE-FCC9421FBB67}">
      <dgm:prSet/>
      <dgm:spPr/>
      <dgm:t>
        <a:bodyPr/>
        <a:lstStyle/>
        <a:p>
          <a:endParaRPr lang="en-US" sz="2000"/>
        </a:p>
      </dgm:t>
    </dgm:pt>
    <dgm:pt modelId="{C2E9BB3F-49EE-498F-8F99-90D06ABB4792}" type="sibTrans" cxnId="{8467C723-D9CD-4696-A6CE-FCC9421FBB67}">
      <dgm:prSet/>
      <dgm:spPr/>
      <dgm:t>
        <a:bodyPr/>
        <a:lstStyle/>
        <a:p>
          <a:endParaRPr lang="en-US" sz="2000"/>
        </a:p>
      </dgm:t>
    </dgm:pt>
    <dgm:pt modelId="{1BCE92E8-1BC7-45A1-B631-379DCABAB9F7}">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Scientific Services Division</a:t>
          </a:r>
          <a:endParaRPr lang="en-US" sz="1800" dirty="0">
            <a:solidFill>
              <a:schemeClr val="bg1"/>
            </a:solidFill>
          </a:endParaRPr>
        </a:p>
      </dgm:t>
    </dgm:pt>
    <dgm:pt modelId="{C9A52D36-1DDF-4B7F-802B-BDD04C273A8F}" type="parTrans" cxnId="{23A9C551-6D14-4043-AE29-EA01EBD91649}">
      <dgm:prSet/>
      <dgm:spPr/>
      <dgm:t>
        <a:bodyPr/>
        <a:lstStyle/>
        <a:p>
          <a:endParaRPr lang="en-US" sz="2000"/>
        </a:p>
      </dgm:t>
    </dgm:pt>
    <dgm:pt modelId="{5B7AA351-999B-4356-80AA-8D302424764E}" type="sibTrans" cxnId="{23A9C551-6D14-4043-AE29-EA01EBD91649}">
      <dgm:prSet/>
      <dgm:spPr/>
      <dgm:t>
        <a:bodyPr/>
        <a:lstStyle/>
        <a:p>
          <a:endParaRPr lang="en-US" sz="2000"/>
        </a:p>
      </dgm:t>
    </dgm:pt>
    <dgm:pt modelId="{7396529F-5654-4D15-91E6-0D5CE68D23A6}">
      <dgm:prSet phldrT="[Text]" custT="1"/>
      <dgm:spPr>
        <a:solidFill>
          <a:schemeClr val="tx2">
            <a:lumMod val="40000"/>
            <a:lumOff val="60000"/>
          </a:schemeClr>
        </a:solidFill>
        <a:effectLst>
          <a:outerShdw blurRad="50800" dist="38100" dir="2700000" algn="tl" rotWithShape="0">
            <a:prstClr val="black">
              <a:alpha val="40000"/>
            </a:prstClr>
          </a:outerShdw>
        </a:effectLst>
      </dgm:spPr>
      <dgm:t>
        <a:bodyPr/>
        <a:lstStyle/>
        <a:p>
          <a:r>
            <a:rPr lang="en-US" sz="1800" dirty="0" smtClean="0">
              <a:solidFill>
                <a:schemeClr val="bg1"/>
              </a:solidFill>
            </a:rPr>
            <a:t>National Revenue Center</a:t>
          </a:r>
          <a:endParaRPr lang="en-US" sz="1800" dirty="0">
            <a:solidFill>
              <a:schemeClr val="bg1"/>
            </a:solidFill>
          </a:endParaRPr>
        </a:p>
      </dgm:t>
    </dgm:pt>
    <dgm:pt modelId="{90DA1E52-BB0B-49CC-A60C-6D4C7A6604B3}" type="parTrans" cxnId="{C3B0A468-DB9A-4DCA-9A6F-7BABCB0059B9}">
      <dgm:prSet/>
      <dgm:spPr/>
      <dgm:t>
        <a:bodyPr/>
        <a:lstStyle/>
        <a:p>
          <a:endParaRPr lang="en-US" sz="2000"/>
        </a:p>
      </dgm:t>
    </dgm:pt>
    <dgm:pt modelId="{CFBC1815-EF19-4050-82AD-26754B53A9CF}" type="sibTrans" cxnId="{C3B0A468-DB9A-4DCA-9A6F-7BABCB0059B9}">
      <dgm:prSet/>
      <dgm:spPr/>
      <dgm:t>
        <a:bodyPr/>
        <a:lstStyle/>
        <a:p>
          <a:endParaRPr lang="en-US" sz="2000"/>
        </a:p>
      </dgm:t>
    </dgm:pt>
    <dgm:pt modelId="{BDA5646C-3B1D-41E3-826A-793D8A367468}" type="pres">
      <dgm:prSet presAssocID="{019303C6-4493-44B4-8277-21AB227CB71F}" presName="mainComposite" presStyleCnt="0">
        <dgm:presLayoutVars>
          <dgm:chPref val="1"/>
          <dgm:dir val="rev"/>
          <dgm:animOne val="branch"/>
          <dgm:animLvl val="lvl"/>
          <dgm:resizeHandles val="exact"/>
        </dgm:presLayoutVars>
      </dgm:prSet>
      <dgm:spPr/>
      <dgm:t>
        <a:bodyPr/>
        <a:lstStyle/>
        <a:p>
          <a:endParaRPr lang="en-US"/>
        </a:p>
      </dgm:t>
    </dgm:pt>
    <dgm:pt modelId="{2E13E5FB-7F59-4D00-A7F1-BA644CE2986B}" type="pres">
      <dgm:prSet presAssocID="{019303C6-4493-44B4-8277-21AB227CB71F}" presName="hierFlow" presStyleCnt="0"/>
      <dgm:spPr/>
    </dgm:pt>
    <dgm:pt modelId="{F7EAA44A-2C29-4B68-B5DE-52EC0E08B947}" type="pres">
      <dgm:prSet presAssocID="{019303C6-4493-44B4-8277-21AB227CB71F}" presName="hierChild1" presStyleCnt="0">
        <dgm:presLayoutVars>
          <dgm:chPref val="1"/>
          <dgm:animOne val="branch"/>
          <dgm:animLvl val="lvl"/>
        </dgm:presLayoutVars>
      </dgm:prSet>
      <dgm:spPr/>
    </dgm:pt>
    <dgm:pt modelId="{37E499E8-E7A1-4CA3-BB56-AC4E073FFE52}" type="pres">
      <dgm:prSet presAssocID="{331D0123-59D0-4A48-902D-014D20060EAD}" presName="Name14" presStyleCnt="0"/>
      <dgm:spPr/>
    </dgm:pt>
    <dgm:pt modelId="{7819DD38-CDFF-4AA2-86FD-B3B7424F5E7E}" type="pres">
      <dgm:prSet presAssocID="{331D0123-59D0-4A48-902D-014D20060EAD}" presName="level1Shape" presStyleLbl="node0" presStyleIdx="0" presStyleCnt="1" custScaleX="116408" custScaleY="110662" custLinFactNeighborX="32500" custLinFactNeighborY="-3532">
        <dgm:presLayoutVars>
          <dgm:chPref val="3"/>
        </dgm:presLayoutVars>
      </dgm:prSet>
      <dgm:spPr/>
      <dgm:t>
        <a:bodyPr/>
        <a:lstStyle/>
        <a:p>
          <a:endParaRPr lang="en-US"/>
        </a:p>
      </dgm:t>
    </dgm:pt>
    <dgm:pt modelId="{DF631E8F-5F03-4C0F-BD15-84CF4BDE5AE8}" type="pres">
      <dgm:prSet presAssocID="{331D0123-59D0-4A48-902D-014D20060EAD}" presName="hierChild2" presStyleCnt="0"/>
      <dgm:spPr/>
    </dgm:pt>
    <dgm:pt modelId="{6EF72203-8374-46DA-BB92-78CA798E904E}" type="pres">
      <dgm:prSet presAssocID="{BAB342C5-8F79-4B47-BA3B-12E0C7FA2EA4}" presName="Name19" presStyleLbl="parChTrans1D2" presStyleIdx="0" presStyleCnt="3"/>
      <dgm:spPr/>
      <dgm:t>
        <a:bodyPr/>
        <a:lstStyle/>
        <a:p>
          <a:endParaRPr lang="en-US"/>
        </a:p>
      </dgm:t>
    </dgm:pt>
    <dgm:pt modelId="{A9691116-5689-4D8A-A9E5-D67D1E940E01}" type="pres">
      <dgm:prSet presAssocID="{52D32C01-5317-4A65-AD02-8A2FE72D99C1}" presName="Name21" presStyleCnt="0"/>
      <dgm:spPr/>
    </dgm:pt>
    <dgm:pt modelId="{5B14BC03-7A1B-400E-8ADF-BCD2818CC7B5}" type="pres">
      <dgm:prSet presAssocID="{52D32C01-5317-4A65-AD02-8A2FE72D99C1}" presName="level2Shape" presStyleLbl="node2" presStyleIdx="0" presStyleCnt="3"/>
      <dgm:spPr/>
      <dgm:t>
        <a:bodyPr/>
        <a:lstStyle/>
        <a:p>
          <a:endParaRPr lang="en-US"/>
        </a:p>
      </dgm:t>
    </dgm:pt>
    <dgm:pt modelId="{C1177859-42AE-4C29-A573-A9BD48C19756}" type="pres">
      <dgm:prSet presAssocID="{52D32C01-5317-4A65-AD02-8A2FE72D99C1}" presName="hierChild3" presStyleCnt="0"/>
      <dgm:spPr/>
    </dgm:pt>
    <dgm:pt modelId="{DE7BBBB8-EA2B-4258-8BAE-CABC0E8FDB6B}" type="pres">
      <dgm:prSet presAssocID="{14D716EB-07E7-41A6-8AD3-B8CC71C6985B}" presName="Name19" presStyleLbl="parChTrans1D3" presStyleIdx="0" presStyleCnt="6"/>
      <dgm:spPr/>
      <dgm:t>
        <a:bodyPr/>
        <a:lstStyle/>
        <a:p>
          <a:endParaRPr lang="en-US"/>
        </a:p>
      </dgm:t>
    </dgm:pt>
    <dgm:pt modelId="{87F560C9-7C8A-48C0-BEE6-04E1BB3E6E8A}" type="pres">
      <dgm:prSet presAssocID="{1B5ED71D-2D8C-49CB-9F90-93EB673AFB13}" presName="Name21" presStyleCnt="0"/>
      <dgm:spPr/>
    </dgm:pt>
    <dgm:pt modelId="{1A2ABE77-0C0B-48BD-BE54-55A0BB6DB91E}" type="pres">
      <dgm:prSet presAssocID="{1B5ED71D-2D8C-49CB-9F90-93EB673AFB13}" presName="level2Shape" presStyleLbl="node3" presStyleIdx="0" presStyleCnt="6"/>
      <dgm:spPr/>
      <dgm:t>
        <a:bodyPr/>
        <a:lstStyle/>
        <a:p>
          <a:endParaRPr lang="en-US"/>
        </a:p>
      </dgm:t>
    </dgm:pt>
    <dgm:pt modelId="{B2CDEFC7-D769-4C0D-AC88-DE99ABED4C86}" type="pres">
      <dgm:prSet presAssocID="{1B5ED71D-2D8C-49CB-9F90-93EB673AFB13}" presName="hierChild3" presStyleCnt="0"/>
      <dgm:spPr/>
    </dgm:pt>
    <dgm:pt modelId="{8B16E4C1-C62A-4B08-9E24-E3653A32C70F}" type="pres">
      <dgm:prSet presAssocID="{3B85C4BB-B0F3-474C-938D-36CDEBA974FB}" presName="Name19" presStyleLbl="parChTrans1D3" presStyleIdx="1" presStyleCnt="6"/>
      <dgm:spPr/>
      <dgm:t>
        <a:bodyPr/>
        <a:lstStyle/>
        <a:p>
          <a:endParaRPr lang="en-US"/>
        </a:p>
      </dgm:t>
    </dgm:pt>
    <dgm:pt modelId="{9F37055E-2C61-45C2-B18C-B8A225FE6B7E}" type="pres">
      <dgm:prSet presAssocID="{6AC11303-0BAC-46A6-B739-D9B26AAE2AAD}" presName="Name21" presStyleCnt="0"/>
      <dgm:spPr/>
    </dgm:pt>
    <dgm:pt modelId="{15B271CC-E144-4E81-8CD2-EF6B1E86BABD}" type="pres">
      <dgm:prSet presAssocID="{6AC11303-0BAC-46A6-B739-D9B26AAE2AAD}" presName="level2Shape" presStyleLbl="node3" presStyleIdx="1" presStyleCnt="6"/>
      <dgm:spPr/>
      <dgm:t>
        <a:bodyPr/>
        <a:lstStyle/>
        <a:p>
          <a:endParaRPr lang="en-US"/>
        </a:p>
      </dgm:t>
    </dgm:pt>
    <dgm:pt modelId="{769BFEE2-5FA9-49E1-9755-DB11916A9FEE}" type="pres">
      <dgm:prSet presAssocID="{6AC11303-0BAC-46A6-B739-D9B26AAE2AAD}" presName="hierChild3" presStyleCnt="0"/>
      <dgm:spPr/>
    </dgm:pt>
    <dgm:pt modelId="{5233C565-7EA9-486A-B211-C30D175A7A88}" type="pres">
      <dgm:prSet presAssocID="{45C3E0FB-C5DF-4687-AF27-53D07766B40F}" presName="Name19" presStyleLbl="parChTrans1D2" presStyleIdx="1" presStyleCnt="3"/>
      <dgm:spPr/>
      <dgm:t>
        <a:bodyPr/>
        <a:lstStyle/>
        <a:p>
          <a:endParaRPr lang="en-US"/>
        </a:p>
      </dgm:t>
    </dgm:pt>
    <dgm:pt modelId="{AEE386CB-56EA-4296-8DEA-2666635631CE}" type="pres">
      <dgm:prSet presAssocID="{C6E9E401-FF26-4E7C-900B-E145837200D9}" presName="Name21" presStyleCnt="0"/>
      <dgm:spPr/>
    </dgm:pt>
    <dgm:pt modelId="{D37E7C4E-A195-46D6-9744-D3F8EB7DCE04}" type="pres">
      <dgm:prSet presAssocID="{C6E9E401-FF26-4E7C-900B-E145837200D9}" presName="level2Shape" presStyleLbl="node2" presStyleIdx="1" presStyleCnt="3"/>
      <dgm:spPr/>
      <dgm:t>
        <a:bodyPr/>
        <a:lstStyle/>
        <a:p>
          <a:endParaRPr lang="en-US"/>
        </a:p>
      </dgm:t>
    </dgm:pt>
    <dgm:pt modelId="{0C8326DA-FAAB-4FFC-8C54-33B4BE90F391}" type="pres">
      <dgm:prSet presAssocID="{C6E9E401-FF26-4E7C-900B-E145837200D9}" presName="hierChild3" presStyleCnt="0"/>
      <dgm:spPr/>
    </dgm:pt>
    <dgm:pt modelId="{BE9138F0-BB5A-4DE6-8410-A93D64154471}" type="pres">
      <dgm:prSet presAssocID="{9E8B885F-A244-498D-B466-9E6DA58CD84A}" presName="Name19" presStyleLbl="parChTrans1D3" presStyleIdx="2" presStyleCnt="6"/>
      <dgm:spPr/>
      <dgm:t>
        <a:bodyPr/>
        <a:lstStyle/>
        <a:p>
          <a:endParaRPr lang="en-US"/>
        </a:p>
      </dgm:t>
    </dgm:pt>
    <dgm:pt modelId="{2470D646-AAD0-43E9-9392-648611827D12}" type="pres">
      <dgm:prSet presAssocID="{126A2548-FA45-41D8-8F8C-C187206991FC}" presName="Name21" presStyleCnt="0"/>
      <dgm:spPr/>
    </dgm:pt>
    <dgm:pt modelId="{1B33F670-229B-40AC-A1C8-9564FE649AD3}" type="pres">
      <dgm:prSet presAssocID="{126A2548-FA45-41D8-8F8C-C187206991FC}" presName="level2Shape" presStyleLbl="node3" presStyleIdx="2" presStyleCnt="6"/>
      <dgm:spPr/>
      <dgm:t>
        <a:bodyPr/>
        <a:lstStyle/>
        <a:p>
          <a:endParaRPr lang="en-US"/>
        </a:p>
      </dgm:t>
    </dgm:pt>
    <dgm:pt modelId="{29FDF976-EFA1-4727-80B5-BD1FE6E7F8E7}" type="pres">
      <dgm:prSet presAssocID="{126A2548-FA45-41D8-8F8C-C187206991FC}" presName="hierChild3" presStyleCnt="0"/>
      <dgm:spPr/>
    </dgm:pt>
    <dgm:pt modelId="{D77C216D-8C70-461A-9981-A193BD43D84F}" type="pres">
      <dgm:prSet presAssocID="{C9A52D36-1DDF-4B7F-802B-BDD04C273A8F}" presName="Name19" presStyleLbl="parChTrans1D3" presStyleIdx="3" presStyleCnt="6"/>
      <dgm:spPr/>
      <dgm:t>
        <a:bodyPr/>
        <a:lstStyle/>
        <a:p>
          <a:endParaRPr lang="en-US"/>
        </a:p>
      </dgm:t>
    </dgm:pt>
    <dgm:pt modelId="{64D8B3DD-1AFE-4CE8-AB43-8D49AF883654}" type="pres">
      <dgm:prSet presAssocID="{1BCE92E8-1BC7-45A1-B631-379DCABAB9F7}" presName="Name21" presStyleCnt="0"/>
      <dgm:spPr/>
    </dgm:pt>
    <dgm:pt modelId="{83097369-28E7-4CF6-A8A6-6BCAAAC9AA50}" type="pres">
      <dgm:prSet presAssocID="{1BCE92E8-1BC7-45A1-B631-379DCABAB9F7}" presName="level2Shape" presStyleLbl="node3" presStyleIdx="3" presStyleCnt="6"/>
      <dgm:spPr/>
      <dgm:t>
        <a:bodyPr/>
        <a:lstStyle/>
        <a:p>
          <a:endParaRPr lang="en-US"/>
        </a:p>
      </dgm:t>
    </dgm:pt>
    <dgm:pt modelId="{76104175-E9EE-49B8-9ECE-957590F05A42}" type="pres">
      <dgm:prSet presAssocID="{1BCE92E8-1BC7-45A1-B631-379DCABAB9F7}" presName="hierChild3" presStyleCnt="0"/>
      <dgm:spPr/>
    </dgm:pt>
    <dgm:pt modelId="{D0541937-4810-4887-8E36-689D3C6EA09E}" type="pres">
      <dgm:prSet presAssocID="{601A650F-3F04-4A2C-AD99-7849E8CA2E76}" presName="Name19" presStyleLbl="parChTrans1D3" presStyleIdx="4" presStyleCnt="6"/>
      <dgm:spPr/>
      <dgm:t>
        <a:bodyPr/>
        <a:lstStyle/>
        <a:p>
          <a:endParaRPr lang="en-US"/>
        </a:p>
      </dgm:t>
    </dgm:pt>
    <dgm:pt modelId="{3B56B4AF-E3E5-45DA-A3CC-D87695B0A100}" type="pres">
      <dgm:prSet presAssocID="{94BEBA59-A219-4428-8944-43C73FAF81C5}" presName="Name21" presStyleCnt="0"/>
      <dgm:spPr/>
    </dgm:pt>
    <dgm:pt modelId="{5F56AF40-B01B-4377-8EF8-464016733C75}" type="pres">
      <dgm:prSet presAssocID="{94BEBA59-A219-4428-8944-43C73FAF81C5}" presName="level2Shape" presStyleLbl="node3" presStyleIdx="4" presStyleCnt="6"/>
      <dgm:spPr/>
      <dgm:t>
        <a:bodyPr/>
        <a:lstStyle/>
        <a:p>
          <a:endParaRPr lang="en-US"/>
        </a:p>
      </dgm:t>
    </dgm:pt>
    <dgm:pt modelId="{9FEB2D4A-BEFD-4C05-939A-939582679229}" type="pres">
      <dgm:prSet presAssocID="{94BEBA59-A219-4428-8944-43C73FAF81C5}" presName="hierChild3" presStyleCnt="0"/>
      <dgm:spPr/>
    </dgm:pt>
    <dgm:pt modelId="{0D8A386C-A885-42AD-B313-8012153C15C4}" type="pres">
      <dgm:prSet presAssocID="{E765CA93-9480-4755-953A-933C55D4043A}" presName="Name19" presStyleLbl="parChTrans1D2" presStyleIdx="2" presStyleCnt="3"/>
      <dgm:spPr/>
      <dgm:t>
        <a:bodyPr/>
        <a:lstStyle/>
        <a:p>
          <a:endParaRPr lang="en-US"/>
        </a:p>
      </dgm:t>
    </dgm:pt>
    <dgm:pt modelId="{CDCF6354-0E6D-42CA-B18B-8715324659E8}" type="pres">
      <dgm:prSet presAssocID="{61C1327B-07CD-4484-A838-772A639E6FB2}" presName="Name21" presStyleCnt="0"/>
      <dgm:spPr/>
    </dgm:pt>
    <dgm:pt modelId="{4A7822F4-6D06-4019-98AC-F8F3C80D027A}" type="pres">
      <dgm:prSet presAssocID="{61C1327B-07CD-4484-A838-772A639E6FB2}" presName="level2Shape" presStyleLbl="node2" presStyleIdx="2" presStyleCnt="3"/>
      <dgm:spPr/>
      <dgm:t>
        <a:bodyPr/>
        <a:lstStyle/>
        <a:p>
          <a:endParaRPr lang="en-US"/>
        </a:p>
      </dgm:t>
    </dgm:pt>
    <dgm:pt modelId="{E73AD4AC-AE38-4C33-B3EB-C631142F01F2}" type="pres">
      <dgm:prSet presAssocID="{61C1327B-07CD-4484-A838-772A639E6FB2}" presName="hierChild3" presStyleCnt="0"/>
      <dgm:spPr/>
    </dgm:pt>
    <dgm:pt modelId="{49F20D69-533E-43CD-9BFD-D7C5559A3E7F}" type="pres">
      <dgm:prSet presAssocID="{90DA1E52-BB0B-49CC-A60C-6D4C7A6604B3}" presName="Name19" presStyleLbl="parChTrans1D3" presStyleIdx="5" presStyleCnt="6"/>
      <dgm:spPr/>
      <dgm:t>
        <a:bodyPr/>
        <a:lstStyle/>
        <a:p>
          <a:endParaRPr lang="en-US"/>
        </a:p>
      </dgm:t>
    </dgm:pt>
    <dgm:pt modelId="{0B2567E8-87E4-4807-A72E-55BAB1C81932}" type="pres">
      <dgm:prSet presAssocID="{7396529F-5654-4D15-91E6-0D5CE68D23A6}" presName="Name21" presStyleCnt="0"/>
      <dgm:spPr/>
    </dgm:pt>
    <dgm:pt modelId="{46988112-650D-4A40-AEB5-C231F41302A3}" type="pres">
      <dgm:prSet presAssocID="{7396529F-5654-4D15-91E6-0D5CE68D23A6}" presName="level2Shape" presStyleLbl="node3" presStyleIdx="5" presStyleCnt="6"/>
      <dgm:spPr/>
      <dgm:t>
        <a:bodyPr/>
        <a:lstStyle/>
        <a:p>
          <a:endParaRPr lang="en-US"/>
        </a:p>
      </dgm:t>
    </dgm:pt>
    <dgm:pt modelId="{DFE577A3-A398-409A-8210-583278336EA3}" type="pres">
      <dgm:prSet presAssocID="{7396529F-5654-4D15-91E6-0D5CE68D23A6}" presName="hierChild3" presStyleCnt="0"/>
      <dgm:spPr/>
    </dgm:pt>
    <dgm:pt modelId="{014669CC-DC89-4DC0-9F7A-D2B22F365244}" type="pres">
      <dgm:prSet presAssocID="{019303C6-4493-44B4-8277-21AB227CB71F}" presName="bgShapesFlow" presStyleCnt="0"/>
      <dgm:spPr/>
    </dgm:pt>
  </dgm:ptLst>
  <dgm:cxnLst>
    <dgm:cxn modelId="{D0D9DCB1-C774-4434-A637-9E742CB313B1}" type="presOf" srcId="{3B85C4BB-B0F3-474C-938D-36CDEBA974FB}" destId="{8B16E4C1-C62A-4B08-9E24-E3653A32C70F}" srcOrd="0" destOrd="0" presId="urn:microsoft.com/office/officeart/2005/8/layout/hierarchy6"/>
    <dgm:cxn modelId="{EAA3DAD7-E0A7-4069-89EE-36A3E26DBB93}" type="presOf" srcId="{E765CA93-9480-4755-953A-933C55D4043A}" destId="{0D8A386C-A885-42AD-B313-8012153C15C4}" srcOrd="0" destOrd="0" presId="urn:microsoft.com/office/officeart/2005/8/layout/hierarchy6"/>
    <dgm:cxn modelId="{95272CA5-1671-4B14-9159-A08EC9C6E88D}" type="presOf" srcId="{1B5ED71D-2D8C-49CB-9F90-93EB673AFB13}" destId="{1A2ABE77-0C0B-48BD-BE54-55A0BB6DB91E}" srcOrd="0" destOrd="0" presId="urn:microsoft.com/office/officeart/2005/8/layout/hierarchy6"/>
    <dgm:cxn modelId="{C3B0A468-DB9A-4DCA-9A6F-7BABCB0059B9}" srcId="{61C1327B-07CD-4484-A838-772A639E6FB2}" destId="{7396529F-5654-4D15-91E6-0D5CE68D23A6}" srcOrd="0" destOrd="0" parTransId="{90DA1E52-BB0B-49CC-A60C-6D4C7A6604B3}" sibTransId="{CFBC1815-EF19-4050-82AD-26754B53A9CF}"/>
    <dgm:cxn modelId="{AE1C1838-8AD2-4410-B7D8-6E7C3C035D50}" srcId="{52D32C01-5317-4A65-AD02-8A2FE72D99C1}" destId="{1B5ED71D-2D8C-49CB-9F90-93EB673AFB13}" srcOrd="0" destOrd="0" parTransId="{14D716EB-07E7-41A6-8AD3-B8CC71C6985B}" sibTransId="{1C10555D-CC71-47AA-87EB-AE6FA5C04841}"/>
    <dgm:cxn modelId="{723AF34D-A8DC-47C8-B9EF-5EAAF15F1FC6}" type="presOf" srcId="{52D32C01-5317-4A65-AD02-8A2FE72D99C1}" destId="{5B14BC03-7A1B-400E-8ADF-BCD2818CC7B5}" srcOrd="0" destOrd="0" presId="urn:microsoft.com/office/officeart/2005/8/layout/hierarchy6"/>
    <dgm:cxn modelId="{8F9F95B2-FCEA-4C2B-991C-C28039954421}" type="presOf" srcId="{61C1327B-07CD-4484-A838-772A639E6FB2}" destId="{4A7822F4-6D06-4019-98AC-F8F3C80D027A}" srcOrd="0" destOrd="0" presId="urn:microsoft.com/office/officeart/2005/8/layout/hierarchy6"/>
    <dgm:cxn modelId="{0600D4AC-3F58-4E77-B6E0-E4882B7B2CC2}" type="presOf" srcId="{9E8B885F-A244-498D-B466-9E6DA58CD84A}" destId="{BE9138F0-BB5A-4DE6-8410-A93D64154471}" srcOrd="0" destOrd="0" presId="urn:microsoft.com/office/officeart/2005/8/layout/hierarchy6"/>
    <dgm:cxn modelId="{02C05C0B-B3B5-49EF-B026-9656C2439BE9}" srcId="{331D0123-59D0-4A48-902D-014D20060EAD}" destId="{52D32C01-5317-4A65-AD02-8A2FE72D99C1}" srcOrd="0" destOrd="0" parTransId="{BAB342C5-8F79-4B47-BA3B-12E0C7FA2EA4}" sibTransId="{7C1B6B2F-199C-4C7F-95BA-5014757C09A3}"/>
    <dgm:cxn modelId="{2171F911-C309-404C-8CA1-5F0300C92ECC}" type="presOf" srcId="{7396529F-5654-4D15-91E6-0D5CE68D23A6}" destId="{46988112-650D-4A40-AEB5-C231F41302A3}" srcOrd="0" destOrd="0" presId="urn:microsoft.com/office/officeart/2005/8/layout/hierarchy6"/>
    <dgm:cxn modelId="{A74D2D47-ABEF-43F1-93E6-F391E352BF56}" type="presOf" srcId="{601A650F-3F04-4A2C-AD99-7849E8CA2E76}" destId="{D0541937-4810-4887-8E36-689D3C6EA09E}" srcOrd="0" destOrd="0" presId="urn:microsoft.com/office/officeart/2005/8/layout/hierarchy6"/>
    <dgm:cxn modelId="{A37A8A65-1089-4E90-9294-79357B8A13A4}" type="presOf" srcId="{019303C6-4493-44B4-8277-21AB227CB71F}" destId="{BDA5646C-3B1D-41E3-826A-793D8A367468}" srcOrd="0" destOrd="0" presId="urn:microsoft.com/office/officeart/2005/8/layout/hierarchy6"/>
    <dgm:cxn modelId="{C7ABCF1C-DE85-4A30-9D77-8993FBC8EAA4}" srcId="{331D0123-59D0-4A48-902D-014D20060EAD}" destId="{61C1327B-07CD-4484-A838-772A639E6FB2}" srcOrd="2" destOrd="0" parTransId="{E765CA93-9480-4755-953A-933C55D4043A}" sibTransId="{4439DA47-2751-44B4-835A-8DD53BD64A6B}"/>
    <dgm:cxn modelId="{F3400CB8-E13C-4DD1-8147-DF586E0C14EF}" type="presOf" srcId="{45C3E0FB-C5DF-4687-AF27-53D07766B40F}" destId="{5233C565-7EA9-486A-B211-C30D175A7A88}" srcOrd="0" destOrd="0" presId="urn:microsoft.com/office/officeart/2005/8/layout/hierarchy6"/>
    <dgm:cxn modelId="{9D7E6C28-34FD-4783-8903-6E5E441B6CB1}" type="presOf" srcId="{331D0123-59D0-4A48-902D-014D20060EAD}" destId="{7819DD38-CDFF-4AA2-86FD-B3B7424F5E7E}" srcOrd="0" destOrd="0" presId="urn:microsoft.com/office/officeart/2005/8/layout/hierarchy6"/>
    <dgm:cxn modelId="{23A9C551-6D14-4043-AE29-EA01EBD91649}" srcId="{C6E9E401-FF26-4E7C-900B-E145837200D9}" destId="{1BCE92E8-1BC7-45A1-B631-379DCABAB9F7}" srcOrd="1" destOrd="0" parTransId="{C9A52D36-1DDF-4B7F-802B-BDD04C273A8F}" sibTransId="{5B7AA351-999B-4356-80AA-8D302424764E}"/>
    <dgm:cxn modelId="{8DBD8181-73EE-4EB6-9972-C33ED9118F6F}" type="presOf" srcId="{90DA1E52-BB0B-49CC-A60C-6D4C7A6604B3}" destId="{49F20D69-533E-43CD-9BFD-D7C5559A3E7F}" srcOrd="0" destOrd="0" presId="urn:microsoft.com/office/officeart/2005/8/layout/hierarchy6"/>
    <dgm:cxn modelId="{C60B5EDC-1E1B-4402-881F-ABB074EA4FB2}" srcId="{C6E9E401-FF26-4E7C-900B-E145837200D9}" destId="{94BEBA59-A219-4428-8944-43C73FAF81C5}" srcOrd="2" destOrd="0" parTransId="{601A650F-3F04-4A2C-AD99-7849E8CA2E76}" sibTransId="{D1BFD903-02B6-41D5-80C3-17CCC1BC5774}"/>
    <dgm:cxn modelId="{5A94215A-5F21-45F2-B8BD-65A9E85E9824}" type="presOf" srcId="{126A2548-FA45-41D8-8F8C-C187206991FC}" destId="{1B33F670-229B-40AC-A1C8-9564FE649AD3}" srcOrd="0" destOrd="0" presId="urn:microsoft.com/office/officeart/2005/8/layout/hierarchy6"/>
    <dgm:cxn modelId="{8467C723-D9CD-4696-A6CE-FCC9421FBB67}" srcId="{C6E9E401-FF26-4E7C-900B-E145837200D9}" destId="{126A2548-FA45-41D8-8F8C-C187206991FC}" srcOrd="0" destOrd="0" parTransId="{9E8B885F-A244-498D-B466-9E6DA58CD84A}" sibTransId="{C2E9BB3F-49EE-498F-8F99-90D06ABB4792}"/>
    <dgm:cxn modelId="{F6ACA5F3-1E88-42DF-82FB-2A2F9234200C}" srcId="{331D0123-59D0-4A48-902D-014D20060EAD}" destId="{C6E9E401-FF26-4E7C-900B-E145837200D9}" srcOrd="1" destOrd="0" parTransId="{45C3E0FB-C5DF-4687-AF27-53D07766B40F}" sibTransId="{FFE6467B-3E39-4793-AA2C-E9BAFCBBEB96}"/>
    <dgm:cxn modelId="{BE06D3CE-94A8-4E38-9AB5-DFE1B4090093}" type="presOf" srcId="{6AC11303-0BAC-46A6-B739-D9B26AAE2AAD}" destId="{15B271CC-E144-4E81-8CD2-EF6B1E86BABD}" srcOrd="0" destOrd="0" presId="urn:microsoft.com/office/officeart/2005/8/layout/hierarchy6"/>
    <dgm:cxn modelId="{86B81A72-0AB9-4C3E-A92F-5029630F4689}" type="presOf" srcId="{14D716EB-07E7-41A6-8AD3-B8CC71C6985B}" destId="{DE7BBBB8-EA2B-4258-8BAE-CABC0E8FDB6B}" srcOrd="0" destOrd="0" presId="urn:microsoft.com/office/officeart/2005/8/layout/hierarchy6"/>
    <dgm:cxn modelId="{AA1148FE-C6F8-45BC-8233-C6BDFC4FE6E0}" type="presOf" srcId="{C9A52D36-1DDF-4B7F-802B-BDD04C273A8F}" destId="{D77C216D-8C70-461A-9981-A193BD43D84F}" srcOrd="0" destOrd="0" presId="urn:microsoft.com/office/officeart/2005/8/layout/hierarchy6"/>
    <dgm:cxn modelId="{B027C57E-9FC3-4964-A7B4-F65CB8AAC190}" srcId="{019303C6-4493-44B4-8277-21AB227CB71F}" destId="{331D0123-59D0-4A48-902D-014D20060EAD}" srcOrd="0" destOrd="0" parTransId="{16435A93-9738-48A1-B19E-11EB6BBB8D2C}" sibTransId="{E16E317F-235B-43E8-B56A-E1DE82E19018}"/>
    <dgm:cxn modelId="{3BDF0521-DBE4-4B63-9451-967947299D4C}" type="presOf" srcId="{94BEBA59-A219-4428-8944-43C73FAF81C5}" destId="{5F56AF40-B01B-4377-8EF8-464016733C75}" srcOrd="0" destOrd="0" presId="urn:microsoft.com/office/officeart/2005/8/layout/hierarchy6"/>
    <dgm:cxn modelId="{F9217A3F-0756-4308-91EE-B1814C0A0147}" srcId="{52D32C01-5317-4A65-AD02-8A2FE72D99C1}" destId="{6AC11303-0BAC-46A6-B739-D9B26AAE2AAD}" srcOrd="1" destOrd="0" parTransId="{3B85C4BB-B0F3-474C-938D-36CDEBA974FB}" sibTransId="{19E05577-D502-4C68-BD40-66CA570A2046}"/>
    <dgm:cxn modelId="{D188727D-146D-44C6-8B8E-B219CF7125FF}" type="presOf" srcId="{1BCE92E8-1BC7-45A1-B631-379DCABAB9F7}" destId="{83097369-28E7-4CF6-A8A6-6BCAAAC9AA50}" srcOrd="0" destOrd="0" presId="urn:microsoft.com/office/officeart/2005/8/layout/hierarchy6"/>
    <dgm:cxn modelId="{D9771E0E-E9D3-4E7E-98EF-B88AA17F3112}" type="presOf" srcId="{BAB342C5-8F79-4B47-BA3B-12E0C7FA2EA4}" destId="{6EF72203-8374-46DA-BB92-78CA798E904E}" srcOrd="0" destOrd="0" presId="urn:microsoft.com/office/officeart/2005/8/layout/hierarchy6"/>
    <dgm:cxn modelId="{C30DC365-C057-4E56-978E-565526088C0C}" type="presOf" srcId="{C6E9E401-FF26-4E7C-900B-E145837200D9}" destId="{D37E7C4E-A195-46D6-9744-D3F8EB7DCE04}" srcOrd="0" destOrd="0" presId="urn:microsoft.com/office/officeart/2005/8/layout/hierarchy6"/>
    <dgm:cxn modelId="{CDD43641-E32E-4DD2-BFC2-6E1612E49AED}" type="presParOf" srcId="{BDA5646C-3B1D-41E3-826A-793D8A367468}" destId="{2E13E5FB-7F59-4D00-A7F1-BA644CE2986B}" srcOrd="0" destOrd="0" presId="urn:microsoft.com/office/officeart/2005/8/layout/hierarchy6"/>
    <dgm:cxn modelId="{39CDBF16-6298-460D-A1D2-ABFF2DF7C7F8}" type="presParOf" srcId="{2E13E5FB-7F59-4D00-A7F1-BA644CE2986B}" destId="{F7EAA44A-2C29-4B68-B5DE-52EC0E08B947}" srcOrd="0" destOrd="0" presId="urn:microsoft.com/office/officeart/2005/8/layout/hierarchy6"/>
    <dgm:cxn modelId="{05A09709-F5E1-419E-8277-B7A6B00E6EAD}" type="presParOf" srcId="{F7EAA44A-2C29-4B68-B5DE-52EC0E08B947}" destId="{37E499E8-E7A1-4CA3-BB56-AC4E073FFE52}" srcOrd="0" destOrd="0" presId="urn:microsoft.com/office/officeart/2005/8/layout/hierarchy6"/>
    <dgm:cxn modelId="{E25C28E9-C988-4859-9C12-DA4A7597A736}" type="presParOf" srcId="{37E499E8-E7A1-4CA3-BB56-AC4E073FFE52}" destId="{7819DD38-CDFF-4AA2-86FD-B3B7424F5E7E}" srcOrd="0" destOrd="0" presId="urn:microsoft.com/office/officeart/2005/8/layout/hierarchy6"/>
    <dgm:cxn modelId="{26FDAC10-164A-4A63-86FD-5BFC243D3330}" type="presParOf" srcId="{37E499E8-E7A1-4CA3-BB56-AC4E073FFE52}" destId="{DF631E8F-5F03-4C0F-BD15-84CF4BDE5AE8}" srcOrd="1" destOrd="0" presId="urn:microsoft.com/office/officeart/2005/8/layout/hierarchy6"/>
    <dgm:cxn modelId="{9CE94190-FCDD-481E-8978-A4B2969C26A1}" type="presParOf" srcId="{DF631E8F-5F03-4C0F-BD15-84CF4BDE5AE8}" destId="{6EF72203-8374-46DA-BB92-78CA798E904E}" srcOrd="0" destOrd="0" presId="urn:microsoft.com/office/officeart/2005/8/layout/hierarchy6"/>
    <dgm:cxn modelId="{A6EF0B71-E078-4FE7-8B96-B32F23F82131}" type="presParOf" srcId="{DF631E8F-5F03-4C0F-BD15-84CF4BDE5AE8}" destId="{A9691116-5689-4D8A-A9E5-D67D1E940E01}" srcOrd="1" destOrd="0" presId="urn:microsoft.com/office/officeart/2005/8/layout/hierarchy6"/>
    <dgm:cxn modelId="{ABF8D61F-3AC9-4AAF-B818-6ABB2BE98EA0}" type="presParOf" srcId="{A9691116-5689-4D8A-A9E5-D67D1E940E01}" destId="{5B14BC03-7A1B-400E-8ADF-BCD2818CC7B5}" srcOrd="0" destOrd="0" presId="urn:microsoft.com/office/officeart/2005/8/layout/hierarchy6"/>
    <dgm:cxn modelId="{919D0CCE-9123-4C1B-A0BD-BAA579DE91F9}" type="presParOf" srcId="{A9691116-5689-4D8A-A9E5-D67D1E940E01}" destId="{C1177859-42AE-4C29-A573-A9BD48C19756}" srcOrd="1" destOrd="0" presId="urn:microsoft.com/office/officeart/2005/8/layout/hierarchy6"/>
    <dgm:cxn modelId="{44F29F9D-9051-4728-81C6-36249928F3F4}" type="presParOf" srcId="{C1177859-42AE-4C29-A573-A9BD48C19756}" destId="{DE7BBBB8-EA2B-4258-8BAE-CABC0E8FDB6B}" srcOrd="0" destOrd="0" presId="urn:microsoft.com/office/officeart/2005/8/layout/hierarchy6"/>
    <dgm:cxn modelId="{B28B5F36-05AE-4E3F-B23C-D69AB5B9FD73}" type="presParOf" srcId="{C1177859-42AE-4C29-A573-A9BD48C19756}" destId="{87F560C9-7C8A-48C0-BEE6-04E1BB3E6E8A}" srcOrd="1" destOrd="0" presId="urn:microsoft.com/office/officeart/2005/8/layout/hierarchy6"/>
    <dgm:cxn modelId="{12FE30B3-14C8-48FB-8005-C5C6727B375D}" type="presParOf" srcId="{87F560C9-7C8A-48C0-BEE6-04E1BB3E6E8A}" destId="{1A2ABE77-0C0B-48BD-BE54-55A0BB6DB91E}" srcOrd="0" destOrd="0" presId="urn:microsoft.com/office/officeart/2005/8/layout/hierarchy6"/>
    <dgm:cxn modelId="{01CF182B-FCC3-48CC-B0C4-128F7DAD9CC1}" type="presParOf" srcId="{87F560C9-7C8A-48C0-BEE6-04E1BB3E6E8A}" destId="{B2CDEFC7-D769-4C0D-AC88-DE99ABED4C86}" srcOrd="1" destOrd="0" presId="urn:microsoft.com/office/officeart/2005/8/layout/hierarchy6"/>
    <dgm:cxn modelId="{8D7D0200-97D9-4792-B85A-2E5E2C0A657D}" type="presParOf" srcId="{C1177859-42AE-4C29-A573-A9BD48C19756}" destId="{8B16E4C1-C62A-4B08-9E24-E3653A32C70F}" srcOrd="2" destOrd="0" presId="urn:microsoft.com/office/officeart/2005/8/layout/hierarchy6"/>
    <dgm:cxn modelId="{CE7C76E3-FE26-4B00-AA97-DE1D5AA65021}" type="presParOf" srcId="{C1177859-42AE-4C29-A573-A9BD48C19756}" destId="{9F37055E-2C61-45C2-B18C-B8A225FE6B7E}" srcOrd="3" destOrd="0" presId="urn:microsoft.com/office/officeart/2005/8/layout/hierarchy6"/>
    <dgm:cxn modelId="{5CBC6E6F-6BAC-476A-B885-F2F5D5E19219}" type="presParOf" srcId="{9F37055E-2C61-45C2-B18C-B8A225FE6B7E}" destId="{15B271CC-E144-4E81-8CD2-EF6B1E86BABD}" srcOrd="0" destOrd="0" presId="urn:microsoft.com/office/officeart/2005/8/layout/hierarchy6"/>
    <dgm:cxn modelId="{BF77EEC6-9716-4E17-AE50-3C7EC6E544C1}" type="presParOf" srcId="{9F37055E-2C61-45C2-B18C-B8A225FE6B7E}" destId="{769BFEE2-5FA9-49E1-9755-DB11916A9FEE}" srcOrd="1" destOrd="0" presId="urn:microsoft.com/office/officeart/2005/8/layout/hierarchy6"/>
    <dgm:cxn modelId="{F02D7D25-96F6-4C05-AFF4-872A2BC33C91}" type="presParOf" srcId="{DF631E8F-5F03-4C0F-BD15-84CF4BDE5AE8}" destId="{5233C565-7EA9-486A-B211-C30D175A7A88}" srcOrd="2" destOrd="0" presId="urn:microsoft.com/office/officeart/2005/8/layout/hierarchy6"/>
    <dgm:cxn modelId="{4839693D-85F4-4C4C-9EF9-A426498BA5D8}" type="presParOf" srcId="{DF631E8F-5F03-4C0F-BD15-84CF4BDE5AE8}" destId="{AEE386CB-56EA-4296-8DEA-2666635631CE}" srcOrd="3" destOrd="0" presId="urn:microsoft.com/office/officeart/2005/8/layout/hierarchy6"/>
    <dgm:cxn modelId="{3665041C-AACF-4278-8059-3E12A9DE50A4}" type="presParOf" srcId="{AEE386CB-56EA-4296-8DEA-2666635631CE}" destId="{D37E7C4E-A195-46D6-9744-D3F8EB7DCE04}" srcOrd="0" destOrd="0" presId="urn:microsoft.com/office/officeart/2005/8/layout/hierarchy6"/>
    <dgm:cxn modelId="{110749A1-D904-4253-93C1-33598E89BB98}" type="presParOf" srcId="{AEE386CB-56EA-4296-8DEA-2666635631CE}" destId="{0C8326DA-FAAB-4FFC-8C54-33B4BE90F391}" srcOrd="1" destOrd="0" presId="urn:microsoft.com/office/officeart/2005/8/layout/hierarchy6"/>
    <dgm:cxn modelId="{314DF149-9460-435B-9686-61959B74B45E}" type="presParOf" srcId="{0C8326DA-FAAB-4FFC-8C54-33B4BE90F391}" destId="{BE9138F0-BB5A-4DE6-8410-A93D64154471}" srcOrd="0" destOrd="0" presId="urn:microsoft.com/office/officeart/2005/8/layout/hierarchy6"/>
    <dgm:cxn modelId="{7213C315-191F-4ADF-9DFD-91D7F3EADFBE}" type="presParOf" srcId="{0C8326DA-FAAB-4FFC-8C54-33B4BE90F391}" destId="{2470D646-AAD0-43E9-9392-648611827D12}" srcOrd="1" destOrd="0" presId="urn:microsoft.com/office/officeart/2005/8/layout/hierarchy6"/>
    <dgm:cxn modelId="{B14913B5-CBAC-4B88-BC3F-930739FA1846}" type="presParOf" srcId="{2470D646-AAD0-43E9-9392-648611827D12}" destId="{1B33F670-229B-40AC-A1C8-9564FE649AD3}" srcOrd="0" destOrd="0" presId="urn:microsoft.com/office/officeart/2005/8/layout/hierarchy6"/>
    <dgm:cxn modelId="{E21ADDA5-F694-48DE-9698-30861BA55075}" type="presParOf" srcId="{2470D646-AAD0-43E9-9392-648611827D12}" destId="{29FDF976-EFA1-4727-80B5-BD1FE6E7F8E7}" srcOrd="1" destOrd="0" presId="urn:microsoft.com/office/officeart/2005/8/layout/hierarchy6"/>
    <dgm:cxn modelId="{D1888802-BDF8-43D7-A1FB-1548AFDA0306}" type="presParOf" srcId="{0C8326DA-FAAB-4FFC-8C54-33B4BE90F391}" destId="{D77C216D-8C70-461A-9981-A193BD43D84F}" srcOrd="2" destOrd="0" presId="urn:microsoft.com/office/officeart/2005/8/layout/hierarchy6"/>
    <dgm:cxn modelId="{7C566DED-E278-4AFC-910B-935340EEE93E}" type="presParOf" srcId="{0C8326DA-FAAB-4FFC-8C54-33B4BE90F391}" destId="{64D8B3DD-1AFE-4CE8-AB43-8D49AF883654}" srcOrd="3" destOrd="0" presId="urn:microsoft.com/office/officeart/2005/8/layout/hierarchy6"/>
    <dgm:cxn modelId="{7AB76AF8-7CEA-447C-B463-D87D21EB716D}" type="presParOf" srcId="{64D8B3DD-1AFE-4CE8-AB43-8D49AF883654}" destId="{83097369-28E7-4CF6-A8A6-6BCAAAC9AA50}" srcOrd="0" destOrd="0" presId="urn:microsoft.com/office/officeart/2005/8/layout/hierarchy6"/>
    <dgm:cxn modelId="{7714F8F2-3410-4EE6-84F8-E3CE88B7A7B6}" type="presParOf" srcId="{64D8B3DD-1AFE-4CE8-AB43-8D49AF883654}" destId="{76104175-E9EE-49B8-9ECE-957590F05A42}" srcOrd="1" destOrd="0" presId="urn:microsoft.com/office/officeart/2005/8/layout/hierarchy6"/>
    <dgm:cxn modelId="{C79E54CB-4E05-4D44-94F5-CD0451DCCD62}" type="presParOf" srcId="{0C8326DA-FAAB-4FFC-8C54-33B4BE90F391}" destId="{D0541937-4810-4887-8E36-689D3C6EA09E}" srcOrd="4" destOrd="0" presId="urn:microsoft.com/office/officeart/2005/8/layout/hierarchy6"/>
    <dgm:cxn modelId="{8BC6412E-80A9-4353-857B-4BBF4471077E}" type="presParOf" srcId="{0C8326DA-FAAB-4FFC-8C54-33B4BE90F391}" destId="{3B56B4AF-E3E5-45DA-A3CC-D87695B0A100}" srcOrd="5" destOrd="0" presId="urn:microsoft.com/office/officeart/2005/8/layout/hierarchy6"/>
    <dgm:cxn modelId="{71609896-416C-4F46-B3C9-F8E2E2D26994}" type="presParOf" srcId="{3B56B4AF-E3E5-45DA-A3CC-D87695B0A100}" destId="{5F56AF40-B01B-4377-8EF8-464016733C75}" srcOrd="0" destOrd="0" presId="urn:microsoft.com/office/officeart/2005/8/layout/hierarchy6"/>
    <dgm:cxn modelId="{8E5F8298-3166-4F90-A6C8-1A10FE3E69A2}" type="presParOf" srcId="{3B56B4AF-E3E5-45DA-A3CC-D87695B0A100}" destId="{9FEB2D4A-BEFD-4C05-939A-939582679229}" srcOrd="1" destOrd="0" presId="urn:microsoft.com/office/officeart/2005/8/layout/hierarchy6"/>
    <dgm:cxn modelId="{2202C5ED-B2F0-48C8-BC52-A1525EF2FBC5}" type="presParOf" srcId="{DF631E8F-5F03-4C0F-BD15-84CF4BDE5AE8}" destId="{0D8A386C-A885-42AD-B313-8012153C15C4}" srcOrd="4" destOrd="0" presId="urn:microsoft.com/office/officeart/2005/8/layout/hierarchy6"/>
    <dgm:cxn modelId="{8AF75DB2-B37F-4DE7-804A-FDA91205F55F}" type="presParOf" srcId="{DF631E8F-5F03-4C0F-BD15-84CF4BDE5AE8}" destId="{CDCF6354-0E6D-42CA-B18B-8715324659E8}" srcOrd="5" destOrd="0" presId="urn:microsoft.com/office/officeart/2005/8/layout/hierarchy6"/>
    <dgm:cxn modelId="{C222BCCB-C7AC-44FC-9E57-8C43D980D9EF}" type="presParOf" srcId="{CDCF6354-0E6D-42CA-B18B-8715324659E8}" destId="{4A7822F4-6D06-4019-98AC-F8F3C80D027A}" srcOrd="0" destOrd="0" presId="urn:microsoft.com/office/officeart/2005/8/layout/hierarchy6"/>
    <dgm:cxn modelId="{7F5E8F2C-E68A-4AEC-9F8B-9240D74390F4}" type="presParOf" srcId="{CDCF6354-0E6D-42CA-B18B-8715324659E8}" destId="{E73AD4AC-AE38-4C33-B3EB-C631142F01F2}" srcOrd="1" destOrd="0" presId="urn:microsoft.com/office/officeart/2005/8/layout/hierarchy6"/>
    <dgm:cxn modelId="{3A553E63-3163-4FA8-A4D8-8E3AB3B756AE}" type="presParOf" srcId="{E73AD4AC-AE38-4C33-B3EB-C631142F01F2}" destId="{49F20D69-533E-43CD-9BFD-D7C5559A3E7F}" srcOrd="0" destOrd="0" presId="urn:microsoft.com/office/officeart/2005/8/layout/hierarchy6"/>
    <dgm:cxn modelId="{860D407A-95E9-42E5-8F06-9B6A257B92FC}" type="presParOf" srcId="{E73AD4AC-AE38-4C33-B3EB-C631142F01F2}" destId="{0B2567E8-87E4-4807-A72E-55BAB1C81932}" srcOrd="1" destOrd="0" presId="urn:microsoft.com/office/officeart/2005/8/layout/hierarchy6"/>
    <dgm:cxn modelId="{F2CABD79-C0E6-4155-8F2C-ECF5A0837081}" type="presParOf" srcId="{0B2567E8-87E4-4807-A72E-55BAB1C81932}" destId="{46988112-650D-4A40-AEB5-C231F41302A3}" srcOrd="0" destOrd="0" presId="urn:microsoft.com/office/officeart/2005/8/layout/hierarchy6"/>
    <dgm:cxn modelId="{12B9939E-FFE1-4FF0-BDB7-BBDB0AABC6AC}" type="presParOf" srcId="{0B2567E8-87E4-4807-A72E-55BAB1C81932}" destId="{DFE577A3-A398-409A-8210-583278336EA3}" srcOrd="1" destOrd="0" presId="urn:microsoft.com/office/officeart/2005/8/layout/hierarchy6"/>
    <dgm:cxn modelId="{B8708841-D2AD-4A17-AC91-84FA58DAF94A}" type="presParOf" srcId="{BDA5646C-3B1D-41E3-826A-793D8A367468}" destId="{014669CC-DC89-4DC0-9F7A-D2B22F36524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93717B-B990-48B9-B1DD-FFD8B5FAE408}" type="doc">
      <dgm:prSet loTypeId="urn:microsoft.com/office/officeart/2005/8/layout/hProcess9" loCatId="process" qsTypeId="urn:microsoft.com/office/officeart/2005/8/quickstyle/simple1" qsCatId="simple" csTypeId="urn:microsoft.com/office/officeart/2005/8/colors/accent1_2" csCatId="accent1" phldr="1"/>
      <dgm:spPr/>
    </dgm:pt>
    <dgm:pt modelId="{774EA5D1-6C69-4786-8744-1D0BAD44AC49}">
      <dgm:prSet phldrT="[Text]" custT="1"/>
      <dgm:spPr>
        <a:solidFill>
          <a:srgbClr val="FFC000"/>
        </a:solidFill>
        <a:effectLst>
          <a:outerShdw blurRad="76200" dist="12700" dir="8100000" sy="-23000" kx="800400" algn="br" rotWithShape="0">
            <a:prstClr val="black">
              <a:alpha val="20000"/>
            </a:prstClr>
          </a:outerShdw>
        </a:effectLst>
      </dgm:spPr>
      <dgm:t>
        <a:bodyPr/>
        <a:lstStyle/>
        <a:p>
          <a:r>
            <a:rPr lang="en-US" sz="3200" baseline="0" dirty="0" smtClean="0">
              <a:solidFill>
                <a:sysClr val="windowText" lastClr="000000"/>
              </a:solidFill>
            </a:rPr>
            <a:t>Records </a:t>
          </a:r>
          <a:endParaRPr lang="en-US" sz="3200" baseline="0" dirty="0">
            <a:solidFill>
              <a:sysClr val="windowText" lastClr="000000"/>
            </a:solidFill>
          </a:endParaRPr>
        </a:p>
      </dgm:t>
    </dgm:pt>
    <dgm:pt modelId="{7DB1A9F7-E8FD-46AF-BA58-B305AA099A05}" type="parTrans" cxnId="{04902A3C-6B05-4E8F-A0F0-AD2117FB0652}">
      <dgm:prSet/>
      <dgm:spPr/>
      <dgm:t>
        <a:bodyPr/>
        <a:lstStyle/>
        <a:p>
          <a:endParaRPr lang="en-US"/>
        </a:p>
      </dgm:t>
    </dgm:pt>
    <dgm:pt modelId="{67F083CB-6B76-4EA8-AA3C-C388B990F2EB}" type="sibTrans" cxnId="{04902A3C-6B05-4E8F-A0F0-AD2117FB0652}">
      <dgm:prSet/>
      <dgm:spPr/>
      <dgm:t>
        <a:bodyPr/>
        <a:lstStyle/>
        <a:p>
          <a:endParaRPr lang="en-US"/>
        </a:p>
      </dgm:t>
    </dgm:pt>
    <dgm:pt modelId="{F5452059-80F4-4217-9E9D-F37C9F736601}">
      <dgm:prSet phldrT="[Text]" custT="1"/>
      <dgm:spPr/>
      <dgm:t>
        <a:bodyPr/>
        <a:lstStyle/>
        <a:p>
          <a:r>
            <a:rPr lang="en-US" sz="3200" dirty="0" smtClean="0"/>
            <a:t>Operations Report</a:t>
          </a:r>
          <a:endParaRPr lang="en-US" sz="3200" dirty="0"/>
        </a:p>
      </dgm:t>
    </dgm:pt>
    <dgm:pt modelId="{0F042A35-96A1-4678-85AA-F803EF41C242}" type="parTrans" cxnId="{AB9E40F5-1784-40C3-93B5-9BEC878FEC5E}">
      <dgm:prSet/>
      <dgm:spPr/>
      <dgm:t>
        <a:bodyPr/>
        <a:lstStyle/>
        <a:p>
          <a:endParaRPr lang="en-US"/>
        </a:p>
      </dgm:t>
    </dgm:pt>
    <dgm:pt modelId="{E15769ED-5D9E-45E6-BF62-606DA527D801}" type="sibTrans" cxnId="{AB9E40F5-1784-40C3-93B5-9BEC878FEC5E}">
      <dgm:prSet/>
      <dgm:spPr/>
      <dgm:t>
        <a:bodyPr/>
        <a:lstStyle/>
        <a:p>
          <a:endParaRPr lang="en-US"/>
        </a:p>
      </dgm:t>
    </dgm:pt>
    <dgm:pt modelId="{94CF372C-7E85-4F9F-89A5-CD93014437FF}">
      <dgm:prSet phldrT="[Text]" custT="1"/>
      <dgm:spPr/>
      <dgm:t>
        <a:bodyPr/>
        <a:lstStyle/>
        <a:p>
          <a:r>
            <a:rPr lang="en-US" sz="3200" baseline="0" dirty="0" smtClean="0"/>
            <a:t>Excise Tax Return</a:t>
          </a:r>
          <a:endParaRPr lang="en-US" sz="3200" baseline="0" dirty="0"/>
        </a:p>
      </dgm:t>
    </dgm:pt>
    <dgm:pt modelId="{1F3A5466-6003-4C8C-9DDD-9A913EE4A6F2}" type="parTrans" cxnId="{3209D53F-7E26-4F9C-B3ED-091055CB0B53}">
      <dgm:prSet/>
      <dgm:spPr/>
      <dgm:t>
        <a:bodyPr/>
        <a:lstStyle/>
        <a:p>
          <a:endParaRPr lang="en-US"/>
        </a:p>
      </dgm:t>
    </dgm:pt>
    <dgm:pt modelId="{8FB8CB14-DB9E-49A1-97ED-1200481ACB51}" type="sibTrans" cxnId="{3209D53F-7E26-4F9C-B3ED-091055CB0B53}">
      <dgm:prSet/>
      <dgm:spPr/>
      <dgm:t>
        <a:bodyPr/>
        <a:lstStyle/>
        <a:p>
          <a:endParaRPr lang="en-US"/>
        </a:p>
      </dgm:t>
    </dgm:pt>
    <dgm:pt modelId="{E6CBE686-0A00-4B3B-A72F-090DCA0DF7C2}" type="pres">
      <dgm:prSet presAssocID="{A593717B-B990-48B9-B1DD-FFD8B5FAE408}" presName="CompostProcess" presStyleCnt="0">
        <dgm:presLayoutVars>
          <dgm:dir/>
          <dgm:resizeHandles val="exact"/>
        </dgm:presLayoutVars>
      </dgm:prSet>
      <dgm:spPr/>
    </dgm:pt>
    <dgm:pt modelId="{F34DC175-A42F-4EF0-B974-3D90F0A5B7D0}" type="pres">
      <dgm:prSet presAssocID="{A593717B-B990-48B9-B1DD-FFD8B5FAE408}" presName="arrow" presStyleLbl="bgShp" presStyleIdx="0" presStyleCnt="1"/>
      <dgm:spPr/>
    </dgm:pt>
    <dgm:pt modelId="{CE26E401-3712-4FDD-B225-C15E18A60A16}" type="pres">
      <dgm:prSet presAssocID="{A593717B-B990-48B9-B1DD-FFD8B5FAE408}" presName="linearProcess" presStyleCnt="0"/>
      <dgm:spPr/>
    </dgm:pt>
    <dgm:pt modelId="{5630D5D9-FAFB-41C5-9AD6-B8157739CA53}" type="pres">
      <dgm:prSet presAssocID="{774EA5D1-6C69-4786-8744-1D0BAD44AC49}" presName="textNode" presStyleLbl="node1" presStyleIdx="0" presStyleCnt="3">
        <dgm:presLayoutVars>
          <dgm:bulletEnabled val="1"/>
        </dgm:presLayoutVars>
      </dgm:prSet>
      <dgm:spPr/>
      <dgm:t>
        <a:bodyPr/>
        <a:lstStyle/>
        <a:p>
          <a:endParaRPr lang="en-US"/>
        </a:p>
      </dgm:t>
    </dgm:pt>
    <dgm:pt modelId="{BD904A03-BD43-4B83-8229-5F2A86A72437}" type="pres">
      <dgm:prSet presAssocID="{67F083CB-6B76-4EA8-AA3C-C388B990F2EB}" presName="sibTrans" presStyleCnt="0"/>
      <dgm:spPr/>
    </dgm:pt>
    <dgm:pt modelId="{F9B8BEFD-6544-49FA-AD1A-3F3E845349D8}" type="pres">
      <dgm:prSet presAssocID="{F5452059-80F4-4217-9E9D-F37C9F736601}" presName="textNode" presStyleLbl="node1" presStyleIdx="1" presStyleCnt="3">
        <dgm:presLayoutVars>
          <dgm:bulletEnabled val="1"/>
        </dgm:presLayoutVars>
      </dgm:prSet>
      <dgm:spPr/>
      <dgm:t>
        <a:bodyPr/>
        <a:lstStyle/>
        <a:p>
          <a:endParaRPr lang="en-US"/>
        </a:p>
      </dgm:t>
    </dgm:pt>
    <dgm:pt modelId="{10EC854D-028C-4E6D-B561-61B918EBEFA6}" type="pres">
      <dgm:prSet presAssocID="{E15769ED-5D9E-45E6-BF62-606DA527D801}" presName="sibTrans" presStyleCnt="0"/>
      <dgm:spPr/>
    </dgm:pt>
    <dgm:pt modelId="{FA71B410-A548-46FA-ADAF-B4CD40228EC5}" type="pres">
      <dgm:prSet presAssocID="{94CF372C-7E85-4F9F-89A5-CD93014437FF}" presName="textNode" presStyleLbl="node1" presStyleIdx="2" presStyleCnt="3">
        <dgm:presLayoutVars>
          <dgm:bulletEnabled val="1"/>
        </dgm:presLayoutVars>
      </dgm:prSet>
      <dgm:spPr/>
      <dgm:t>
        <a:bodyPr/>
        <a:lstStyle/>
        <a:p>
          <a:endParaRPr lang="en-US"/>
        </a:p>
      </dgm:t>
    </dgm:pt>
  </dgm:ptLst>
  <dgm:cxnLst>
    <dgm:cxn modelId="{666E8D95-D499-4994-99F3-87FA4C1BE940}" type="presOf" srcId="{F5452059-80F4-4217-9E9D-F37C9F736601}" destId="{F9B8BEFD-6544-49FA-AD1A-3F3E845349D8}" srcOrd="0" destOrd="0" presId="urn:microsoft.com/office/officeart/2005/8/layout/hProcess9"/>
    <dgm:cxn modelId="{0B9E8EA6-09A3-437D-8F95-A759C69A34D7}" type="presOf" srcId="{774EA5D1-6C69-4786-8744-1D0BAD44AC49}" destId="{5630D5D9-FAFB-41C5-9AD6-B8157739CA53}" srcOrd="0" destOrd="0" presId="urn:microsoft.com/office/officeart/2005/8/layout/hProcess9"/>
    <dgm:cxn modelId="{6FB059BA-BA31-4527-87DB-FC69580DD5CF}" type="presOf" srcId="{94CF372C-7E85-4F9F-89A5-CD93014437FF}" destId="{FA71B410-A548-46FA-ADAF-B4CD40228EC5}" srcOrd="0" destOrd="0" presId="urn:microsoft.com/office/officeart/2005/8/layout/hProcess9"/>
    <dgm:cxn modelId="{AB9E40F5-1784-40C3-93B5-9BEC878FEC5E}" srcId="{A593717B-B990-48B9-B1DD-FFD8B5FAE408}" destId="{F5452059-80F4-4217-9E9D-F37C9F736601}" srcOrd="1" destOrd="0" parTransId="{0F042A35-96A1-4678-85AA-F803EF41C242}" sibTransId="{E15769ED-5D9E-45E6-BF62-606DA527D801}"/>
    <dgm:cxn modelId="{3209D53F-7E26-4F9C-B3ED-091055CB0B53}" srcId="{A593717B-B990-48B9-B1DD-FFD8B5FAE408}" destId="{94CF372C-7E85-4F9F-89A5-CD93014437FF}" srcOrd="2" destOrd="0" parTransId="{1F3A5466-6003-4C8C-9DDD-9A913EE4A6F2}" sibTransId="{8FB8CB14-DB9E-49A1-97ED-1200481ACB51}"/>
    <dgm:cxn modelId="{04902A3C-6B05-4E8F-A0F0-AD2117FB0652}" srcId="{A593717B-B990-48B9-B1DD-FFD8B5FAE408}" destId="{774EA5D1-6C69-4786-8744-1D0BAD44AC49}" srcOrd="0" destOrd="0" parTransId="{7DB1A9F7-E8FD-46AF-BA58-B305AA099A05}" sibTransId="{67F083CB-6B76-4EA8-AA3C-C388B990F2EB}"/>
    <dgm:cxn modelId="{EB097C7F-2743-4DA1-8A06-CEC16E0055D2}" type="presOf" srcId="{A593717B-B990-48B9-B1DD-FFD8B5FAE408}" destId="{E6CBE686-0A00-4B3B-A72F-090DCA0DF7C2}" srcOrd="0" destOrd="0" presId="urn:microsoft.com/office/officeart/2005/8/layout/hProcess9"/>
    <dgm:cxn modelId="{7A85B9ED-83AC-4F12-AFAA-7CDE9A258EAB}" type="presParOf" srcId="{E6CBE686-0A00-4B3B-A72F-090DCA0DF7C2}" destId="{F34DC175-A42F-4EF0-B974-3D90F0A5B7D0}" srcOrd="0" destOrd="0" presId="urn:microsoft.com/office/officeart/2005/8/layout/hProcess9"/>
    <dgm:cxn modelId="{4F5982CC-B68C-4A5E-A145-6A9662E85394}" type="presParOf" srcId="{E6CBE686-0A00-4B3B-A72F-090DCA0DF7C2}" destId="{CE26E401-3712-4FDD-B225-C15E18A60A16}" srcOrd="1" destOrd="0" presId="urn:microsoft.com/office/officeart/2005/8/layout/hProcess9"/>
    <dgm:cxn modelId="{A12D6AAC-9CB5-4A64-A11C-4A2D2A14D074}" type="presParOf" srcId="{CE26E401-3712-4FDD-B225-C15E18A60A16}" destId="{5630D5D9-FAFB-41C5-9AD6-B8157739CA53}" srcOrd="0" destOrd="0" presId="urn:microsoft.com/office/officeart/2005/8/layout/hProcess9"/>
    <dgm:cxn modelId="{584F0408-B286-4F7B-8DCC-36D673AA1CD5}" type="presParOf" srcId="{CE26E401-3712-4FDD-B225-C15E18A60A16}" destId="{BD904A03-BD43-4B83-8229-5F2A86A72437}" srcOrd="1" destOrd="0" presId="urn:microsoft.com/office/officeart/2005/8/layout/hProcess9"/>
    <dgm:cxn modelId="{7BBDB27B-5D73-4D76-B922-759EBB963A82}" type="presParOf" srcId="{CE26E401-3712-4FDD-B225-C15E18A60A16}" destId="{F9B8BEFD-6544-49FA-AD1A-3F3E845349D8}" srcOrd="2" destOrd="0" presId="urn:microsoft.com/office/officeart/2005/8/layout/hProcess9"/>
    <dgm:cxn modelId="{22987BCC-3B00-4947-A5DF-3C9C2B67D553}" type="presParOf" srcId="{CE26E401-3712-4FDD-B225-C15E18A60A16}" destId="{10EC854D-028C-4E6D-B561-61B918EBEFA6}" srcOrd="3" destOrd="0" presId="urn:microsoft.com/office/officeart/2005/8/layout/hProcess9"/>
    <dgm:cxn modelId="{63CDCA1F-D3BA-4AA5-8496-384BEB8AA839}" type="presParOf" srcId="{CE26E401-3712-4FDD-B225-C15E18A60A16}" destId="{FA71B410-A548-46FA-ADAF-B4CD40228EC5}" srcOrd="4" destOrd="0" presId="urn:microsoft.com/office/officeart/2005/8/layout/hProcess9"/>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93717B-B990-48B9-B1DD-FFD8B5FAE408}" type="doc">
      <dgm:prSet loTypeId="urn:microsoft.com/office/officeart/2005/8/layout/hProcess9" loCatId="process" qsTypeId="urn:microsoft.com/office/officeart/2005/8/quickstyle/simple1" qsCatId="simple" csTypeId="urn:microsoft.com/office/officeart/2005/8/colors/accent1_2" csCatId="accent1" phldr="1"/>
      <dgm:spPr/>
    </dgm:pt>
    <dgm:pt modelId="{774EA5D1-6C69-4786-8744-1D0BAD44AC49}">
      <dgm:prSet phldrT="[Text]" custT="1"/>
      <dgm:spPr/>
      <dgm:t>
        <a:bodyPr/>
        <a:lstStyle/>
        <a:p>
          <a:r>
            <a:rPr lang="en-US" sz="3200" baseline="0" dirty="0" smtClean="0"/>
            <a:t>Records </a:t>
          </a:r>
          <a:endParaRPr lang="en-US" sz="3200" baseline="0" dirty="0"/>
        </a:p>
      </dgm:t>
    </dgm:pt>
    <dgm:pt modelId="{7DB1A9F7-E8FD-46AF-BA58-B305AA099A05}" type="parTrans" cxnId="{04902A3C-6B05-4E8F-A0F0-AD2117FB0652}">
      <dgm:prSet/>
      <dgm:spPr/>
      <dgm:t>
        <a:bodyPr/>
        <a:lstStyle/>
        <a:p>
          <a:endParaRPr lang="en-US"/>
        </a:p>
      </dgm:t>
    </dgm:pt>
    <dgm:pt modelId="{67F083CB-6B76-4EA8-AA3C-C388B990F2EB}" type="sibTrans" cxnId="{04902A3C-6B05-4E8F-A0F0-AD2117FB0652}">
      <dgm:prSet/>
      <dgm:spPr/>
      <dgm:t>
        <a:bodyPr/>
        <a:lstStyle/>
        <a:p>
          <a:endParaRPr lang="en-US"/>
        </a:p>
      </dgm:t>
    </dgm:pt>
    <dgm:pt modelId="{F5452059-80F4-4217-9E9D-F37C9F736601}">
      <dgm:prSet phldrT="[Text]" custT="1"/>
      <dgm:spPr>
        <a:solidFill>
          <a:srgbClr val="FFC000"/>
        </a:solidFill>
        <a:effectLst>
          <a:outerShdw blurRad="76200" dist="12700" dir="8100000" sy="-23000" kx="800400" algn="br" rotWithShape="0">
            <a:prstClr val="black">
              <a:alpha val="20000"/>
            </a:prstClr>
          </a:outerShdw>
        </a:effectLst>
      </dgm:spPr>
      <dgm:t>
        <a:bodyPr/>
        <a:lstStyle/>
        <a:p>
          <a:r>
            <a:rPr lang="en-US" sz="3200" dirty="0" smtClean="0">
              <a:solidFill>
                <a:sysClr val="windowText" lastClr="000000"/>
              </a:solidFill>
            </a:rPr>
            <a:t>Operations Report</a:t>
          </a:r>
          <a:endParaRPr lang="en-US" sz="3200" dirty="0">
            <a:solidFill>
              <a:sysClr val="windowText" lastClr="000000"/>
            </a:solidFill>
          </a:endParaRPr>
        </a:p>
      </dgm:t>
    </dgm:pt>
    <dgm:pt modelId="{0F042A35-96A1-4678-85AA-F803EF41C242}" type="parTrans" cxnId="{AB9E40F5-1784-40C3-93B5-9BEC878FEC5E}">
      <dgm:prSet/>
      <dgm:spPr/>
      <dgm:t>
        <a:bodyPr/>
        <a:lstStyle/>
        <a:p>
          <a:endParaRPr lang="en-US"/>
        </a:p>
      </dgm:t>
    </dgm:pt>
    <dgm:pt modelId="{E15769ED-5D9E-45E6-BF62-606DA527D801}" type="sibTrans" cxnId="{AB9E40F5-1784-40C3-93B5-9BEC878FEC5E}">
      <dgm:prSet/>
      <dgm:spPr/>
      <dgm:t>
        <a:bodyPr/>
        <a:lstStyle/>
        <a:p>
          <a:endParaRPr lang="en-US"/>
        </a:p>
      </dgm:t>
    </dgm:pt>
    <dgm:pt modelId="{94CF372C-7E85-4F9F-89A5-CD93014437FF}">
      <dgm:prSet phldrT="[Text]" custT="1"/>
      <dgm:spPr/>
      <dgm:t>
        <a:bodyPr/>
        <a:lstStyle/>
        <a:p>
          <a:r>
            <a:rPr lang="en-US" sz="3200" baseline="0" dirty="0" smtClean="0"/>
            <a:t>Excise Tax Return</a:t>
          </a:r>
          <a:endParaRPr lang="en-US" sz="3200" baseline="0" dirty="0"/>
        </a:p>
      </dgm:t>
    </dgm:pt>
    <dgm:pt modelId="{1F3A5466-6003-4C8C-9DDD-9A913EE4A6F2}" type="parTrans" cxnId="{3209D53F-7E26-4F9C-B3ED-091055CB0B53}">
      <dgm:prSet/>
      <dgm:spPr/>
      <dgm:t>
        <a:bodyPr/>
        <a:lstStyle/>
        <a:p>
          <a:endParaRPr lang="en-US"/>
        </a:p>
      </dgm:t>
    </dgm:pt>
    <dgm:pt modelId="{8FB8CB14-DB9E-49A1-97ED-1200481ACB51}" type="sibTrans" cxnId="{3209D53F-7E26-4F9C-B3ED-091055CB0B53}">
      <dgm:prSet/>
      <dgm:spPr/>
      <dgm:t>
        <a:bodyPr/>
        <a:lstStyle/>
        <a:p>
          <a:endParaRPr lang="en-US"/>
        </a:p>
      </dgm:t>
    </dgm:pt>
    <dgm:pt modelId="{E6CBE686-0A00-4B3B-A72F-090DCA0DF7C2}" type="pres">
      <dgm:prSet presAssocID="{A593717B-B990-48B9-B1DD-FFD8B5FAE408}" presName="CompostProcess" presStyleCnt="0">
        <dgm:presLayoutVars>
          <dgm:dir/>
          <dgm:resizeHandles val="exact"/>
        </dgm:presLayoutVars>
      </dgm:prSet>
      <dgm:spPr/>
    </dgm:pt>
    <dgm:pt modelId="{F34DC175-A42F-4EF0-B974-3D90F0A5B7D0}" type="pres">
      <dgm:prSet presAssocID="{A593717B-B990-48B9-B1DD-FFD8B5FAE408}" presName="arrow" presStyleLbl="bgShp" presStyleIdx="0" presStyleCnt="1"/>
      <dgm:spPr/>
    </dgm:pt>
    <dgm:pt modelId="{CE26E401-3712-4FDD-B225-C15E18A60A16}" type="pres">
      <dgm:prSet presAssocID="{A593717B-B990-48B9-B1DD-FFD8B5FAE408}" presName="linearProcess" presStyleCnt="0"/>
      <dgm:spPr/>
    </dgm:pt>
    <dgm:pt modelId="{5630D5D9-FAFB-41C5-9AD6-B8157739CA53}" type="pres">
      <dgm:prSet presAssocID="{774EA5D1-6C69-4786-8744-1D0BAD44AC49}" presName="textNode" presStyleLbl="node1" presStyleIdx="0" presStyleCnt="3">
        <dgm:presLayoutVars>
          <dgm:bulletEnabled val="1"/>
        </dgm:presLayoutVars>
      </dgm:prSet>
      <dgm:spPr/>
      <dgm:t>
        <a:bodyPr/>
        <a:lstStyle/>
        <a:p>
          <a:endParaRPr lang="en-US"/>
        </a:p>
      </dgm:t>
    </dgm:pt>
    <dgm:pt modelId="{BD904A03-BD43-4B83-8229-5F2A86A72437}" type="pres">
      <dgm:prSet presAssocID="{67F083CB-6B76-4EA8-AA3C-C388B990F2EB}" presName="sibTrans" presStyleCnt="0"/>
      <dgm:spPr/>
    </dgm:pt>
    <dgm:pt modelId="{F9B8BEFD-6544-49FA-AD1A-3F3E845349D8}" type="pres">
      <dgm:prSet presAssocID="{F5452059-80F4-4217-9E9D-F37C9F736601}" presName="textNode" presStyleLbl="node1" presStyleIdx="1" presStyleCnt="3">
        <dgm:presLayoutVars>
          <dgm:bulletEnabled val="1"/>
        </dgm:presLayoutVars>
      </dgm:prSet>
      <dgm:spPr/>
      <dgm:t>
        <a:bodyPr/>
        <a:lstStyle/>
        <a:p>
          <a:endParaRPr lang="en-US"/>
        </a:p>
      </dgm:t>
    </dgm:pt>
    <dgm:pt modelId="{10EC854D-028C-4E6D-B561-61B918EBEFA6}" type="pres">
      <dgm:prSet presAssocID="{E15769ED-5D9E-45E6-BF62-606DA527D801}" presName="sibTrans" presStyleCnt="0"/>
      <dgm:spPr/>
    </dgm:pt>
    <dgm:pt modelId="{FA71B410-A548-46FA-ADAF-B4CD40228EC5}" type="pres">
      <dgm:prSet presAssocID="{94CF372C-7E85-4F9F-89A5-CD93014437FF}" presName="textNode" presStyleLbl="node1" presStyleIdx="2" presStyleCnt="3">
        <dgm:presLayoutVars>
          <dgm:bulletEnabled val="1"/>
        </dgm:presLayoutVars>
      </dgm:prSet>
      <dgm:spPr/>
      <dgm:t>
        <a:bodyPr/>
        <a:lstStyle/>
        <a:p>
          <a:endParaRPr lang="en-US"/>
        </a:p>
      </dgm:t>
    </dgm:pt>
  </dgm:ptLst>
  <dgm:cxnLst>
    <dgm:cxn modelId="{1AE519AE-939D-4440-A689-F8E423A02EE5}" type="presOf" srcId="{F5452059-80F4-4217-9E9D-F37C9F736601}" destId="{F9B8BEFD-6544-49FA-AD1A-3F3E845349D8}" srcOrd="0" destOrd="0" presId="urn:microsoft.com/office/officeart/2005/8/layout/hProcess9"/>
    <dgm:cxn modelId="{79A1999F-EEDA-4AE3-B5F6-3BBC71E7736C}" type="presOf" srcId="{94CF372C-7E85-4F9F-89A5-CD93014437FF}" destId="{FA71B410-A548-46FA-ADAF-B4CD40228EC5}" srcOrd="0" destOrd="0" presId="urn:microsoft.com/office/officeart/2005/8/layout/hProcess9"/>
    <dgm:cxn modelId="{CF1DB15C-34FB-42F2-AAE6-D71F4BE27C01}" type="presOf" srcId="{A593717B-B990-48B9-B1DD-FFD8B5FAE408}" destId="{E6CBE686-0A00-4B3B-A72F-090DCA0DF7C2}" srcOrd="0" destOrd="0" presId="urn:microsoft.com/office/officeart/2005/8/layout/hProcess9"/>
    <dgm:cxn modelId="{15B69ED6-D4BA-403C-84E3-BF79A52B0F04}" type="presOf" srcId="{774EA5D1-6C69-4786-8744-1D0BAD44AC49}" destId="{5630D5D9-FAFB-41C5-9AD6-B8157739CA53}" srcOrd="0" destOrd="0" presId="urn:microsoft.com/office/officeart/2005/8/layout/hProcess9"/>
    <dgm:cxn modelId="{AB9E40F5-1784-40C3-93B5-9BEC878FEC5E}" srcId="{A593717B-B990-48B9-B1DD-FFD8B5FAE408}" destId="{F5452059-80F4-4217-9E9D-F37C9F736601}" srcOrd="1" destOrd="0" parTransId="{0F042A35-96A1-4678-85AA-F803EF41C242}" sibTransId="{E15769ED-5D9E-45E6-BF62-606DA527D801}"/>
    <dgm:cxn modelId="{3209D53F-7E26-4F9C-B3ED-091055CB0B53}" srcId="{A593717B-B990-48B9-B1DD-FFD8B5FAE408}" destId="{94CF372C-7E85-4F9F-89A5-CD93014437FF}" srcOrd="2" destOrd="0" parTransId="{1F3A5466-6003-4C8C-9DDD-9A913EE4A6F2}" sibTransId="{8FB8CB14-DB9E-49A1-97ED-1200481ACB51}"/>
    <dgm:cxn modelId="{04902A3C-6B05-4E8F-A0F0-AD2117FB0652}" srcId="{A593717B-B990-48B9-B1DD-FFD8B5FAE408}" destId="{774EA5D1-6C69-4786-8744-1D0BAD44AC49}" srcOrd="0" destOrd="0" parTransId="{7DB1A9F7-E8FD-46AF-BA58-B305AA099A05}" sibTransId="{67F083CB-6B76-4EA8-AA3C-C388B990F2EB}"/>
    <dgm:cxn modelId="{BE50F907-8DFA-44E1-8874-B43635BC1F84}" type="presParOf" srcId="{E6CBE686-0A00-4B3B-A72F-090DCA0DF7C2}" destId="{F34DC175-A42F-4EF0-B974-3D90F0A5B7D0}" srcOrd="0" destOrd="0" presId="urn:microsoft.com/office/officeart/2005/8/layout/hProcess9"/>
    <dgm:cxn modelId="{EB36117C-C0A9-4B0B-8738-8E53314FEA7C}" type="presParOf" srcId="{E6CBE686-0A00-4B3B-A72F-090DCA0DF7C2}" destId="{CE26E401-3712-4FDD-B225-C15E18A60A16}" srcOrd="1" destOrd="0" presId="urn:microsoft.com/office/officeart/2005/8/layout/hProcess9"/>
    <dgm:cxn modelId="{32B66303-E0F4-435B-B9DB-70A54A7FE7F6}" type="presParOf" srcId="{CE26E401-3712-4FDD-B225-C15E18A60A16}" destId="{5630D5D9-FAFB-41C5-9AD6-B8157739CA53}" srcOrd="0" destOrd="0" presId="urn:microsoft.com/office/officeart/2005/8/layout/hProcess9"/>
    <dgm:cxn modelId="{6F9C44E2-8E6B-4421-AB80-76197FA1F59F}" type="presParOf" srcId="{CE26E401-3712-4FDD-B225-C15E18A60A16}" destId="{BD904A03-BD43-4B83-8229-5F2A86A72437}" srcOrd="1" destOrd="0" presId="urn:microsoft.com/office/officeart/2005/8/layout/hProcess9"/>
    <dgm:cxn modelId="{3EE93E5F-28D2-432C-947A-5AA3EB39B6BD}" type="presParOf" srcId="{CE26E401-3712-4FDD-B225-C15E18A60A16}" destId="{F9B8BEFD-6544-49FA-AD1A-3F3E845349D8}" srcOrd="2" destOrd="0" presId="urn:microsoft.com/office/officeart/2005/8/layout/hProcess9"/>
    <dgm:cxn modelId="{98050C16-50E7-4AFB-9B9F-835BC1755166}" type="presParOf" srcId="{CE26E401-3712-4FDD-B225-C15E18A60A16}" destId="{10EC854D-028C-4E6D-B561-61B918EBEFA6}" srcOrd="3" destOrd="0" presId="urn:microsoft.com/office/officeart/2005/8/layout/hProcess9"/>
    <dgm:cxn modelId="{E178D941-FF38-4F04-9EEF-A3A1C3C5398F}" type="presParOf" srcId="{CE26E401-3712-4FDD-B225-C15E18A60A16}" destId="{FA71B410-A548-46FA-ADAF-B4CD40228EC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93717B-B990-48B9-B1DD-FFD8B5FAE408}" type="doc">
      <dgm:prSet loTypeId="urn:microsoft.com/office/officeart/2005/8/layout/hProcess9" loCatId="process" qsTypeId="urn:microsoft.com/office/officeart/2005/8/quickstyle/simple1" qsCatId="simple" csTypeId="urn:microsoft.com/office/officeart/2005/8/colors/accent1_2" csCatId="accent1" phldr="1"/>
      <dgm:spPr/>
    </dgm:pt>
    <dgm:pt modelId="{774EA5D1-6C69-4786-8744-1D0BAD44AC49}">
      <dgm:prSet phldrT="[Text]" custT="1"/>
      <dgm:spPr/>
      <dgm:t>
        <a:bodyPr/>
        <a:lstStyle/>
        <a:p>
          <a:r>
            <a:rPr lang="en-US" sz="3200" baseline="0" dirty="0" smtClean="0"/>
            <a:t>Records </a:t>
          </a:r>
          <a:endParaRPr lang="en-US" sz="3200" baseline="0" dirty="0"/>
        </a:p>
      </dgm:t>
    </dgm:pt>
    <dgm:pt modelId="{7DB1A9F7-E8FD-46AF-BA58-B305AA099A05}" type="parTrans" cxnId="{04902A3C-6B05-4E8F-A0F0-AD2117FB0652}">
      <dgm:prSet/>
      <dgm:spPr/>
      <dgm:t>
        <a:bodyPr/>
        <a:lstStyle/>
        <a:p>
          <a:endParaRPr lang="en-US"/>
        </a:p>
      </dgm:t>
    </dgm:pt>
    <dgm:pt modelId="{67F083CB-6B76-4EA8-AA3C-C388B990F2EB}" type="sibTrans" cxnId="{04902A3C-6B05-4E8F-A0F0-AD2117FB0652}">
      <dgm:prSet/>
      <dgm:spPr/>
      <dgm:t>
        <a:bodyPr/>
        <a:lstStyle/>
        <a:p>
          <a:endParaRPr lang="en-US"/>
        </a:p>
      </dgm:t>
    </dgm:pt>
    <dgm:pt modelId="{F5452059-80F4-4217-9E9D-F37C9F736601}">
      <dgm:prSet phldrT="[Text]" custT="1"/>
      <dgm:spPr/>
      <dgm:t>
        <a:bodyPr/>
        <a:lstStyle/>
        <a:p>
          <a:r>
            <a:rPr lang="en-US" sz="3200" dirty="0" smtClean="0"/>
            <a:t>Operations Report</a:t>
          </a:r>
          <a:endParaRPr lang="en-US" sz="3200" dirty="0"/>
        </a:p>
      </dgm:t>
    </dgm:pt>
    <dgm:pt modelId="{0F042A35-96A1-4678-85AA-F803EF41C242}" type="parTrans" cxnId="{AB9E40F5-1784-40C3-93B5-9BEC878FEC5E}">
      <dgm:prSet/>
      <dgm:spPr/>
      <dgm:t>
        <a:bodyPr/>
        <a:lstStyle/>
        <a:p>
          <a:endParaRPr lang="en-US"/>
        </a:p>
      </dgm:t>
    </dgm:pt>
    <dgm:pt modelId="{E15769ED-5D9E-45E6-BF62-606DA527D801}" type="sibTrans" cxnId="{AB9E40F5-1784-40C3-93B5-9BEC878FEC5E}">
      <dgm:prSet/>
      <dgm:spPr/>
      <dgm:t>
        <a:bodyPr/>
        <a:lstStyle/>
        <a:p>
          <a:endParaRPr lang="en-US"/>
        </a:p>
      </dgm:t>
    </dgm:pt>
    <dgm:pt modelId="{94CF372C-7E85-4F9F-89A5-CD93014437FF}">
      <dgm:prSet phldrT="[Text]" custT="1"/>
      <dgm:spPr>
        <a:solidFill>
          <a:srgbClr val="FFC000"/>
        </a:solidFill>
        <a:effectLst>
          <a:outerShdw blurRad="76200" dist="12700" dir="8100000" sy="-23000" kx="800400" algn="br" rotWithShape="0">
            <a:prstClr val="black">
              <a:alpha val="20000"/>
            </a:prstClr>
          </a:outerShdw>
        </a:effectLst>
      </dgm:spPr>
      <dgm:t>
        <a:bodyPr/>
        <a:lstStyle/>
        <a:p>
          <a:r>
            <a:rPr lang="en-US" sz="3200" baseline="0" dirty="0" smtClean="0">
              <a:solidFill>
                <a:sysClr val="windowText" lastClr="000000"/>
              </a:solidFill>
            </a:rPr>
            <a:t>Excise Tax Return</a:t>
          </a:r>
          <a:endParaRPr lang="en-US" sz="3200" baseline="0" dirty="0">
            <a:solidFill>
              <a:sysClr val="windowText" lastClr="000000"/>
            </a:solidFill>
          </a:endParaRPr>
        </a:p>
      </dgm:t>
    </dgm:pt>
    <dgm:pt modelId="{1F3A5466-6003-4C8C-9DDD-9A913EE4A6F2}" type="parTrans" cxnId="{3209D53F-7E26-4F9C-B3ED-091055CB0B53}">
      <dgm:prSet/>
      <dgm:spPr/>
      <dgm:t>
        <a:bodyPr/>
        <a:lstStyle/>
        <a:p>
          <a:endParaRPr lang="en-US"/>
        </a:p>
      </dgm:t>
    </dgm:pt>
    <dgm:pt modelId="{8FB8CB14-DB9E-49A1-97ED-1200481ACB51}" type="sibTrans" cxnId="{3209D53F-7E26-4F9C-B3ED-091055CB0B53}">
      <dgm:prSet/>
      <dgm:spPr/>
      <dgm:t>
        <a:bodyPr/>
        <a:lstStyle/>
        <a:p>
          <a:endParaRPr lang="en-US"/>
        </a:p>
      </dgm:t>
    </dgm:pt>
    <dgm:pt modelId="{E6CBE686-0A00-4B3B-A72F-090DCA0DF7C2}" type="pres">
      <dgm:prSet presAssocID="{A593717B-B990-48B9-B1DD-FFD8B5FAE408}" presName="CompostProcess" presStyleCnt="0">
        <dgm:presLayoutVars>
          <dgm:dir/>
          <dgm:resizeHandles val="exact"/>
        </dgm:presLayoutVars>
      </dgm:prSet>
      <dgm:spPr/>
    </dgm:pt>
    <dgm:pt modelId="{F34DC175-A42F-4EF0-B974-3D90F0A5B7D0}" type="pres">
      <dgm:prSet presAssocID="{A593717B-B990-48B9-B1DD-FFD8B5FAE408}" presName="arrow" presStyleLbl="bgShp" presStyleIdx="0" presStyleCnt="1"/>
      <dgm:spPr/>
    </dgm:pt>
    <dgm:pt modelId="{CE26E401-3712-4FDD-B225-C15E18A60A16}" type="pres">
      <dgm:prSet presAssocID="{A593717B-B990-48B9-B1DD-FFD8B5FAE408}" presName="linearProcess" presStyleCnt="0"/>
      <dgm:spPr/>
    </dgm:pt>
    <dgm:pt modelId="{5630D5D9-FAFB-41C5-9AD6-B8157739CA53}" type="pres">
      <dgm:prSet presAssocID="{774EA5D1-6C69-4786-8744-1D0BAD44AC49}" presName="textNode" presStyleLbl="node1" presStyleIdx="0" presStyleCnt="3">
        <dgm:presLayoutVars>
          <dgm:bulletEnabled val="1"/>
        </dgm:presLayoutVars>
      </dgm:prSet>
      <dgm:spPr/>
      <dgm:t>
        <a:bodyPr/>
        <a:lstStyle/>
        <a:p>
          <a:endParaRPr lang="en-US"/>
        </a:p>
      </dgm:t>
    </dgm:pt>
    <dgm:pt modelId="{BD904A03-BD43-4B83-8229-5F2A86A72437}" type="pres">
      <dgm:prSet presAssocID="{67F083CB-6B76-4EA8-AA3C-C388B990F2EB}" presName="sibTrans" presStyleCnt="0"/>
      <dgm:spPr/>
    </dgm:pt>
    <dgm:pt modelId="{F9B8BEFD-6544-49FA-AD1A-3F3E845349D8}" type="pres">
      <dgm:prSet presAssocID="{F5452059-80F4-4217-9E9D-F37C9F736601}" presName="textNode" presStyleLbl="node1" presStyleIdx="1" presStyleCnt="3">
        <dgm:presLayoutVars>
          <dgm:bulletEnabled val="1"/>
        </dgm:presLayoutVars>
      </dgm:prSet>
      <dgm:spPr/>
      <dgm:t>
        <a:bodyPr/>
        <a:lstStyle/>
        <a:p>
          <a:endParaRPr lang="en-US"/>
        </a:p>
      </dgm:t>
    </dgm:pt>
    <dgm:pt modelId="{10EC854D-028C-4E6D-B561-61B918EBEFA6}" type="pres">
      <dgm:prSet presAssocID="{E15769ED-5D9E-45E6-BF62-606DA527D801}" presName="sibTrans" presStyleCnt="0"/>
      <dgm:spPr/>
    </dgm:pt>
    <dgm:pt modelId="{FA71B410-A548-46FA-ADAF-B4CD40228EC5}" type="pres">
      <dgm:prSet presAssocID="{94CF372C-7E85-4F9F-89A5-CD93014437FF}" presName="textNode" presStyleLbl="node1" presStyleIdx="2" presStyleCnt="3">
        <dgm:presLayoutVars>
          <dgm:bulletEnabled val="1"/>
        </dgm:presLayoutVars>
      </dgm:prSet>
      <dgm:spPr/>
      <dgm:t>
        <a:bodyPr/>
        <a:lstStyle/>
        <a:p>
          <a:endParaRPr lang="en-US"/>
        </a:p>
      </dgm:t>
    </dgm:pt>
  </dgm:ptLst>
  <dgm:cxnLst>
    <dgm:cxn modelId="{AB9E40F5-1784-40C3-93B5-9BEC878FEC5E}" srcId="{A593717B-B990-48B9-B1DD-FFD8B5FAE408}" destId="{F5452059-80F4-4217-9E9D-F37C9F736601}" srcOrd="1" destOrd="0" parTransId="{0F042A35-96A1-4678-85AA-F803EF41C242}" sibTransId="{E15769ED-5D9E-45E6-BF62-606DA527D801}"/>
    <dgm:cxn modelId="{304434E3-49A0-40B8-A632-EB3182767D50}" type="presOf" srcId="{774EA5D1-6C69-4786-8744-1D0BAD44AC49}" destId="{5630D5D9-FAFB-41C5-9AD6-B8157739CA53}" srcOrd="0" destOrd="0" presId="urn:microsoft.com/office/officeart/2005/8/layout/hProcess9"/>
    <dgm:cxn modelId="{94463A7B-D431-4D9C-89BA-19AB7307287F}" type="presOf" srcId="{A593717B-B990-48B9-B1DD-FFD8B5FAE408}" destId="{E6CBE686-0A00-4B3B-A72F-090DCA0DF7C2}" srcOrd="0" destOrd="0" presId="urn:microsoft.com/office/officeart/2005/8/layout/hProcess9"/>
    <dgm:cxn modelId="{3209D53F-7E26-4F9C-B3ED-091055CB0B53}" srcId="{A593717B-B990-48B9-B1DD-FFD8B5FAE408}" destId="{94CF372C-7E85-4F9F-89A5-CD93014437FF}" srcOrd="2" destOrd="0" parTransId="{1F3A5466-6003-4C8C-9DDD-9A913EE4A6F2}" sibTransId="{8FB8CB14-DB9E-49A1-97ED-1200481ACB51}"/>
    <dgm:cxn modelId="{089B538E-9E89-4C1D-AF6C-2D7054B5CF05}" type="presOf" srcId="{94CF372C-7E85-4F9F-89A5-CD93014437FF}" destId="{FA71B410-A548-46FA-ADAF-B4CD40228EC5}" srcOrd="0" destOrd="0" presId="urn:microsoft.com/office/officeart/2005/8/layout/hProcess9"/>
    <dgm:cxn modelId="{04902A3C-6B05-4E8F-A0F0-AD2117FB0652}" srcId="{A593717B-B990-48B9-B1DD-FFD8B5FAE408}" destId="{774EA5D1-6C69-4786-8744-1D0BAD44AC49}" srcOrd="0" destOrd="0" parTransId="{7DB1A9F7-E8FD-46AF-BA58-B305AA099A05}" sibTransId="{67F083CB-6B76-4EA8-AA3C-C388B990F2EB}"/>
    <dgm:cxn modelId="{FFD98EBA-64FE-4A1D-9DB1-0B54FCB68E78}" type="presOf" srcId="{F5452059-80F4-4217-9E9D-F37C9F736601}" destId="{F9B8BEFD-6544-49FA-AD1A-3F3E845349D8}" srcOrd="0" destOrd="0" presId="urn:microsoft.com/office/officeart/2005/8/layout/hProcess9"/>
    <dgm:cxn modelId="{4EA5725D-F2C5-4B3D-BC7C-95EA1DBE989F}" type="presParOf" srcId="{E6CBE686-0A00-4B3B-A72F-090DCA0DF7C2}" destId="{F34DC175-A42F-4EF0-B974-3D90F0A5B7D0}" srcOrd="0" destOrd="0" presId="urn:microsoft.com/office/officeart/2005/8/layout/hProcess9"/>
    <dgm:cxn modelId="{A6782A34-B465-4AEC-BAC5-160BEB929602}" type="presParOf" srcId="{E6CBE686-0A00-4B3B-A72F-090DCA0DF7C2}" destId="{CE26E401-3712-4FDD-B225-C15E18A60A16}" srcOrd="1" destOrd="0" presId="urn:microsoft.com/office/officeart/2005/8/layout/hProcess9"/>
    <dgm:cxn modelId="{BD4E51EF-5FAA-4A3F-BC00-D5D6ED3F5F2F}" type="presParOf" srcId="{CE26E401-3712-4FDD-B225-C15E18A60A16}" destId="{5630D5D9-FAFB-41C5-9AD6-B8157739CA53}" srcOrd="0" destOrd="0" presId="urn:microsoft.com/office/officeart/2005/8/layout/hProcess9"/>
    <dgm:cxn modelId="{53EC9C18-1D3B-40B0-81B8-A265E27E1CB2}" type="presParOf" srcId="{CE26E401-3712-4FDD-B225-C15E18A60A16}" destId="{BD904A03-BD43-4B83-8229-5F2A86A72437}" srcOrd="1" destOrd="0" presId="urn:microsoft.com/office/officeart/2005/8/layout/hProcess9"/>
    <dgm:cxn modelId="{709ED05D-0512-45AC-9CEC-A8993E862F9A}" type="presParOf" srcId="{CE26E401-3712-4FDD-B225-C15E18A60A16}" destId="{F9B8BEFD-6544-49FA-AD1A-3F3E845349D8}" srcOrd="2" destOrd="0" presId="urn:microsoft.com/office/officeart/2005/8/layout/hProcess9"/>
    <dgm:cxn modelId="{D6F0C1FB-7C2E-4B94-8E19-13CDEE105153}" type="presParOf" srcId="{CE26E401-3712-4FDD-B225-C15E18A60A16}" destId="{10EC854D-028C-4E6D-B561-61B918EBEFA6}" srcOrd="3" destOrd="0" presId="urn:microsoft.com/office/officeart/2005/8/layout/hProcess9"/>
    <dgm:cxn modelId="{C2000534-1F2F-4067-AEC2-7A34D90B0BCE}" type="presParOf" srcId="{CE26E401-3712-4FDD-B225-C15E18A60A16}" destId="{FA71B410-A548-46FA-ADAF-B4CD40228EC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5FA94-79D0-4A48-B208-4900B96A4E6E}">
      <dsp:nvSpPr>
        <dsp:cNvPr id="0" name=""/>
        <dsp:cNvSpPr/>
      </dsp:nvSpPr>
      <dsp:spPr>
        <a:xfrm>
          <a:off x="3224702" y="821487"/>
          <a:ext cx="629904" cy="91440"/>
        </a:xfrm>
        <a:custGeom>
          <a:avLst/>
          <a:gdLst/>
          <a:ahLst/>
          <a:cxnLst/>
          <a:rect l="0" t="0" r="0" b="0"/>
          <a:pathLst>
            <a:path>
              <a:moveTo>
                <a:pt x="0" y="45720"/>
              </a:moveTo>
              <a:lnTo>
                <a:pt x="629904" y="45720"/>
              </a:lnTo>
            </a:path>
          </a:pathLst>
        </a:custGeom>
        <a:noFill/>
        <a:ln w="38100" cap="flat" cmpd="sng" algn="ctr">
          <a:solidFill>
            <a:schemeClr val="dk1"/>
          </a:solidFill>
          <a:prstDash val="solid"/>
          <a:tailEnd type="arrow"/>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dirty="0">
            <a:solidFill>
              <a:schemeClr val="tx1"/>
            </a:solidFill>
          </a:endParaRPr>
        </a:p>
      </dsp:txBody>
      <dsp:txXfrm>
        <a:off x="3523142" y="863901"/>
        <a:ext cx="33025" cy="6611"/>
      </dsp:txXfrm>
    </dsp:sp>
    <dsp:sp modelId="{F2912E23-C9C2-4004-A5A4-D9314BBEF762}">
      <dsp:nvSpPr>
        <dsp:cNvPr id="0" name=""/>
        <dsp:cNvSpPr/>
      </dsp:nvSpPr>
      <dsp:spPr>
        <a:xfrm>
          <a:off x="354742" y="567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smtClean="0">
              <a:latin typeface="Calibri" panose="020F0502020204030204" pitchFamily="34" charset="0"/>
            </a:rPr>
            <a:t>Qualify as a brewery/brewpub with Brewer’s Notice</a:t>
          </a:r>
          <a:endParaRPr lang="en-US" sz="2000" kern="1200" dirty="0">
            <a:latin typeface="Calibri" panose="020F0502020204030204" pitchFamily="34" charset="0"/>
          </a:endParaRPr>
        </a:p>
      </dsp:txBody>
      <dsp:txXfrm>
        <a:off x="354742" y="5679"/>
        <a:ext cx="2871759" cy="1723055"/>
      </dsp:txXfrm>
    </dsp:sp>
    <dsp:sp modelId="{47215879-60F2-4C74-9629-44D633AB8066}">
      <dsp:nvSpPr>
        <dsp:cNvPr id="0" name=""/>
        <dsp:cNvSpPr/>
      </dsp:nvSpPr>
      <dsp:spPr>
        <a:xfrm>
          <a:off x="6756967" y="821487"/>
          <a:ext cx="629904" cy="91440"/>
        </a:xfrm>
        <a:custGeom>
          <a:avLst/>
          <a:gdLst/>
          <a:ahLst/>
          <a:cxnLst/>
          <a:rect l="0" t="0" r="0" b="0"/>
          <a:pathLst>
            <a:path>
              <a:moveTo>
                <a:pt x="0" y="45720"/>
              </a:moveTo>
              <a:lnTo>
                <a:pt x="629904" y="45720"/>
              </a:lnTo>
            </a:path>
          </a:pathLst>
        </a:custGeom>
        <a:noFill/>
        <a:ln w="38100" cap="flat" cmpd="sng" algn="ctr">
          <a:solidFill>
            <a:schemeClr val="dk1"/>
          </a:solidFill>
          <a:prstDash val="solid"/>
          <a:tailEnd type="arrow"/>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dirty="0">
            <a:solidFill>
              <a:schemeClr val="tx1"/>
            </a:solidFill>
          </a:endParaRPr>
        </a:p>
      </dsp:txBody>
      <dsp:txXfrm>
        <a:off x="7055407" y="863901"/>
        <a:ext cx="33025" cy="6611"/>
      </dsp:txXfrm>
    </dsp:sp>
    <dsp:sp modelId="{E1366E08-F9D2-4592-B657-ACFA52A6C513}">
      <dsp:nvSpPr>
        <dsp:cNvPr id="0" name=""/>
        <dsp:cNvSpPr/>
      </dsp:nvSpPr>
      <dsp:spPr>
        <a:xfrm>
          <a:off x="3887007" y="567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Apply for formula approval </a:t>
          </a:r>
        </a:p>
        <a:p>
          <a:pPr lvl="0" algn="ctr" defTabSz="1066800">
            <a:lnSpc>
              <a:spcPct val="90000"/>
            </a:lnSpc>
            <a:spcBef>
              <a:spcPct val="0"/>
            </a:spcBef>
            <a:spcAft>
              <a:spcPct val="35000"/>
            </a:spcAft>
          </a:pPr>
          <a:r>
            <a:rPr lang="en-US" sz="2000" kern="1200" dirty="0" smtClean="0">
              <a:latin typeface="Calibri" panose="020F0502020204030204" pitchFamily="34" charset="0"/>
            </a:rPr>
            <a:t>(if needed)</a:t>
          </a:r>
          <a:endParaRPr lang="en-US" sz="3200" kern="1200" dirty="0">
            <a:latin typeface="Calibri" panose="020F0502020204030204" pitchFamily="34" charset="0"/>
          </a:endParaRPr>
        </a:p>
      </dsp:txBody>
      <dsp:txXfrm>
        <a:off x="3887007" y="5679"/>
        <a:ext cx="2871759" cy="1723055"/>
      </dsp:txXfrm>
    </dsp:sp>
    <dsp:sp modelId="{79D359CD-5E6F-4D25-9438-86807B9A9157}">
      <dsp:nvSpPr>
        <dsp:cNvPr id="0" name=""/>
        <dsp:cNvSpPr/>
      </dsp:nvSpPr>
      <dsp:spPr>
        <a:xfrm>
          <a:off x="1790622" y="1726935"/>
          <a:ext cx="7064529" cy="629904"/>
        </a:xfrm>
        <a:custGeom>
          <a:avLst/>
          <a:gdLst/>
          <a:ahLst/>
          <a:cxnLst/>
          <a:rect l="0" t="0" r="0" b="0"/>
          <a:pathLst>
            <a:path>
              <a:moveTo>
                <a:pt x="7064529" y="0"/>
              </a:moveTo>
              <a:lnTo>
                <a:pt x="7064529" y="332052"/>
              </a:lnTo>
              <a:lnTo>
                <a:pt x="0" y="332052"/>
              </a:lnTo>
              <a:lnTo>
                <a:pt x="0" y="629904"/>
              </a:lnTo>
            </a:path>
          </a:pathLst>
        </a:custGeom>
        <a:noFill/>
        <a:ln w="38100" cap="flat" cmpd="sng" algn="ctr">
          <a:solidFill>
            <a:schemeClr val="dk1"/>
          </a:solidFill>
          <a:prstDash val="solid"/>
          <a:tailEnd type="arrow"/>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dirty="0">
            <a:solidFill>
              <a:schemeClr val="tx1"/>
            </a:solidFill>
          </a:endParaRPr>
        </a:p>
      </dsp:txBody>
      <dsp:txXfrm>
        <a:off x="5145504" y="2038581"/>
        <a:ext cx="354766" cy="6611"/>
      </dsp:txXfrm>
    </dsp:sp>
    <dsp:sp modelId="{2696C94C-F19B-465F-A280-2FE11D63565D}">
      <dsp:nvSpPr>
        <dsp:cNvPr id="0" name=""/>
        <dsp:cNvSpPr/>
      </dsp:nvSpPr>
      <dsp:spPr>
        <a:xfrm>
          <a:off x="7419272" y="567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Produce beer/malt beverages</a:t>
          </a:r>
          <a:endParaRPr lang="en-US" sz="2400" kern="1200" dirty="0">
            <a:latin typeface="Calibri" panose="020F0502020204030204" pitchFamily="34" charset="0"/>
          </a:endParaRPr>
        </a:p>
      </dsp:txBody>
      <dsp:txXfrm>
        <a:off x="7419272" y="5679"/>
        <a:ext cx="2871759" cy="1723055"/>
      </dsp:txXfrm>
    </dsp:sp>
    <dsp:sp modelId="{79BEBFEB-870C-4EDB-B72F-8B77DB1B1459}">
      <dsp:nvSpPr>
        <dsp:cNvPr id="0" name=""/>
        <dsp:cNvSpPr/>
      </dsp:nvSpPr>
      <dsp:spPr>
        <a:xfrm>
          <a:off x="3224702" y="3205047"/>
          <a:ext cx="629904" cy="91440"/>
        </a:xfrm>
        <a:custGeom>
          <a:avLst/>
          <a:gdLst/>
          <a:ahLst/>
          <a:cxnLst/>
          <a:rect l="0" t="0" r="0" b="0"/>
          <a:pathLst>
            <a:path>
              <a:moveTo>
                <a:pt x="0" y="45720"/>
              </a:moveTo>
              <a:lnTo>
                <a:pt x="629904" y="45720"/>
              </a:lnTo>
            </a:path>
          </a:pathLst>
        </a:custGeom>
        <a:noFill/>
        <a:ln w="38100" cap="flat" cmpd="sng" algn="ctr">
          <a:solidFill>
            <a:schemeClr val="dk1"/>
          </a:solidFill>
          <a:prstDash val="solid"/>
          <a:tailEnd type="arrow"/>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dirty="0">
            <a:solidFill>
              <a:schemeClr val="tx1"/>
            </a:solidFill>
          </a:endParaRPr>
        </a:p>
      </dsp:txBody>
      <dsp:txXfrm>
        <a:off x="3523142" y="3247462"/>
        <a:ext cx="33025" cy="6611"/>
      </dsp:txXfrm>
    </dsp:sp>
    <dsp:sp modelId="{696A7118-A044-469F-A73C-2323DE49B82B}">
      <dsp:nvSpPr>
        <dsp:cNvPr id="0" name=""/>
        <dsp:cNvSpPr/>
      </dsp:nvSpPr>
      <dsp:spPr>
        <a:xfrm>
          <a:off x="354742" y="238923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Apply for label approval </a:t>
          </a:r>
        </a:p>
        <a:p>
          <a:pPr lvl="0" algn="ctr" defTabSz="1066800">
            <a:lnSpc>
              <a:spcPct val="90000"/>
            </a:lnSpc>
            <a:spcBef>
              <a:spcPct val="0"/>
            </a:spcBef>
            <a:spcAft>
              <a:spcPct val="35000"/>
            </a:spcAft>
          </a:pPr>
          <a:r>
            <a:rPr lang="en-US" sz="2000" kern="1200" dirty="0" smtClean="0">
              <a:latin typeface="Calibri" panose="020F0502020204030204" pitchFamily="34" charset="0"/>
            </a:rPr>
            <a:t>(if needed)</a:t>
          </a:r>
          <a:endParaRPr lang="en-US" sz="2400" kern="1200" dirty="0">
            <a:latin typeface="Calibri" panose="020F0502020204030204" pitchFamily="34" charset="0"/>
          </a:endParaRPr>
        </a:p>
      </dsp:txBody>
      <dsp:txXfrm>
        <a:off x="354742" y="2389239"/>
        <a:ext cx="2871759" cy="1723055"/>
      </dsp:txXfrm>
    </dsp:sp>
    <dsp:sp modelId="{CFF27636-DF2E-476D-A91C-216D7BFB8B25}">
      <dsp:nvSpPr>
        <dsp:cNvPr id="0" name=""/>
        <dsp:cNvSpPr/>
      </dsp:nvSpPr>
      <dsp:spPr>
        <a:xfrm>
          <a:off x="6756967" y="3205047"/>
          <a:ext cx="629904" cy="91440"/>
        </a:xfrm>
        <a:custGeom>
          <a:avLst/>
          <a:gdLst/>
          <a:ahLst/>
          <a:cxnLst/>
          <a:rect l="0" t="0" r="0" b="0"/>
          <a:pathLst>
            <a:path>
              <a:moveTo>
                <a:pt x="0" y="45720"/>
              </a:moveTo>
              <a:lnTo>
                <a:pt x="629904" y="45720"/>
              </a:lnTo>
            </a:path>
          </a:pathLst>
        </a:custGeom>
        <a:noFill/>
        <a:ln w="38100" cap="flat" cmpd="sng" algn="ctr">
          <a:solidFill>
            <a:schemeClr val="dk1"/>
          </a:solidFill>
          <a:prstDash val="solid"/>
          <a:tailEnd type="arrow"/>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dirty="0"/>
        </a:p>
      </dsp:txBody>
      <dsp:txXfrm>
        <a:off x="7055407" y="3247462"/>
        <a:ext cx="33025" cy="6611"/>
      </dsp:txXfrm>
    </dsp:sp>
    <dsp:sp modelId="{833AC1EA-722D-43E2-8EF4-543415DFEC12}">
      <dsp:nvSpPr>
        <dsp:cNvPr id="0" name=""/>
        <dsp:cNvSpPr/>
      </dsp:nvSpPr>
      <dsp:spPr>
        <a:xfrm>
          <a:off x="3887007" y="238923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Bottle/keg and remove/sell</a:t>
          </a:r>
          <a:endParaRPr lang="en-US" sz="2400" strike="noStrike" kern="1200" dirty="0">
            <a:latin typeface="Calibri" panose="020F0502020204030204" pitchFamily="34" charset="0"/>
          </a:endParaRPr>
        </a:p>
      </dsp:txBody>
      <dsp:txXfrm>
        <a:off x="3887007" y="2389239"/>
        <a:ext cx="2871759" cy="1723055"/>
      </dsp:txXfrm>
    </dsp:sp>
    <dsp:sp modelId="{3D59E64F-AC3B-481E-AD72-E27512FB03D9}">
      <dsp:nvSpPr>
        <dsp:cNvPr id="0" name=""/>
        <dsp:cNvSpPr/>
      </dsp:nvSpPr>
      <dsp:spPr>
        <a:xfrm>
          <a:off x="7419272" y="2389239"/>
          <a:ext cx="2871759" cy="1723055"/>
        </a:xfrm>
        <a:prstGeom prst="rect">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smtClean="0">
              <a:latin typeface="Calibri" panose="020F0502020204030204" pitchFamily="34" charset="0"/>
            </a:rPr>
            <a:t>File tax return, pay taxes, file operational report</a:t>
          </a:r>
          <a:endParaRPr lang="en-US" sz="2000" strike="sngStrike" kern="1200" dirty="0">
            <a:latin typeface="Calibri" panose="020F0502020204030204" pitchFamily="34" charset="0"/>
          </a:endParaRPr>
        </a:p>
      </dsp:txBody>
      <dsp:txXfrm>
        <a:off x="7419272" y="2389239"/>
        <a:ext cx="2871759" cy="17230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AA4D9-D9A3-4751-ADD6-45B870D111D4}">
      <dsp:nvSpPr>
        <dsp:cNvPr id="0" name=""/>
        <dsp:cNvSpPr/>
      </dsp:nvSpPr>
      <dsp:spPr>
        <a:xfrm>
          <a:off x="0" y="0"/>
          <a:ext cx="8382000" cy="3352800"/>
        </a:xfrm>
        <a:prstGeom prst="rightArrow">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w="114300" prst="artDeco"/>
        </a:sp3d>
      </dsp:spPr>
      <dsp:style>
        <a:lnRef idx="1">
          <a:schemeClr val="accent1"/>
        </a:lnRef>
        <a:fillRef idx="2">
          <a:schemeClr val="accent1"/>
        </a:fillRef>
        <a:effectRef idx="1">
          <a:schemeClr val="accent1"/>
        </a:effectRef>
        <a:fontRef idx="minor">
          <a:schemeClr val="dk1"/>
        </a:fontRef>
      </dsp:style>
    </dsp:sp>
    <dsp:sp modelId="{14B12476-9B38-48BC-A678-BBFBCD2F0B23}">
      <dsp:nvSpPr>
        <dsp:cNvPr id="0" name=""/>
        <dsp:cNvSpPr/>
      </dsp:nvSpPr>
      <dsp:spPr>
        <a:xfrm>
          <a:off x="5486405" y="876259"/>
          <a:ext cx="2406410" cy="16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26720" rIns="0" bIns="426720" numCol="1" spcCol="1270" anchor="ctr" anchorCtr="0">
          <a:noAutofit/>
        </a:bodyPr>
        <a:lstStyle/>
        <a:p>
          <a:pPr lvl="0" algn="ctr" defTabSz="1866900">
            <a:lnSpc>
              <a:spcPct val="90000"/>
            </a:lnSpc>
            <a:spcBef>
              <a:spcPct val="0"/>
            </a:spcBef>
            <a:spcAft>
              <a:spcPct val="35000"/>
            </a:spcAft>
          </a:pPr>
          <a:r>
            <a:rPr lang="en-US" sz="4200" b="1" kern="1200" dirty="0" smtClean="0">
              <a:solidFill>
                <a:srgbClr val="002060"/>
              </a:solidFill>
            </a:rPr>
            <a:t>Excise Tax Return</a:t>
          </a:r>
          <a:endParaRPr lang="en-US" sz="4200" b="1" kern="1200" dirty="0">
            <a:solidFill>
              <a:srgbClr val="002060"/>
            </a:solidFill>
          </a:endParaRPr>
        </a:p>
      </dsp:txBody>
      <dsp:txXfrm>
        <a:off x="5486405" y="876259"/>
        <a:ext cx="2406410" cy="1676400"/>
      </dsp:txXfrm>
    </dsp:sp>
    <dsp:sp modelId="{DEC97E9B-A0A2-4F99-96A5-4035C1194CA6}">
      <dsp:nvSpPr>
        <dsp:cNvPr id="0" name=""/>
        <dsp:cNvSpPr/>
      </dsp:nvSpPr>
      <dsp:spPr>
        <a:xfrm>
          <a:off x="3610277" y="723857"/>
          <a:ext cx="1161442" cy="1522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31520" rIns="0" bIns="731520" numCol="1" spcCol="1270" anchor="ctr" anchorCtr="0">
          <a:noAutofit/>
        </a:bodyPr>
        <a:lstStyle/>
        <a:p>
          <a:pPr lvl="0" algn="ctr" defTabSz="3200400">
            <a:lnSpc>
              <a:spcPct val="90000"/>
            </a:lnSpc>
            <a:spcBef>
              <a:spcPct val="0"/>
            </a:spcBef>
            <a:spcAft>
              <a:spcPct val="35000"/>
            </a:spcAft>
          </a:pPr>
          <a:endParaRPr lang="en-US" sz="7200" kern="1200" dirty="0" smtClean="0"/>
        </a:p>
        <a:p>
          <a:pPr lvl="0" algn="ctr" defTabSz="3200400">
            <a:lnSpc>
              <a:spcPct val="90000"/>
            </a:lnSpc>
            <a:spcBef>
              <a:spcPct val="0"/>
            </a:spcBef>
            <a:spcAft>
              <a:spcPct val="35000"/>
            </a:spcAft>
          </a:pPr>
          <a:r>
            <a:rPr lang="en-US" sz="9600" kern="1200" dirty="0" smtClean="0">
              <a:solidFill>
                <a:srgbClr val="002060"/>
              </a:solidFill>
              <a:effectLst/>
              <a:latin typeface="Arial Rounded MT Bold" panose="020F0704030504030204" pitchFamily="34" charset="0"/>
            </a:rPr>
            <a:t>?</a:t>
          </a:r>
        </a:p>
        <a:p>
          <a:pPr lvl="0" algn="ctr" defTabSz="3200400">
            <a:lnSpc>
              <a:spcPct val="90000"/>
            </a:lnSpc>
            <a:spcBef>
              <a:spcPct val="0"/>
            </a:spcBef>
            <a:spcAft>
              <a:spcPct val="35000"/>
            </a:spcAft>
          </a:pPr>
          <a:endParaRPr lang="en-US" sz="3000" kern="1200" dirty="0"/>
        </a:p>
      </dsp:txBody>
      <dsp:txXfrm>
        <a:off x="3610277" y="723857"/>
        <a:ext cx="1161442" cy="1522104"/>
      </dsp:txXfrm>
    </dsp:sp>
    <dsp:sp modelId="{18B432F3-F434-43CF-B11F-B80F39DC9695}">
      <dsp:nvSpPr>
        <dsp:cNvPr id="0" name=""/>
        <dsp:cNvSpPr/>
      </dsp:nvSpPr>
      <dsp:spPr>
        <a:xfrm>
          <a:off x="455710" y="876259"/>
          <a:ext cx="2377454" cy="16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0" rIns="0" bIns="406400" numCol="1" spcCol="1270" anchor="ctr" anchorCtr="0">
          <a:noAutofit/>
        </a:bodyPr>
        <a:lstStyle/>
        <a:p>
          <a:pPr lvl="0" algn="ctr" defTabSz="1778000">
            <a:lnSpc>
              <a:spcPct val="90000"/>
            </a:lnSpc>
            <a:spcBef>
              <a:spcPct val="0"/>
            </a:spcBef>
            <a:spcAft>
              <a:spcPct val="35000"/>
            </a:spcAft>
          </a:pPr>
          <a:r>
            <a:rPr lang="en-US" sz="4000" b="1" kern="1200" dirty="0" smtClean="0">
              <a:solidFill>
                <a:srgbClr val="002060"/>
              </a:solidFill>
            </a:rPr>
            <a:t>Operations </a:t>
          </a:r>
        </a:p>
        <a:p>
          <a:pPr lvl="0" algn="ctr" defTabSz="1778000">
            <a:lnSpc>
              <a:spcPct val="90000"/>
            </a:lnSpc>
            <a:spcBef>
              <a:spcPct val="0"/>
            </a:spcBef>
            <a:spcAft>
              <a:spcPct val="35000"/>
            </a:spcAft>
          </a:pPr>
          <a:r>
            <a:rPr lang="en-US" sz="4000" b="1" kern="1200" dirty="0" smtClean="0">
              <a:solidFill>
                <a:srgbClr val="002060"/>
              </a:solidFill>
            </a:rPr>
            <a:t>Report</a:t>
          </a:r>
          <a:endParaRPr lang="en-US" sz="4000" b="1" kern="1200" dirty="0">
            <a:solidFill>
              <a:srgbClr val="002060"/>
            </a:solidFill>
          </a:endParaRPr>
        </a:p>
      </dsp:txBody>
      <dsp:txXfrm>
        <a:off x="455710" y="876259"/>
        <a:ext cx="2377454" cy="1676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8F846-980E-4FB7-96EE-C084DC0F1E3D}">
      <dsp:nvSpPr>
        <dsp:cNvPr id="0" name=""/>
        <dsp:cNvSpPr/>
      </dsp:nvSpPr>
      <dsp:spPr>
        <a:xfrm>
          <a:off x="136528" y="573542"/>
          <a:ext cx="3290803" cy="3290803"/>
        </a:xfrm>
        <a:prstGeom prst="ellipse">
          <a:avLst/>
        </a:prstGeom>
        <a:solidFill>
          <a:srgbClr val="FFFF00">
            <a:alpha val="5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Passion- fruit, vanilla Beans</a:t>
          </a:r>
          <a:endParaRPr lang="en-US" sz="3200" kern="1200" dirty="0"/>
        </a:p>
      </dsp:txBody>
      <dsp:txXfrm>
        <a:off x="596055" y="961598"/>
        <a:ext cx="1897400" cy="2514690"/>
      </dsp:txXfrm>
    </dsp:sp>
    <dsp:sp modelId="{CC27611C-2252-429A-8098-B44C1AD32571}">
      <dsp:nvSpPr>
        <dsp:cNvPr id="0" name=""/>
        <dsp:cNvSpPr/>
      </dsp:nvSpPr>
      <dsp:spPr>
        <a:xfrm>
          <a:off x="2544297" y="543760"/>
          <a:ext cx="3278331" cy="3290803"/>
        </a:xfrm>
        <a:prstGeom prst="ellipse">
          <a:avLst/>
        </a:prstGeom>
        <a:solidFill>
          <a:schemeClr val="tx2">
            <a:lumMod val="60000"/>
            <a:lumOff val="40000"/>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Guava</a:t>
          </a:r>
          <a:endParaRPr lang="en-US" sz="3200" kern="1200" dirty="0"/>
        </a:p>
      </dsp:txBody>
      <dsp:txXfrm>
        <a:off x="3474634" y="931816"/>
        <a:ext cx="1890209" cy="2514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9DD38-CDFF-4AA2-86FD-B3B7424F5E7E}">
      <dsp:nvSpPr>
        <dsp:cNvPr id="0" name=""/>
        <dsp:cNvSpPr/>
      </dsp:nvSpPr>
      <dsp:spPr>
        <a:xfrm>
          <a:off x="4774111" y="315942"/>
          <a:ext cx="1753760" cy="1111462"/>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Administrator</a:t>
          </a:r>
          <a:r>
            <a:rPr lang="en-US" sz="2400" kern="1200" dirty="0" smtClean="0">
              <a:solidFill>
                <a:schemeClr val="bg1"/>
              </a:solidFill>
            </a:rPr>
            <a:t> </a:t>
          </a:r>
        </a:p>
        <a:p>
          <a:pPr lvl="0" algn="ctr" defTabSz="889000">
            <a:lnSpc>
              <a:spcPct val="90000"/>
            </a:lnSpc>
            <a:spcBef>
              <a:spcPct val="0"/>
            </a:spcBef>
            <a:spcAft>
              <a:spcPct val="35000"/>
            </a:spcAft>
          </a:pPr>
          <a:r>
            <a:rPr lang="en-US" sz="1600" kern="1200" dirty="0" smtClean="0">
              <a:solidFill>
                <a:schemeClr val="bg1"/>
              </a:solidFill>
            </a:rPr>
            <a:t>John Manfreda</a:t>
          </a:r>
          <a:endParaRPr lang="en-US" sz="2400" kern="1200" dirty="0">
            <a:solidFill>
              <a:schemeClr val="bg1"/>
            </a:solidFill>
          </a:endParaRPr>
        </a:p>
      </dsp:txBody>
      <dsp:txXfrm>
        <a:off x="4806665" y="348496"/>
        <a:ext cx="1688652" cy="1046354"/>
      </dsp:txXfrm>
    </dsp:sp>
    <dsp:sp modelId="{6EF72203-8374-46DA-BB92-78CA798E904E}">
      <dsp:nvSpPr>
        <dsp:cNvPr id="0" name=""/>
        <dsp:cNvSpPr/>
      </dsp:nvSpPr>
      <dsp:spPr>
        <a:xfrm>
          <a:off x="5650991" y="1427404"/>
          <a:ext cx="3917064" cy="437224"/>
        </a:xfrm>
        <a:custGeom>
          <a:avLst/>
          <a:gdLst/>
          <a:ahLst/>
          <a:cxnLst/>
          <a:rect l="0" t="0" r="0" b="0"/>
          <a:pathLst>
            <a:path>
              <a:moveTo>
                <a:pt x="0" y="0"/>
              </a:moveTo>
              <a:lnTo>
                <a:pt x="0" y="218612"/>
              </a:lnTo>
              <a:lnTo>
                <a:pt x="3917064" y="218612"/>
              </a:lnTo>
              <a:lnTo>
                <a:pt x="3917064"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BC03-7A1B-400E-8ADF-BCD2818CC7B5}">
      <dsp:nvSpPr>
        <dsp:cNvPr id="0" name=""/>
        <dsp:cNvSpPr/>
      </dsp:nvSpPr>
      <dsp:spPr>
        <a:xfrm>
          <a:off x="8814774" y="1864628"/>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Field Operations</a:t>
          </a:r>
          <a:endParaRPr lang="en-US" sz="1800" kern="1200" dirty="0">
            <a:solidFill>
              <a:schemeClr val="bg1"/>
            </a:solidFill>
          </a:endParaRPr>
        </a:p>
      </dsp:txBody>
      <dsp:txXfrm>
        <a:off x="8844191" y="1894045"/>
        <a:ext cx="1447729" cy="945541"/>
      </dsp:txXfrm>
    </dsp:sp>
    <dsp:sp modelId="{DE7BBBB8-EA2B-4258-8BAE-CABC0E8FDB6B}">
      <dsp:nvSpPr>
        <dsp:cNvPr id="0" name=""/>
        <dsp:cNvSpPr/>
      </dsp:nvSpPr>
      <dsp:spPr>
        <a:xfrm>
          <a:off x="9568056" y="2869004"/>
          <a:ext cx="979266" cy="401750"/>
        </a:xfrm>
        <a:custGeom>
          <a:avLst/>
          <a:gdLst/>
          <a:ahLst/>
          <a:cxnLst/>
          <a:rect l="0" t="0" r="0" b="0"/>
          <a:pathLst>
            <a:path>
              <a:moveTo>
                <a:pt x="0" y="0"/>
              </a:moveTo>
              <a:lnTo>
                <a:pt x="0" y="200875"/>
              </a:lnTo>
              <a:lnTo>
                <a:pt x="979266" y="200875"/>
              </a:lnTo>
              <a:lnTo>
                <a:pt x="979266"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ABE77-0C0B-48BD-BE54-55A0BB6DB91E}">
      <dsp:nvSpPr>
        <dsp:cNvPr id="0" name=""/>
        <dsp:cNvSpPr/>
      </dsp:nvSpPr>
      <dsp:spPr>
        <a:xfrm>
          <a:off x="9794041"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Tax Audit Division</a:t>
          </a:r>
          <a:endParaRPr lang="en-US" sz="1800" kern="1200" dirty="0">
            <a:solidFill>
              <a:schemeClr val="bg1"/>
            </a:solidFill>
          </a:endParaRPr>
        </a:p>
      </dsp:txBody>
      <dsp:txXfrm>
        <a:off x="9823458" y="3300171"/>
        <a:ext cx="1447729" cy="945541"/>
      </dsp:txXfrm>
    </dsp:sp>
    <dsp:sp modelId="{8B16E4C1-C62A-4B08-9E24-E3653A32C70F}">
      <dsp:nvSpPr>
        <dsp:cNvPr id="0" name=""/>
        <dsp:cNvSpPr/>
      </dsp:nvSpPr>
      <dsp:spPr>
        <a:xfrm>
          <a:off x="8588790" y="2869004"/>
          <a:ext cx="979266" cy="401750"/>
        </a:xfrm>
        <a:custGeom>
          <a:avLst/>
          <a:gdLst/>
          <a:ahLst/>
          <a:cxnLst/>
          <a:rect l="0" t="0" r="0" b="0"/>
          <a:pathLst>
            <a:path>
              <a:moveTo>
                <a:pt x="979266" y="0"/>
              </a:moveTo>
              <a:lnTo>
                <a:pt x="979266"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71CC-E144-4E81-8CD2-EF6B1E86BABD}">
      <dsp:nvSpPr>
        <dsp:cNvPr id="0" name=""/>
        <dsp:cNvSpPr/>
      </dsp:nvSpPr>
      <dsp:spPr>
        <a:xfrm>
          <a:off x="7835508"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Trade Investigations Division</a:t>
          </a:r>
          <a:endParaRPr lang="en-US" sz="1800" kern="1200" dirty="0">
            <a:solidFill>
              <a:schemeClr val="bg1"/>
            </a:solidFill>
          </a:endParaRPr>
        </a:p>
      </dsp:txBody>
      <dsp:txXfrm>
        <a:off x="7864925" y="3300171"/>
        <a:ext cx="1447729" cy="945541"/>
      </dsp:txXfrm>
    </dsp:sp>
    <dsp:sp modelId="{5233C565-7EA9-486A-B211-C30D175A7A88}">
      <dsp:nvSpPr>
        <dsp:cNvPr id="0" name=""/>
        <dsp:cNvSpPr/>
      </dsp:nvSpPr>
      <dsp:spPr>
        <a:xfrm>
          <a:off x="4671725" y="1427404"/>
          <a:ext cx="979266" cy="437224"/>
        </a:xfrm>
        <a:custGeom>
          <a:avLst/>
          <a:gdLst/>
          <a:ahLst/>
          <a:cxnLst/>
          <a:rect l="0" t="0" r="0" b="0"/>
          <a:pathLst>
            <a:path>
              <a:moveTo>
                <a:pt x="979266" y="0"/>
              </a:moveTo>
              <a:lnTo>
                <a:pt x="979266"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E7C4E-A195-46D6-9744-D3F8EB7DCE04}">
      <dsp:nvSpPr>
        <dsp:cNvPr id="0" name=""/>
        <dsp:cNvSpPr/>
      </dsp:nvSpPr>
      <dsp:spPr>
        <a:xfrm>
          <a:off x="3918444" y="1864628"/>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Headquarters Operations</a:t>
          </a:r>
          <a:endParaRPr lang="en-US" sz="1800" kern="1200" dirty="0">
            <a:solidFill>
              <a:schemeClr val="bg1"/>
            </a:solidFill>
          </a:endParaRPr>
        </a:p>
      </dsp:txBody>
      <dsp:txXfrm>
        <a:off x="3947861" y="1894045"/>
        <a:ext cx="1447729" cy="945541"/>
      </dsp:txXfrm>
    </dsp:sp>
    <dsp:sp modelId="{BE9138F0-BB5A-4DE6-8410-A93D64154471}">
      <dsp:nvSpPr>
        <dsp:cNvPr id="0" name=""/>
        <dsp:cNvSpPr/>
      </dsp:nvSpPr>
      <dsp:spPr>
        <a:xfrm>
          <a:off x="4671725" y="2869004"/>
          <a:ext cx="1958532" cy="401750"/>
        </a:xfrm>
        <a:custGeom>
          <a:avLst/>
          <a:gdLst/>
          <a:ahLst/>
          <a:cxnLst/>
          <a:rect l="0" t="0" r="0" b="0"/>
          <a:pathLst>
            <a:path>
              <a:moveTo>
                <a:pt x="0" y="0"/>
              </a:moveTo>
              <a:lnTo>
                <a:pt x="0" y="200875"/>
              </a:lnTo>
              <a:lnTo>
                <a:pt x="1958532" y="200875"/>
              </a:lnTo>
              <a:lnTo>
                <a:pt x="1958532"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3F670-229B-40AC-A1C8-9564FE649AD3}">
      <dsp:nvSpPr>
        <dsp:cNvPr id="0" name=""/>
        <dsp:cNvSpPr/>
      </dsp:nvSpPr>
      <dsp:spPr>
        <a:xfrm>
          <a:off x="5876976"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Regulations and Rulings Division</a:t>
          </a:r>
          <a:endParaRPr lang="en-US" sz="1800" kern="1200" dirty="0">
            <a:solidFill>
              <a:schemeClr val="bg1"/>
            </a:solidFill>
          </a:endParaRPr>
        </a:p>
      </dsp:txBody>
      <dsp:txXfrm>
        <a:off x="5906393" y="3300171"/>
        <a:ext cx="1447729" cy="945541"/>
      </dsp:txXfrm>
    </dsp:sp>
    <dsp:sp modelId="{D77C216D-8C70-461A-9981-A193BD43D84F}">
      <dsp:nvSpPr>
        <dsp:cNvPr id="0" name=""/>
        <dsp:cNvSpPr/>
      </dsp:nvSpPr>
      <dsp:spPr>
        <a:xfrm>
          <a:off x="4626005"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97369-28E7-4CF6-A8A6-6BCAAAC9AA50}">
      <dsp:nvSpPr>
        <dsp:cNvPr id="0" name=""/>
        <dsp:cNvSpPr/>
      </dsp:nvSpPr>
      <dsp:spPr>
        <a:xfrm>
          <a:off x="3918444"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Scientific Services Division</a:t>
          </a:r>
          <a:endParaRPr lang="en-US" sz="1800" kern="1200" dirty="0">
            <a:solidFill>
              <a:schemeClr val="bg1"/>
            </a:solidFill>
          </a:endParaRPr>
        </a:p>
      </dsp:txBody>
      <dsp:txXfrm>
        <a:off x="3947861" y="3300171"/>
        <a:ext cx="1447729" cy="945541"/>
      </dsp:txXfrm>
    </dsp:sp>
    <dsp:sp modelId="{D0541937-4810-4887-8E36-689D3C6EA09E}">
      <dsp:nvSpPr>
        <dsp:cNvPr id="0" name=""/>
        <dsp:cNvSpPr/>
      </dsp:nvSpPr>
      <dsp:spPr>
        <a:xfrm>
          <a:off x="2713193" y="2869004"/>
          <a:ext cx="1958532" cy="401750"/>
        </a:xfrm>
        <a:custGeom>
          <a:avLst/>
          <a:gdLst/>
          <a:ahLst/>
          <a:cxnLst/>
          <a:rect l="0" t="0" r="0" b="0"/>
          <a:pathLst>
            <a:path>
              <a:moveTo>
                <a:pt x="1958532" y="0"/>
              </a:moveTo>
              <a:lnTo>
                <a:pt x="1958532"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6AF40-B01B-4377-8EF8-464016733C75}">
      <dsp:nvSpPr>
        <dsp:cNvPr id="0" name=""/>
        <dsp:cNvSpPr/>
      </dsp:nvSpPr>
      <dsp:spPr>
        <a:xfrm>
          <a:off x="1959911"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Alcohol Labeling and Formulation Division</a:t>
          </a:r>
          <a:endParaRPr lang="en-US" sz="1600" kern="1200" dirty="0">
            <a:solidFill>
              <a:schemeClr val="bg1"/>
            </a:solidFill>
          </a:endParaRPr>
        </a:p>
      </dsp:txBody>
      <dsp:txXfrm>
        <a:off x="1989328" y="3300171"/>
        <a:ext cx="1447729" cy="945541"/>
      </dsp:txXfrm>
    </dsp:sp>
    <dsp:sp modelId="{0D8A386C-A885-42AD-B313-8012153C15C4}">
      <dsp:nvSpPr>
        <dsp:cNvPr id="0" name=""/>
        <dsp:cNvSpPr/>
      </dsp:nvSpPr>
      <dsp:spPr>
        <a:xfrm>
          <a:off x="754661" y="1427404"/>
          <a:ext cx="4896330" cy="437224"/>
        </a:xfrm>
        <a:custGeom>
          <a:avLst/>
          <a:gdLst/>
          <a:ahLst/>
          <a:cxnLst/>
          <a:rect l="0" t="0" r="0" b="0"/>
          <a:pathLst>
            <a:path>
              <a:moveTo>
                <a:pt x="4896330" y="0"/>
              </a:moveTo>
              <a:lnTo>
                <a:pt x="4896330"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822F4-6D06-4019-98AC-F8F3C80D027A}">
      <dsp:nvSpPr>
        <dsp:cNvPr id="0" name=""/>
        <dsp:cNvSpPr/>
      </dsp:nvSpPr>
      <dsp:spPr>
        <a:xfrm>
          <a:off x="1379" y="1864628"/>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Permitting and Taxation</a:t>
          </a:r>
          <a:endParaRPr lang="en-US" sz="1800" kern="1200" dirty="0">
            <a:solidFill>
              <a:schemeClr val="bg1"/>
            </a:solidFill>
          </a:endParaRPr>
        </a:p>
      </dsp:txBody>
      <dsp:txXfrm>
        <a:off x="30796" y="1894045"/>
        <a:ext cx="1447729" cy="945541"/>
      </dsp:txXfrm>
    </dsp:sp>
    <dsp:sp modelId="{49F20D69-533E-43CD-9BFD-D7C5559A3E7F}">
      <dsp:nvSpPr>
        <dsp:cNvPr id="0" name=""/>
        <dsp:cNvSpPr/>
      </dsp:nvSpPr>
      <dsp:spPr>
        <a:xfrm>
          <a:off x="708941"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88112-650D-4A40-AEB5-C231F41302A3}">
      <dsp:nvSpPr>
        <dsp:cNvPr id="0" name=""/>
        <dsp:cNvSpPr/>
      </dsp:nvSpPr>
      <dsp:spPr>
        <a:xfrm>
          <a:off x="1379"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National Revenue Center</a:t>
          </a:r>
          <a:endParaRPr lang="en-US" sz="1800" kern="1200" dirty="0">
            <a:solidFill>
              <a:sysClr val="windowText" lastClr="000000"/>
            </a:solidFill>
          </a:endParaRPr>
        </a:p>
      </dsp:txBody>
      <dsp:txXfrm>
        <a:off x="30796" y="3300171"/>
        <a:ext cx="1447729" cy="945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9DD38-CDFF-4AA2-86FD-B3B7424F5E7E}">
      <dsp:nvSpPr>
        <dsp:cNvPr id="0" name=""/>
        <dsp:cNvSpPr/>
      </dsp:nvSpPr>
      <dsp:spPr>
        <a:xfrm>
          <a:off x="4774111" y="315942"/>
          <a:ext cx="1753760" cy="1111462"/>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Administrator</a:t>
          </a:r>
          <a:r>
            <a:rPr lang="en-US" sz="2400" kern="1200" dirty="0" smtClean="0">
              <a:solidFill>
                <a:schemeClr val="bg1"/>
              </a:solidFill>
            </a:rPr>
            <a:t> </a:t>
          </a:r>
        </a:p>
        <a:p>
          <a:pPr lvl="0" algn="ctr" defTabSz="889000">
            <a:lnSpc>
              <a:spcPct val="90000"/>
            </a:lnSpc>
            <a:spcBef>
              <a:spcPct val="0"/>
            </a:spcBef>
            <a:spcAft>
              <a:spcPct val="35000"/>
            </a:spcAft>
          </a:pPr>
          <a:r>
            <a:rPr lang="en-US" sz="1600" kern="1200" dirty="0" smtClean="0">
              <a:solidFill>
                <a:schemeClr val="bg1"/>
              </a:solidFill>
            </a:rPr>
            <a:t>John Manfreda</a:t>
          </a:r>
          <a:endParaRPr lang="en-US" sz="2400" kern="1200" dirty="0">
            <a:solidFill>
              <a:schemeClr val="bg1"/>
            </a:solidFill>
          </a:endParaRPr>
        </a:p>
      </dsp:txBody>
      <dsp:txXfrm>
        <a:off x="4806665" y="348496"/>
        <a:ext cx="1688652" cy="1046354"/>
      </dsp:txXfrm>
    </dsp:sp>
    <dsp:sp modelId="{6EF72203-8374-46DA-BB92-78CA798E904E}">
      <dsp:nvSpPr>
        <dsp:cNvPr id="0" name=""/>
        <dsp:cNvSpPr/>
      </dsp:nvSpPr>
      <dsp:spPr>
        <a:xfrm>
          <a:off x="5650991" y="1427404"/>
          <a:ext cx="3917064" cy="437224"/>
        </a:xfrm>
        <a:custGeom>
          <a:avLst/>
          <a:gdLst/>
          <a:ahLst/>
          <a:cxnLst/>
          <a:rect l="0" t="0" r="0" b="0"/>
          <a:pathLst>
            <a:path>
              <a:moveTo>
                <a:pt x="0" y="0"/>
              </a:moveTo>
              <a:lnTo>
                <a:pt x="0" y="218612"/>
              </a:lnTo>
              <a:lnTo>
                <a:pt x="3917064" y="218612"/>
              </a:lnTo>
              <a:lnTo>
                <a:pt x="3917064"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BC03-7A1B-400E-8ADF-BCD2818CC7B5}">
      <dsp:nvSpPr>
        <dsp:cNvPr id="0" name=""/>
        <dsp:cNvSpPr/>
      </dsp:nvSpPr>
      <dsp:spPr>
        <a:xfrm>
          <a:off x="8814774" y="1864628"/>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Field Operations</a:t>
          </a:r>
          <a:endParaRPr lang="en-US" sz="1800" kern="1200" dirty="0">
            <a:solidFill>
              <a:schemeClr val="bg1"/>
            </a:solidFill>
          </a:endParaRPr>
        </a:p>
      </dsp:txBody>
      <dsp:txXfrm>
        <a:off x="8844191" y="1894045"/>
        <a:ext cx="1447729" cy="945541"/>
      </dsp:txXfrm>
    </dsp:sp>
    <dsp:sp modelId="{DE7BBBB8-EA2B-4258-8BAE-CABC0E8FDB6B}">
      <dsp:nvSpPr>
        <dsp:cNvPr id="0" name=""/>
        <dsp:cNvSpPr/>
      </dsp:nvSpPr>
      <dsp:spPr>
        <a:xfrm>
          <a:off x="9568056" y="2869004"/>
          <a:ext cx="979266" cy="401750"/>
        </a:xfrm>
        <a:custGeom>
          <a:avLst/>
          <a:gdLst/>
          <a:ahLst/>
          <a:cxnLst/>
          <a:rect l="0" t="0" r="0" b="0"/>
          <a:pathLst>
            <a:path>
              <a:moveTo>
                <a:pt x="0" y="0"/>
              </a:moveTo>
              <a:lnTo>
                <a:pt x="0" y="200875"/>
              </a:lnTo>
              <a:lnTo>
                <a:pt x="979266" y="200875"/>
              </a:lnTo>
              <a:lnTo>
                <a:pt x="979266"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ABE77-0C0B-48BD-BE54-55A0BB6DB91E}">
      <dsp:nvSpPr>
        <dsp:cNvPr id="0" name=""/>
        <dsp:cNvSpPr/>
      </dsp:nvSpPr>
      <dsp:spPr>
        <a:xfrm>
          <a:off x="9794041"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Tax Audit Division</a:t>
          </a:r>
          <a:endParaRPr lang="en-US" sz="1800" kern="1200" dirty="0">
            <a:solidFill>
              <a:schemeClr val="bg1"/>
            </a:solidFill>
          </a:endParaRPr>
        </a:p>
      </dsp:txBody>
      <dsp:txXfrm>
        <a:off x="9823458" y="3300171"/>
        <a:ext cx="1447729" cy="945541"/>
      </dsp:txXfrm>
    </dsp:sp>
    <dsp:sp modelId="{8B16E4C1-C62A-4B08-9E24-E3653A32C70F}">
      <dsp:nvSpPr>
        <dsp:cNvPr id="0" name=""/>
        <dsp:cNvSpPr/>
      </dsp:nvSpPr>
      <dsp:spPr>
        <a:xfrm>
          <a:off x="8588790" y="2869004"/>
          <a:ext cx="979266" cy="401750"/>
        </a:xfrm>
        <a:custGeom>
          <a:avLst/>
          <a:gdLst/>
          <a:ahLst/>
          <a:cxnLst/>
          <a:rect l="0" t="0" r="0" b="0"/>
          <a:pathLst>
            <a:path>
              <a:moveTo>
                <a:pt x="979266" y="0"/>
              </a:moveTo>
              <a:lnTo>
                <a:pt x="979266"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71CC-E144-4E81-8CD2-EF6B1E86BABD}">
      <dsp:nvSpPr>
        <dsp:cNvPr id="0" name=""/>
        <dsp:cNvSpPr/>
      </dsp:nvSpPr>
      <dsp:spPr>
        <a:xfrm>
          <a:off x="7835508"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Trade Investigations Division</a:t>
          </a:r>
          <a:endParaRPr lang="en-US" sz="1800" kern="1200" dirty="0">
            <a:solidFill>
              <a:schemeClr val="bg1"/>
            </a:solidFill>
          </a:endParaRPr>
        </a:p>
      </dsp:txBody>
      <dsp:txXfrm>
        <a:off x="7864925" y="3300171"/>
        <a:ext cx="1447729" cy="945541"/>
      </dsp:txXfrm>
    </dsp:sp>
    <dsp:sp modelId="{5233C565-7EA9-486A-B211-C30D175A7A88}">
      <dsp:nvSpPr>
        <dsp:cNvPr id="0" name=""/>
        <dsp:cNvSpPr/>
      </dsp:nvSpPr>
      <dsp:spPr>
        <a:xfrm>
          <a:off x="4671725" y="1427404"/>
          <a:ext cx="979266" cy="437224"/>
        </a:xfrm>
        <a:custGeom>
          <a:avLst/>
          <a:gdLst/>
          <a:ahLst/>
          <a:cxnLst/>
          <a:rect l="0" t="0" r="0" b="0"/>
          <a:pathLst>
            <a:path>
              <a:moveTo>
                <a:pt x="979266" y="0"/>
              </a:moveTo>
              <a:lnTo>
                <a:pt x="979266"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E7C4E-A195-46D6-9744-D3F8EB7DCE04}">
      <dsp:nvSpPr>
        <dsp:cNvPr id="0" name=""/>
        <dsp:cNvSpPr/>
      </dsp:nvSpPr>
      <dsp:spPr>
        <a:xfrm>
          <a:off x="3918444" y="1864628"/>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Headquarters Operations</a:t>
          </a:r>
          <a:endParaRPr lang="en-US" sz="1800" kern="1200" dirty="0">
            <a:solidFill>
              <a:schemeClr val="bg1"/>
            </a:solidFill>
          </a:endParaRPr>
        </a:p>
      </dsp:txBody>
      <dsp:txXfrm>
        <a:off x="3947861" y="1894045"/>
        <a:ext cx="1447729" cy="945541"/>
      </dsp:txXfrm>
    </dsp:sp>
    <dsp:sp modelId="{BE9138F0-BB5A-4DE6-8410-A93D64154471}">
      <dsp:nvSpPr>
        <dsp:cNvPr id="0" name=""/>
        <dsp:cNvSpPr/>
      </dsp:nvSpPr>
      <dsp:spPr>
        <a:xfrm>
          <a:off x="4671725" y="2869004"/>
          <a:ext cx="1958532" cy="401750"/>
        </a:xfrm>
        <a:custGeom>
          <a:avLst/>
          <a:gdLst/>
          <a:ahLst/>
          <a:cxnLst/>
          <a:rect l="0" t="0" r="0" b="0"/>
          <a:pathLst>
            <a:path>
              <a:moveTo>
                <a:pt x="0" y="0"/>
              </a:moveTo>
              <a:lnTo>
                <a:pt x="0" y="200875"/>
              </a:lnTo>
              <a:lnTo>
                <a:pt x="1958532" y="200875"/>
              </a:lnTo>
              <a:lnTo>
                <a:pt x="1958532"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3F670-229B-40AC-A1C8-9564FE649AD3}">
      <dsp:nvSpPr>
        <dsp:cNvPr id="0" name=""/>
        <dsp:cNvSpPr/>
      </dsp:nvSpPr>
      <dsp:spPr>
        <a:xfrm>
          <a:off x="5876976"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Regulations and Rulings Division</a:t>
          </a:r>
          <a:endParaRPr lang="en-US" sz="1800" kern="1200" dirty="0">
            <a:solidFill>
              <a:schemeClr val="bg1"/>
            </a:solidFill>
          </a:endParaRPr>
        </a:p>
      </dsp:txBody>
      <dsp:txXfrm>
        <a:off x="5906393" y="3300171"/>
        <a:ext cx="1447729" cy="945541"/>
      </dsp:txXfrm>
    </dsp:sp>
    <dsp:sp modelId="{D77C216D-8C70-461A-9981-A193BD43D84F}">
      <dsp:nvSpPr>
        <dsp:cNvPr id="0" name=""/>
        <dsp:cNvSpPr/>
      </dsp:nvSpPr>
      <dsp:spPr>
        <a:xfrm>
          <a:off x="4626005"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97369-28E7-4CF6-A8A6-6BCAAAC9AA50}">
      <dsp:nvSpPr>
        <dsp:cNvPr id="0" name=""/>
        <dsp:cNvSpPr/>
      </dsp:nvSpPr>
      <dsp:spPr>
        <a:xfrm>
          <a:off x="3918444"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Scientific Services Division</a:t>
          </a:r>
          <a:endParaRPr lang="en-US" sz="1800" kern="1200" dirty="0">
            <a:solidFill>
              <a:schemeClr val="bg1"/>
            </a:solidFill>
          </a:endParaRPr>
        </a:p>
      </dsp:txBody>
      <dsp:txXfrm>
        <a:off x="3947861" y="3300171"/>
        <a:ext cx="1447729" cy="945541"/>
      </dsp:txXfrm>
    </dsp:sp>
    <dsp:sp modelId="{D0541937-4810-4887-8E36-689D3C6EA09E}">
      <dsp:nvSpPr>
        <dsp:cNvPr id="0" name=""/>
        <dsp:cNvSpPr/>
      </dsp:nvSpPr>
      <dsp:spPr>
        <a:xfrm>
          <a:off x="2713193" y="2869004"/>
          <a:ext cx="1958532" cy="401750"/>
        </a:xfrm>
        <a:custGeom>
          <a:avLst/>
          <a:gdLst/>
          <a:ahLst/>
          <a:cxnLst/>
          <a:rect l="0" t="0" r="0" b="0"/>
          <a:pathLst>
            <a:path>
              <a:moveTo>
                <a:pt x="1958532" y="0"/>
              </a:moveTo>
              <a:lnTo>
                <a:pt x="1958532"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6AF40-B01B-4377-8EF8-464016733C75}">
      <dsp:nvSpPr>
        <dsp:cNvPr id="0" name=""/>
        <dsp:cNvSpPr/>
      </dsp:nvSpPr>
      <dsp:spPr>
        <a:xfrm>
          <a:off x="1959911"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solidFill>
            </a:rPr>
            <a:t>Alcohol Labeling and Formulation Division</a:t>
          </a:r>
          <a:endParaRPr lang="en-US" sz="1600" kern="1200" dirty="0">
            <a:solidFill>
              <a:sysClr val="windowText" lastClr="000000"/>
            </a:solidFill>
          </a:endParaRPr>
        </a:p>
      </dsp:txBody>
      <dsp:txXfrm>
        <a:off x="1989328" y="3300171"/>
        <a:ext cx="1447729" cy="945541"/>
      </dsp:txXfrm>
    </dsp:sp>
    <dsp:sp modelId="{0D8A386C-A885-42AD-B313-8012153C15C4}">
      <dsp:nvSpPr>
        <dsp:cNvPr id="0" name=""/>
        <dsp:cNvSpPr/>
      </dsp:nvSpPr>
      <dsp:spPr>
        <a:xfrm>
          <a:off x="754661" y="1427404"/>
          <a:ext cx="4896330" cy="437224"/>
        </a:xfrm>
        <a:custGeom>
          <a:avLst/>
          <a:gdLst/>
          <a:ahLst/>
          <a:cxnLst/>
          <a:rect l="0" t="0" r="0" b="0"/>
          <a:pathLst>
            <a:path>
              <a:moveTo>
                <a:pt x="4896330" y="0"/>
              </a:moveTo>
              <a:lnTo>
                <a:pt x="4896330"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822F4-6D06-4019-98AC-F8F3C80D027A}">
      <dsp:nvSpPr>
        <dsp:cNvPr id="0" name=""/>
        <dsp:cNvSpPr/>
      </dsp:nvSpPr>
      <dsp:spPr>
        <a:xfrm>
          <a:off x="1379" y="1864628"/>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Permitting and Taxation</a:t>
          </a:r>
          <a:endParaRPr lang="en-US" sz="1800" kern="1200" dirty="0">
            <a:solidFill>
              <a:schemeClr val="bg1"/>
            </a:solidFill>
          </a:endParaRPr>
        </a:p>
      </dsp:txBody>
      <dsp:txXfrm>
        <a:off x="30796" y="1894045"/>
        <a:ext cx="1447729" cy="945541"/>
      </dsp:txXfrm>
    </dsp:sp>
    <dsp:sp modelId="{49F20D69-533E-43CD-9BFD-D7C5559A3E7F}">
      <dsp:nvSpPr>
        <dsp:cNvPr id="0" name=""/>
        <dsp:cNvSpPr/>
      </dsp:nvSpPr>
      <dsp:spPr>
        <a:xfrm>
          <a:off x="708941"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88112-650D-4A40-AEB5-C231F41302A3}">
      <dsp:nvSpPr>
        <dsp:cNvPr id="0" name=""/>
        <dsp:cNvSpPr/>
      </dsp:nvSpPr>
      <dsp:spPr>
        <a:xfrm>
          <a:off x="1379" y="3270754"/>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National Revenue Center</a:t>
          </a:r>
          <a:endParaRPr lang="en-US" sz="1800" kern="1200" dirty="0">
            <a:solidFill>
              <a:schemeClr val="bg1"/>
            </a:solidFill>
          </a:endParaRPr>
        </a:p>
      </dsp:txBody>
      <dsp:txXfrm>
        <a:off x="30796" y="3300171"/>
        <a:ext cx="1447729" cy="945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9DD38-CDFF-4AA2-86FD-B3B7424F5E7E}">
      <dsp:nvSpPr>
        <dsp:cNvPr id="0" name=""/>
        <dsp:cNvSpPr/>
      </dsp:nvSpPr>
      <dsp:spPr>
        <a:xfrm>
          <a:off x="4774111" y="315942"/>
          <a:ext cx="1753760" cy="1111462"/>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Administrator</a:t>
          </a:r>
          <a:r>
            <a:rPr lang="en-US" sz="2400" kern="1200" dirty="0" smtClean="0">
              <a:solidFill>
                <a:schemeClr val="bg1"/>
              </a:solidFill>
            </a:rPr>
            <a:t> </a:t>
          </a:r>
        </a:p>
        <a:p>
          <a:pPr lvl="0" algn="ctr" defTabSz="889000">
            <a:lnSpc>
              <a:spcPct val="90000"/>
            </a:lnSpc>
            <a:spcBef>
              <a:spcPct val="0"/>
            </a:spcBef>
            <a:spcAft>
              <a:spcPct val="35000"/>
            </a:spcAft>
          </a:pPr>
          <a:r>
            <a:rPr lang="en-US" sz="1600" kern="1200" dirty="0" smtClean="0">
              <a:solidFill>
                <a:schemeClr val="bg1"/>
              </a:solidFill>
            </a:rPr>
            <a:t>John Manfreda</a:t>
          </a:r>
          <a:endParaRPr lang="en-US" sz="2400" kern="1200" dirty="0">
            <a:solidFill>
              <a:schemeClr val="bg1"/>
            </a:solidFill>
          </a:endParaRPr>
        </a:p>
      </dsp:txBody>
      <dsp:txXfrm>
        <a:off x="4806665" y="348496"/>
        <a:ext cx="1688652" cy="1046354"/>
      </dsp:txXfrm>
    </dsp:sp>
    <dsp:sp modelId="{6EF72203-8374-46DA-BB92-78CA798E904E}">
      <dsp:nvSpPr>
        <dsp:cNvPr id="0" name=""/>
        <dsp:cNvSpPr/>
      </dsp:nvSpPr>
      <dsp:spPr>
        <a:xfrm>
          <a:off x="5650991" y="1427404"/>
          <a:ext cx="3917064" cy="437224"/>
        </a:xfrm>
        <a:custGeom>
          <a:avLst/>
          <a:gdLst/>
          <a:ahLst/>
          <a:cxnLst/>
          <a:rect l="0" t="0" r="0" b="0"/>
          <a:pathLst>
            <a:path>
              <a:moveTo>
                <a:pt x="0" y="0"/>
              </a:moveTo>
              <a:lnTo>
                <a:pt x="0" y="218612"/>
              </a:lnTo>
              <a:lnTo>
                <a:pt x="3917064" y="218612"/>
              </a:lnTo>
              <a:lnTo>
                <a:pt x="3917064"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BC03-7A1B-400E-8ADF-BCD2818CC7B5}">
      <dsp:nvSpPr>
        <dsp:cNvPr id="0" name=""/>
        <dsp:cNvSpPr/>
      </dsp:nvSpPr>
      <dsp:spPr>
        <a:xfrm>
          <a:off x="8814774" y="1864628"/>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Field Operations</a:t>
          </a:r>
          <a:endParaRPr lang="en-US" sz="1800" kern="1200" dirty="0">
            <a:solidFill>
              <a:schemeClr val="bg1"/>
            </a:solidFill>
          </a:endParaRPr>
        </a:p>
      </dsp:txBody>
      <dsp:txXfrm>
        <a:off x="8844191" y="1894045"/>
        <a:ext cx="1447729" cy="945541"/>
      </dsp:txXfrm>
    </dsp:sp>
    <dsp:sp modelId="{DE7BBBB8-EA2B-4258-8BAE-CABC0E8FDB6B}">
      <dsp:nvSpPr>
        <dsp:cNvPr id="0" name=""/>
        <dsp:cNvSpPr/>
      </dsp:nvSpPr>
      <dsp:spPr>
        <a:xfrm>
          <a:off x="9568056" y="2869004"/>
          <a:ext cx="979266" cy="401750"/>
        </a:xfrm>
        <a:custGeom>
          <a:avLst/>
          <a:gdLst/>
          <a:ahLst/>
          <a:cxnLst/>
          <a:rect l="0" t="0" r="0" b="0"/>
          <a:pathLst>
            <a:path>
              <a:moveTo>
                <a:pt x="0" y="0"/>
              </a:moveTo>
              <a:lnTo>
                <a:pt x="0" y="200875"/>
              </a:lnTo>
              <a:lnTo>
                <a:pt x="979266" y="200875"/>
              </a:lnTo>
              <a:lnTo>
                <a:pt x="979266"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ABE77-0C0B-48BD-BE54-55A0BB6DB91E}">
      <dsp:nvSpPr>
        <dsp:cNvPr id="0" name=""/>
        <dsp:cNvSpPr/>
      </dsp:nvSpPr>
      <dsp:spPr>
        <a:xfrm>
          <a:off x="9794041"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Tax Audit Division</a:t>
          </a:r>
          <a:endParaRPr lang="en-US" sz="1800" kern="1200" dirty="0">
            <a:solidFill>
              <a:schemeClr val="bg1"/>
            </a:solidFill>
          </a:endParaRPr>
        </a:p>
      </dsp:txBody>
      <dsp:txXfrm>
        <a:off x="9823458" y="3300171"/>
        <a:ext cx="1447729" cy="945541"/>
      </dsp:txXfrm>
    </dsp:sp>
    <dsp:sp modelId="{8B16E4C1-C62A-4B08-9E24-E3653A32C70F}">
      <dsp:nvSpPr>
        <dsp:cNvPr id="0" name=""/>
        <dsp:cNvSpPr/>
      </dsp:nvSpPr>
      <dsp:spPr>
        <a:xfrm>
          <a:off x="8588790" y="2869004"/>
          <a:ext cx="979266" cy="401750"/>
        </a:xfrm>
        <a:custGeom>
          <a:avLst/>
          <a:gdLst/>
          <a:ahLst/>
          <a:cxnLst/>
          <a:rect l="0" t="0" r="0" b="0"/>
          <a:pathLst>
            <a:path>
              <a:moveTo>
                <a:pt x="979266" y="0"/>
              </a:moveTo>
              <a:lnTo>
                <a:pt x="979266"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71CC-E144-4E81-8CD2-EF6B1E86BABD}">
      <dsp:nvSpPr>
        <dsp:cNvPr id="0" name=""/>
        <dsp:cNvSpPr/>
      </dsp:nvSpPr>
      <dsp:spPr>
        <a:xfrm>
          <a:off x="7835508"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Trade Investigations Division</a:t>
          </a:r>
          <a:endParaRPr lang="en-US" sz="1800" kern="1200" dirty="0">
            <a:solidFill>
              <a:schemeClr val="bg1"/>
            </a:solidFill>
          </a:endParaRPr>
        </a:p>
      </dsp:txBody>
      <dsp:txXfrm>
        <a:off x="7864925" y="3300171"/>
        <a:ext cx="1447729" cy="945541"/>
      </dsp:txXfrm>
    </dsp:sp>
    <dsp:sp modelId="{5233C565-7EA9-486A-B211-C30D175A7A88}">
      <dsp:nvSpPr>
        <dsp:cNvPr id="0" name=""/>
        <dsp:cNvSpPr/>
      </dsp:nvSpPr>
      <dsp:spPr>
        <a:xfrm>
          <a:off x="4671725" y="1427404"/>
          <a:ext cx="979266" cy="437224"/>
        </a:xfrm>
        <a:custGeom>
          <a:avLst/>
          <a:gdLst/>
          <a:ahLst/>
          <a:cxnLst/>
          <a:rect l="0" t="0" r="0" b="0"/>
          <a:pathLst>
            <a:path>
              <a:moveTo>
                <a:pt x="979266" y="0"/>
              </a:moveTo>
              <a:lnTo>
                <a:pt x="979266"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E7C4E-A195-46D6-9744-D3F8EB7DCE04}">
      <dsp:nvSpPr>
        <dsp:cNvPr id="0" name=""/>
        <dsp:cNvSpPr/>
      </dsp:nvSpPr>
      <dsp:spPr>
        <a:xfrm>
          <a:off x="3918444" y="1864628"/>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Headquarters Operations</a:t>
          </a:r>
          <a:endParaRPr lang="en-US" sz="1800" kern="1200" dirty="0">
            <a:solidFill>
              <a:schemeClr val="bg1"/>
            </a:solidFill>
          </a:endParaRPr>
        </a:p>
      </dsp:txBody>
      <dsp:txXfrm>
        <a:off x="3947861" y="1894045"/>
        <a:ext cx="1447729" cy="945541"/>
      </dsp:txXfrm>
    </dsp:sp>
    <dsp:sp modelId="{BE9138F0-BB5A-4DE6-8410-A93D64154471}">
      <dsp:nvSpPr>
        <dsp:cNvPr id="0" name=""/>
        <dsp:cNvSpPr/>
      </dsp:nvSpPr>
      <dsp:spPr>
        <a:xfrm>
          <a:off x="4671725" y="2869004"/>
          <a:ext cx="1958532" cy="401750"/>
        </a:xfrm>
        <a:custGeom>
          <a:avLst/>
          <a:gdLst/>
          <a:ahLst/>
          <a:cxnLst/>
          <a:rect l="0" t="0" r="0" b="0"/>
          <a:pathLst>
            <a:path>
              <a:moveTo>
                <a:pt x="0" y="0"/>
              </a:moveTo>
              <a:lnTo>
                <a:pt x="0" y="200875"/>
              </a:lnTo>
              <a:lnTo>
                <a:pt x="1958532" y="200875"/>
              </a:lnTo>
              <a:lnTo>
                <a:pt x="1958532"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3F670-229B-40AC-A1C8-9564FE649AD3}">
      <dsp:nvSpPr>
        <dsp:cNvPr id="0" name=""/>
        <dsp:cNvSpPr/>
      </dsp:nvSpPr>
      <dsp:spPr>
        <a:xfrm>
          <a:off x="5876976"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Regulations and Rulings Division</a:t>
          </a:r>
          <a:endParaRPr lang="en-US" sz="1800" kern="1200" dirty="0">
            <a:solidFill>
              <a:schemeClr val="bg1"/>
            </a:solidFill>
          </a:endParaRPr>
        </a:p>
      </dsp:txBody>
      <dsp:txXfrm>
        <a:off x="5906393" y="3300171"/>
        <a:ext cx="1447729" cy="945541"/>
      </dsp:txXfrm>
    </dsp:sp>
    <dsp:sp modelId="{D77C216D-8C70-461A-9981-A193BD43D84F}">
      <dsp:nvSpPr>
        <dsp:cNvPr id="0" name=""/>
        <dsp:cNvSpPr/>
      </dsp:nvSpPr>
      <dsp:spPr>
        <a:xfrm>
          <a:off x="4626005"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97369-28E7-4CF6-A8A6-6BCAAAC9AA50}">
      <dsp:nvSpPr>
        <dsp:cNvPr id="0" name=""/>
        <dsp:cNvSpPr/>
      </dsp:nvSpPr>
      <dsp:spPr>
        <a:xfrm>
          <a:off x="3918444"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Scientific Services Division</a:t>
          </a:r>
          <a:endParaRPr lang="en-US" sz="1800" kern="1200" dirty="0">
            <a:solidFill>
              <a:sysClr val="windowText" lastClr="000000"/>
            </a:solidFill>
          </a:endParaRPr>
        </a:p>
      </dsp:txBody>
      <dsp:txXfrm>
        <a:off x="3947861" y="3300171"/>
        <a:ext cx="1447729" cy="945541"/>
      </dsp:txXfrm>
    </dsp:sp>
    <dsp:sp modelId="{D0541937-4810-4887-8E36-689D3C6EA09E}">
      <dsp:nvSpPr>
        <dsp:cNvPr id="0" name=""/>
        <dsp:cNvSpPr/>
      </dsp:nvSpPr>
      <dsp:spPr>
        <a:xfrm>
          <a:off x="2713193" y="2869004"/>
          <a:ext cx="1958532" cy="401750"/>
        </a:xfrm>
        <a:custGeom>
          <a:avLst/>
          <a:gdLst/>
          <a:ahLst/>
          <a:cxnLst/>
          <a:rect l="0" t="0" r="0" b="0"/>
          <a:pathLst>
            <a:path>
              <a:moveTo>
                <a:pt x="1958532" y="0"/>
              </a:moveTo>
              <a:lnTo>
                <a:pt x="1958532"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6AF40-B01B-4377-8EF8-464016733C75}">
      <dsp:nvSpPr>
        <dsp:cNvPr id="0" name=""/>
        <dsp:cNvSpPr/>
      </dsp:nvSpPr>
      <dsp:spPr>
        <a:xfrm>
          <a:off x="1959911"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Alcohol Labeling and Formulation Division</a:t>
          </a:r>
          <a:endParaRPr lang="en-US" sz="1600" kern="1200" dirty="0">
            <a:solidFill>
              <a:schemeClr val="bg1"/>
            </a:solidFill>
          </a:endParaRPr>
        </a:p>
      </dsp:txBody>
      <dsp:txXfrm>
        <a:off x="1989328" y="3300171"/>
        <a:ext cx="1447729" cy="945541"/>
      </dsp:txXfrm>
    </dsp:sp>
    <dsp:sp modelId="{0D8A386C-A885-42AD-B313-8012153C15C4}">
      <dsp:nvSpPr>
        <dsp:cNvPr id="0" name=""/>
        <dsp:cNvSpPr/>
      </dsp:nvSpPr>
      <dsp:spPr>
        <a:xfrm>
          <a:off x="754661" y="1427404"/>
          <a:ext cx="4896330" cy="437224"/>
        </a:xfrm>
        <a:custGeom>
          <a:avLst/>
          <a:gdLst/>
          <a:ahLst/>
          <a:cxnLst/>
          <a:rect l="0" t="0" r="0" b="0"/>
          <a:pathLst>
            <a:path>
              <a:moveTo>
                <a:pt x="4896330" y="0"/>
              </a:moveTo>
              <a:lnTo>
                <a:pt x="4896330"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822F4-6D06-4019-98AC-F8F3C80D027A}">
      <dsp:nvSpPr>
        <dsp:cNvPr id="0" name=""/>
        <dsp:cNvSpPr/>
      </dsp:nvSpPr>
      <dsp:spPr>
        <a:xfrm>
          <a:off x="1379" y="1864628"/>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Permitting and Taxation</a:t>
          </a:r>
          <a:endParaRPr lang="en-US" sz="1800" kern="1200" dirty="0">
            <a:solidFill>
              <a:schemeClr val="bg1"/>
            </a:solidFill>
          </a:endParaRPr>
        </a:p>
      </dsp:txBody>
      <dsp:txXfrm>
        <a:off x="30796" y="1894045"/>
        <a:ext cx="1447729" cy="945541"/>
      </dsp:txXfrm>
    </dsp:sp>
    <dsp:sp modelId="{49F20D69-533E-43CD-9BFD-D7C5559A3E7F}">
      <dsp:nvSpPr>
        <dsp:cNvPr id="0" name=""/>
        <dsp:cNvSpPr/>
      </dsp:nvSpPr>
      <dsp:spPr>
        <a:xfrm>
          <a:off x="708941"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88112-650D-4A40-AEB5-C231F41302A3}">
      <dsp:nvSpPr>
        <dsp:cNvPr id="0" name=""/>
        <dsp:cNvSpPr/>
      </dsp:nvSpPr>
      <dsp:spPr>
        <a:xfrm>
          <a:off x="1379" y="3270754"/>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National Revenue Center</a:t>
          </a:r>
          <a:endParaRPr lang="en-US" sz="1800" kern="1200" dirty="0">
            <a:solidFill>
              <a:schemeClr val="bg1"/>
            </a:solidFill>
          </a:endParaRPr>
        </a:p>
      </dsp:txBody>
      <dsp:txXfrm>
        <a:off x="30796" y="3300171"/>
        <a:ext cx="1447729" cy="9455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9DD38-CDFF-4AA2-86FD-B3B7424F5E7E}">
      <dsp:nvSpPr>
        <dsp:cNvPr id="0" name=""/>
        <dsp:cNvSpPr/>
      </dsp:nvSpPr>
      <dsp:spPr>
        <a:xfrm>
          <a:off x="4774111" y="315942"/>
          <a:ext cx="1753760" cy="1111462"/>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Administrator</a:t>
          </a:r>
          <a:r>
            <a:rPr lang="en-US" sz="2400" kern="1200" dirty="0" smtClean="0">
              <a:solidFill>
                <a:schemeClr val="bg1"/>
              </a:solidFill>
            </a:rPr>
            <a:t> </a:t>
          </a:r>
        </a:p>
        <a:p>
          <a:pPr lvl="0" algn="ctr" defTabSz="889000">
            <a:lnSpc>
              <a:spcPct val="90000"/>
            </a:lnSpc>
            <a:spcBef>
              <a:spcPct val="0"/>
            </a:spcBef>
            <a:spcAft>
              <a:spcPct val="35000"/>
            </a:spcAft>
          </a:pPr>
          <a:r>
            <a:rPr lang="en-US" sz="1600" kern="1200" dirty="0" smtClean="0">
              <a:solidFill>
                <a:schemeClr val="bg1"/>
              </a:solidFill>
            </a:rPr>
            <a:t>John Manfreda</a:t>
          </a:r>
          <a:endParaRPr lang="en-US" sz="2400" kern="1200" dirty="0">
            <a:solidFill>
              <a:schemeClr val="bg1"/>
            </a:solidFill>
          </a:endParaRPr>
        </a:p>
      </dsp:txBody>
      <dsp:txXfrm>
        <a:off x="4806665" y="348496"/>
        <a:ext cx="1688652" cy="1046354"/>
      </dsp:txXfrm>
    </dsp:sp>
    <dsp:sp modelId="{6EF72203-8374-46DA-BB92-78CA798E904E}">
      <dsp:nvSpPr>
        <dsp:cNvPr id="0" name=""/>
        <dsp:cNvSpPr/>
      </dsp:nvSpPr>
      <dsp:spPr>
        <a:xfrm>
          <a:off x="5650991" y="1427404"/>
          <a:ext cx="3917064" cy="437224"/>
        </a:xfrm>
        <a:custGeom>
          <a:avLst/>
          <a:gdLst/>
          <a:ahLst/>
          <a:cxnLst/>
          <a:rect l="0" t="0" r="0" b="0"/>
          <a:pathLst>
            <a:path>
              <a:moveTo>
                <a:pt x="0" y="0"/>
              </a:moveTo>
              <a:lnTo>
                <a:pt x="0" y="218612"/>
              </a:lnTo>
              <a:lnTo>
                <a:pt x="3917064" y="218612"/>
              </a:lnTo>
              <a:lnTo>
                <a:pt x="3917064"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BC03-7A1B-400E-8ADF-BCD2818CC7B5}">
      <dsp:nvSpPr>
        <dsp:cNvPr id="0" name=""/>
        <dsp:cNvSpPr/>
      </dsp:nvSpPr>
      <dsp:spPr>
        <a:xfrm>
          <a:off x="8814774" y="1864628"/>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Field Operations</a:t>
          </a:r>
          <a:endParaRPr lang="en-US" sz="1800" kern="1200" dirty="0">
            <a:solidFill>
              <a:schemeClr val="bg1"/>
            </a:solidFill>
          </a:endParaRPr>
        </a:p>
      </dsp:txBody>
      <dsp:txXfrm>
        <a:off x="8844191" y="1894045"/>
        <a:ext cx="1447729" cy="945541"/>
      </dsp:txXfrm>
    </dsp:sp>
    <dsp:sp modelId="{DE7BBBB8-EA2B-4258-8BAE-CABC0E8FDB6B}">
      <dsp:nvSpPr>
        <dsp:cNvPr id="0" name=""/>
        <dsp:cNvSpPr/>
      </dsp:nvSpPr>
      <dsp:spPr>
        <a:xfrm>
          <a:off x="9568056" y="2869004"/>
          <a:ext cx="979266" cy="401750"/>
        </a:xfrm>
        <a:custGeom>
          <a:avLst/>
          <a:gdLst/>
          <a:ahLst/>
          <a:cxnLst/>
          <a:rect l="0" t="0" r="0" b="0"/>
          <a:pathLst>
            <a:path>
              <a:moveTo>
                <a:pt x="0" y="0"/>
              </a:moveTo>
              <a:lnTo>
                <a:pt x="0" y="200875"/>
              </a:lnTo>
              <a:lnTo>
                <a:pt x="979266" y="200875"/>
              </a:lnTo>
              <a:lnTo>
                <a:pt x="979266"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ABE77-0C0B-48BD-BE54-55A0BB6DB91E}">
      <dsp:nvSpPr>
        <dsp:cNvPr id="0" name=""/>
        <dsp:cNvSpPr/>
      </dsp:nvSpPr>
      <dsp:spPr>
        <a:xfrm>
          <a:off x="9794041"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Tax Audit Division</a:t>
          </a:r>
          <a:endParaRPr lang="en-US" sz="1800" kern="1200" dirty="0">
            <a:solidFill>
              <a:schemeClr val="bg1"/>
            </a:solidFill>
          </a:endParaRPr>
        </a:p>
      </dsp:txBody>
      <dsp:txXfrm>
        <a:off x="9823458" y="3300171"/>
        <a:ext cx="1447729" cy="945541"/>
      </dsp:txXfrm>
    </dsp:sp>
    <dsp:sp modelId="{8B16E4C1-C62A-4B08-9E24-E3653A32C70F}">
      <dsp:nvSpPr>
        <dsp:cNvPr id="0" name=""/>
        <dsp:cNvSpPr/>
      </dsp:nvSpPr>
      <dsp:spPr>
        <a:xfrm>
          <a:off x="8588790" y="2869004"/>
          <a:ext cx="979266" cy="401750"/>
        </a:xfrm>
        <a:custGeom>
          <a:avLst/>
          <a:gdLst/>
          <a:ahLst/>
          <a:cxnLst/>
          <a:rect l="0" t="0" r="0" b="0"/>
          <a:pathLst>
            <a:path>
              <a:moveTo>
                <a:pt x="979266" y="0"/>
              </a:moveTo>
              <a:lnTo>
                <a:pt x="979266"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71CC-E144-4E81-8CD2-EF6B1E86BABD}">
      <dsp:nvSpPr>
        <dsp:cNvPr id="0" name=""/>
        <dsp:cNvSpPr/>
      </dsp:nvSpPr>
      <dsp:spPr>
        <a:xfrm>
          <a:off x="7835508" y="3270754"/>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Trade Investigations Division</a:t>
          </a:r>
          <a:endParaRPr lang="en-US" sz="1800" kern="1200" dirty="0">
            <a:solidFill>
              <a:schemeClr val="bg1"/>
            </a:solidFill>
          </a:endParaRPr>
        </a:p>
      </dsp:txBody>
      <dsp:txXfrm>
        <a:off x="7864925" y="3300171"/>
        <a:ext cx="1447729" cy="945541"/>
      </dsp:txXfrm>
    </dsp:sp>
    <dsp:sp modelId="{5233C565-7EA9-486A-B211-C30D175A7A88}">
      <dsp:nvSpPr>
        <dsp:cNvPr id="0" name=""/>
        <dsp:cNvSpPr/>
      </dsp:nvSpPr>
      <dsp:spPr>
        <a:xfrm>
          <a:off x="4671725" y="1427404"/>
          <a:ext cx="979266" cy="437224"/>
        </a:xfrm>
        <a:custGeom>
          <a:avLst/>
          <a:gdLst/>
          <a:ahLst/>
          <a:cxnLst/>
          <a:rect l="0" t="0" r="0" b="0"/>
          <a:pathLst>
            <a:path>
              <a:moveTo>
                <a:pt x="979266" y="0"/>
              </a:moveTo>
              <a:lnTo>
                <a:pt x="979266"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E7C4E-A195-46D6-9744-D3F8EB7DCE04}">
      <dsp:nvSpPr>
        <dsp:cNvPr id="0" name=""/>
        <dsp:cNvSpPr/>
      </dsp:nvSpPr>
      <dsp:spPr>
        <a:xfrm>
          <a:off x="3918444" y="1864628"/>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Headquarters Operations</a:t>
          </a:r>
          <a:endParaRPr lang="en-US" sz="1800" kern="1200" dirty="0">
            <a:solidFill>
              <a:schemeClr val="bg1"/>
            </a:solidFill>
          </a:endParaRPr>
        </a:p>
      </dsp:txBody>
      <dsp:txXfrm>
        <a:off x="3947861" y="1894045"/>
        <a:ext cx="1447729" cy="945541"/>
      </dsp:txXfrm>
    </dsp:sp>
    <dsp:sp modelId="{BE9138F0-BB5A-4DE6-8410-A93D64154471}">
      <dsp:nvSpPr>
        <dsp:cNvPr id="0" name=""/>
        <dsp:cNvSpPr/>
      </dsp:nvSpPr>
      <dsp:spPr>
        <a:xfrm>
          <a:off x="4671725" y="2869004"/>
          <a:ext cx="1958532" cy="401750"/>
        </a:xfrm>
        <a:custGeom>
          <a:avLst/>
          <a:gdLst/>
          <a:ahLst/>
          <a:cxnLst/>
          <a:rect l="0" t="0" r="0" b="0"/>
          <a:pathLst>
            <a:path>
              <a:moveTo>
                <a:pt x="0" y="0"/>
              </a:moveTo>
              <a:lnTo>
                <a:pt x="0" y="200875"/>
              </a:lnTo>
              <a:lnTo>
                <a:pt x="1958532" y="200875"/>
              </a:lnTo>
              <a:lnTo>
                <a:pt x="1958532"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3F670-229B-40AC-A1C8-9564FE649AD3}">
      <dsp:nvSpPr>
        <dsp:cNvPr id="0" name=""/>
        <dsp:cNvSpPr/>
      </dsp:nvSpPr>
      <dsp:spPr>
        <a:xfrm>
          <a:off x="5876976"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Regulations and Rulings Division</a:t>
          </a:r>
          <a:endParaRPr lang="en-US" sz="1800" kern="1200" dirty="0">
            <a:solidFill>
              <a:sysClr val="windowText" lastClr="000000"/>
            </a:solidFill>
          </a:endParaRPr>
        </a:p>
      </dsp:txBody>
      <dsp:txXfrm>
        <a:off x="5906393" y="3300171"/>
        <a:ext cx="1447729" cy="945541"/>
      </dsp:txXfrm>
    </dsp:sp>
    <dsp:sp modelId="{D77C216D-8C70-461A-9981-A193BD43D84F}">
      <dsp:nvSpPr>
        <dsp:cNvPr id="0" name=""/>
        <dsp:cNvSpPr/>
      </dsp:nvSpPr>
      <dsp:spPr>
        <a:xfrm>
          <a:off x="4626005"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97369-28E7-4CF6-A8A6-6BCAAAC9AA50}">
      <dsp:nvSpPr>
        <dsp:cNvPr id="0" name=""/>
        <dsp:cNvSpPr/>
      </dsp:nvSpPr>
      <dsp:spPr>
        <a:xfrm>
          <a:off x="3918444"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Scientific Services Division</a:t>
          </a:r>
          <a:endParaRPr lang="en-US" sz="1800" kern="1200" dirty="0">
            <a:solidFill>
              <a:schemeClr val="bg1"/>
            </a:solidFill>
          </a:endParaRPr>
        </a:p>
      </dsp:txBody>
      <dsp:txXfrm>
        <a:off x="3947861" y="3300171"/>
        <a:ext cx="1447729" cy="945541"/>
      </dsp:txXfrm>
    </dsp:sp>
    <dsp:sp modelId="{D0541937-4810-4887-8E36-689D3C6EA09E}">
      <dsp:nvSpPr>
        <dsp:cNvPr id="0" name=""/>
        <dsp:cNvSpPr/>
      </dsp:nvSpPr>
      <dsp:spPr>
        <a:xfrm>
          <a:off x="2713193" y="2869004"/>
          <a:ext cx="1958532" cy="401750"/>
        </a:xfrm>
        <a:custGeom>
          <a:avLst/>
          <a:gdLst/>
          <a:ahLst/>
          <a:cxnLst/>
          <a:rect l="0" t="0" r="0" b="0"/>
          <a:pathLst>
            <a:path>
              <a:moveTo>
                <a:pt x="1958532" y="0"/>
              </a:moveTo>
              <a:lnTo>
                <a:pt x="1958532"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6AF40-B01B-4377-8EF8-464016733C75}">
      <dsp:nvSpPr>
        <dsp:cNvPr id="0" name=""/>
        <dsp:cNvSpPr/>
      </dsp:nvSpPr>
      <dsp:spPr>
        <a:xfrm>
          <a:off x="1959911"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Alcohol Labeling and Formulation Division</a:t>
          </a:r>
          <a:endParaRPr lang="en-US" sz="1600" kern="1200" dirty="0">
            <a:solidFill>
              <a:schemeClr val="bg1"/>
            </a:solidFill>
          </a:endParaRPr>
        </a:p>
      </dsp:txBody>
      <dsp:txXfrm>
        <a:off x="1989328" y="3300171"/>
        <a:ext cx="1447729" cy="945541"/>
      </dsp:txXfrm>
    </dsp:sp>
    <dsp:sp modelId="{0D8A386C-A885-42AD-B313-8012153C15C4}">
      <dsp:nvSpPr>
        <dsp:cNvPr id="0" name=""/>
        <dsp:cNvSpPr/>
      </dsp:nvSpPr>
      <dsp:spPr>
        <a:xfrm>
          <a:off x="754661" y="1427404"/>
          <a:ext cx="4896330" cy="437224"/>
        </a:xfrm>
        <a:custGeom>
          <a:avLst/>
          <a:gdLst/>
          <a:ahLst/>
          <a:cxnLst/>
          <a:rect l="0" t="0" r="0" b="0"/>
          <a:pathLst>
            <a:path>
              <a:moveTo>
                <a:pt x="4896330" y="0"/>
              </a:moveTo>
              <a:lnTo>
                <a:pt x="4896330"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822F4-6D06-4019-98AC-F8F3C80D027A}">
      <dsp:nvSpPr>
        <dsp:cNvPr id="0" name=""/>
        <dsp:cNvSpPr/>
      </dsp:nvSpPr>
      <dsp:spPr>
        <a:xfrm>
          <a:off x="1379" y="1864628"/>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Permitting and Taxation</a:t>
          </a:r>
          <a:endParaRPr lang="en-US" sz="1800" kern="1200" dirty="0">
            <a:solidFill>
              <a:schemeClr val="bg1"/>
            </a:solidFill>
          </a:endParaRPr>
        </a:p>
      </dsp:txBody>
      <dsp:txXfrm>
        <a:off x="30796" y="1894045"/>
        <a:ext cx="1447729" cy="945541"/>
      </dsp:txXfrm>
    </dsp:sp>
    <dsp:sp modelId="{49F20D69-533E-43CD-9BFD-D7C5559A3E7F}">
      <dsp:nvSpPr>
        <dsp:cNvPr id="0" name=""/>
        <dsp:cNvSpPr/>
      </dsp:nvSpPr>
      <dsp:spPr>
        <a:xfrm>
          <a:off x="708941"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88112-650D-4A40-AEB5-C231F41302A3}">
      <dsp:nvSpPr>
        <dsp:cNvPr id="0" name=""/>
        <dsp:cNvSpPr/>
      </dsp:nvSpPr>
      <dsp:spPr>
        <a:xfrm>
          <a:off x="1379" y="3270754"/>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National Revenue Center</a:t>
          </a:r>
          <a:endParaRPr lang="en-US" sz="1800" kern="1200" dirty="0">
            <a:solidFill>
              <a:schemeClr val="bg1"/>
            </a:solidFill>
          </a:endParaRPr>
        </a:p>
      </dsp:txBody>
      <dsp:txXfrm>
        <a:off x="30796" y="3300171"/>
        <a:ext cx="1447729" cy="9455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9DD38-CDFF-4AA2-86FD-B3B7424F5E7E}">
      <dsp:nvSpPr>
        <dsp:cNvPr id="0" name=""/>
        <dsp:cNvSpPr/>
      </dsp:nvSpPr>
      <dsp:spPr>
        <a:xfrm>
          <a:off x="4774111" y="315942"/>
          <a:ext cx="1753760" cy="1111462"/>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Administrator</a:t>
          </a:r>
          <a:r>
            <a:rPr lang="en-US" sz="2400" kern="1200" dirty="0" smtClean="0">
              <a:solidFill>
                <a:schemeClr val="bg1"/>
              </a:solidFill>
            </a:rPr>
            <a:t> </a:t>
          </a:r>
        </a:p>
        <a:p>
          <a:pPr lvl="0" algn="ctr" defTabSz="889000">
            <a:lnSpc>
              <a:spcPct val="90000"/>
            </a:lnSpc>
            <a:spcBef>
              <a:spcPct val="0"/>
            </a:spcBef>
            <a:spcAft>
              <a:spcPct val="35000"/>
            </a:spcAft>
          </a:pPr>
          <a:r>
            <a:rPr lang="en-US" sz="1600" kern="1200" dirty="0" smtClean="0">
              <a:solidFill>
                <a:schemeClr val="bg1"/>
              </a:solidFill>
            </a:rPr>
            <a:t>John Manfreda</a:t>
          </a:r>
          <a:endParaRPr lang="en-US" sz="2400" kern="1200" dirty="0">
            <a:solidFill>
              <a:schemeClr val="bg1"/>
            </a:solidFill>
          </a:endParaRPr>
        </a:p>
      </dsp:txBody>
      <dsp:txXfrm>
        <a:off x="4806665" y="348496"/>
        <a:ext cx="1688652" cy="1046354"/>
      </dsp:txXfrm>
    </dsp:sp>
    <dsp:sp modelId="{6EF72203-8374-46DA-BB92-78CA798E904E}">
      <dsp:nvSpPr>
        <dsp:cNvPr id="0" name=""/>
        <dsp:cNvSpPr/>
      </dsp:nvSpPr>
      <dsp:spPr>
        <a:xfrm>
          <a:off x="5650991" y="1427404"/>
          <a:ext cx="3917064" cy="437224"/>
        </a:xfrm>
        <a:custGeom>
          <a:avLst/>
          <a:gdLst/>
          <a:ahLst/>
          <a:cxnLst/>
          <a:rect l="0" t="0" r="0" b="0"/>
          <a:pathLst>
            <a:path>
              <a:moveTo>
                <a:pt x="0" y="0"/>
              </a:moveTo>
              <a:lnTo>
                <a:pt x="0" y="218612"/>
              </a:lnTo>
              <a:lnTo>
                <a:pt x="3917064" y="218612"/>
              </a:lnTo>
              <a:lnTo>
                <a:pt x="3917064"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BC03-7A1B-400E-8ADF-BCD2818CC7B5}">
      <dsp:nvSpPr>
        <dsp:cNvPr id="0" name=""/>
        <dsp:cNvSpPr/>
      </dsp:nvSpPr>
      <dsp:spPr>
        <a:xfrm>
          <a:off x="8814774" y="1864628"/>
          <a:ext cx="1506563" cy="1004375"/>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Field Operations</a:t>
          </a:r>
          <a:endParaRPr lang="en-US" sz="1800" kern="1200" dirty="0">
            <a:solidFill>
              <a:schemeClr val="bg1"/>
            </a:solidFill>
          </a:endParaRPr>
        </a:p>
      </dsp:txBody>
      <dsp:txXfrm>
        <a:off x="8844191" y="1894045"/>
        <a:ext cx="1447729" cy="945541"/>
      </dsp:txXfrm>
    </dsp:sp>
    <dsp:sp modelId="{DE7BBBB8-EA2B-4258-8BAE-CABC0E8FDB6B}">
      <dsp:nvSpPr>
        <dsp:cNvPr id="0" name=""/>
        <dsp:cNvSpPr/>
      </dsp:nvSpPr>
      <dsp:spPr>
        <a:xfrm>
          <a:off x="9568056" y="2869004"/>
          <a:ext cx="979266" cy="401750"/>
        </a:xfrm>
        <a:custGeom>
          <a:avLst/>
          <a:gdLst/>
          <a:ahLst/>
          <a:cxnLst/>
          <a:rect l="0" t="0" r="0" b="0"/>
          <a:pathLst>
            <a:path>
              <a:moveTo>
                <a:pt x="0" y="0"/>
              </a:moveTo>
              <a:lnTo>
                <a:pt x="0" y="200875"/>
              </a:lnTo>
              <a:lnTo>
                <a:pt x="979266" y="200875"/>
              </a:lnTo>
              <a:lnTo>
                <a:pt x="979266"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ABE77-0C0B-48BD-BE54-55A0BB6DB91E}">
      <dsp:nvSpPr>
        <dsp:cNvPr id="0" name=""/>
        <dsp:cNvSpPr/>
      </dsp:nvSpPr>
      <dsp:spPr>
        <a:xfrm>
          <a:off x="9794041"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Tax Audit Division</a:t>
          </a:r>
          <a:endParaRPr lang="en-US" sz="1800" kern="1200" dirty="0">
            <a:solidFill>
              <a:sysClr val="windowText" lastClr="000000"/>
            </a:solidFill>
          </a:endParaRPr>
        </a:p>
      </dsp:txBody>
      <dsp:txXfrm>
        <a:off x="9823458" y="3300171"/>
        <a:ext cx="1447729" cy="945541"/>
      </dsp:txXfrm>
    </dsp:sp>
    <dsp:sp modelId="{8B16E4C1-C62A-4B08-9E24-E3653A32C70F}">
      <dsp:nvSpPr>
        <dsp:cNvPr id="0" name=""/>
        <dsp:cNvSpPr/>
      </dsp:nvSpPr>
      <dsp:spPr>
        <a:xfrm>
          <a:off x="8588790" y="2869004"/>
          <a:ext cx="979266" cy="401750"/>
        </a:xfrm>
        <a:custGeom>
          <a:avLst/>
          <a:gdLst/>
          <a:ahLst/>
          <a:cxnLst/>
          <a:rect l="0" t="0" r="0" b="0"/>
          <a:pathLst>
            <a:path>
              <a:moveTo>
                <a:pt x="979266" y="0"/>
              </a:moveTo>
              <a:lnTo>
                <a:pt x="979266"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271CC-E144-4E81-8CD2-EF6B1E86BABD}">
      <dsp:nvSpPr>
        <dsp:cNvPr id="0" name=""/>
        <dsp:cNvSpPr/>
      </dsp:nvSpPr>
      <dsp:spPr>
        <a:xfrm>
          <a:off x="7835508" y="3270754"/>
          <a:ext cx="1506563" cy="100437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Trade Investigations Division</a:t>
          </a:r>
          <a:endParaRPr lang="en-US" sz="1800" kern="1200" dirty="0">
            <a:solidFill>
              <a:sysClr val="windowText" lastClr="000000"/>
            </a:solidFill>
          </a:endParaRPr>
        </a:p>
      </dsp:txBody>
      <dsp:txXfrm>
        <a:off x="7864925" y="3300171"/>
        <a:ext cx="1447729" cy="945541"/>
      </dsp:txXfrm>
    </dsp:sp>
    <dsp:sp modelId="{5233C565-7EA9-486A-B211-C30D175A7A88}">
      <dsp:nvSpPr>
        <dsp:cNvPr id="0" name=""/>
        <dsp:cNvSpPr/>
      </dsp:nvSpPr>
      <dsp:spPr>
        <a:xfrm>
          <a:off x="4671725" y="1427404"/>
          <a:ext cx="979266" cy="437224"/>
        </a:xfrm>
        <a:custGeom>
          <a:avLst/>
          <a:gdLst/>
          <a:ahLst/>
          <a:cxnLst/>
          <a:rect l="0" t="0" r="0" b="0"/>
          <a:pathLst>
            <a:path>
              <a:moveTo>
                <a:pt x="979266" y="0"/>
              </a:moveTo>
              <a:lnTo>
                <a:pt x="979266"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E7C4E-A195-46D6-9744-D3F8EB7DCE04}">
      <dsp:nvSpPr>
        <dsp:cNvPr id="0" name=""/>
        <dsp:cNvSpPr/>
      </dsp:nvSpPr>
      <dsp:spPr>
        <a:xfrm>
          <a:off x="3918444" y="1864628"/>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Headquarters Operations</a:t>
          </a:r>
          <a:endParaRPr lang="en-US" sz="1800" kern="1200" dirty="0">
            <a:solidFill>
              <a:schemeClr val="bg1"/>
            </a:solidFill>
          </a:endParaRPr>
        </a:p>
      </dsp:txBody>
      <dsp:txXfrm>
        <a:off x="3947861" y="1894045"/>
        <a:ext cx="1447729" cy="945541"/>
      </dsp:txXfrm>
    </dsp:sp>
    <dsp:sp modelId="{BE9138F0-BB5A-4DE6-8410-A93D64154471}">
      <dsp:nvSpPr>
        <dsp:cNvPr id="0" name=""/>
        <dsp:cNvSpPr/>
      </dsp:nvSpPr>
      <dsp:spPr>
        <a:xfrm>
          <a:off x="4671725" y="2869004"/>
          <a:ext cx="1958532" cy="401750"/>
        </a:xfrm>
        <a:custGeom>
          <a:avLst/>
          <a:gdLst/>
          <a:ahLst/>
          <a:cxnLst/>
          <a:rect l="0" t="0" r="0" b="0"/>
          <a:pathLst>
            <a:path>
              <a:moveTo>
                <a:pt x="0" y="0"/>
              </a:moveTo>
              <a:lnTo>
                <a:pt x="0" y="200875"/>
              </a:lnTo>
              <a:lnTo>
                <a:pt x="1958532" y="200875"/>
              </a:lnTo>
              <a:lnTo>
                <a:pt x="1958532"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3F670-229B-40AC-A1C8-9564FE649AD3}">
      <dsp:nvSpPr>
        <dsp:cNvPr id="0" name=""/>
        <dsp:cNvSpPr/>
      </dsp:nvSpPr>
      <dsp:spPr>
        <a:xfrm>
          <a:off x="5876976"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Regulations and Rulings Division</a:t>
          </a:r>
          <a:endParaRPr lang="en-US" sz="1800" kern="1200" dirty="0">
            <a:solidFill>
              <a:schemeClr val="bg1"/>
            </a:solidFill>
          </a:endParaRPr>
        </a:p>
      </dsp:txBody>
      <dsp:txXfrm>
        <a:off x="5906393" y="3300171"/>
        <a:ext cx="1447729" cy="945541"/>
      </dsp:txXfrm>
    </dsp:sp>
    <dsp:sp modelId="{D77C216D-8C70-461A-9981-A193BD43D84F}">
      <dsp:nvSpPr>
        <dsp:cNvPr id="0" name=""/>
        <dsp:cNvSpPr/>
      </dsp:nvSpPr>
      <dsp:spPr>
        <a:xfrm>
          <a:off x="4626005"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97369-28E7-4CF6-A8A6-6BCAAAC9AA50}">
      <dsp:nvSpPr>
        <dsp:cNvPr id="0" name=""/>
        <dsp:cNvSpPr/>
      </dsp:nvSpPr>
      <dsp:spPr>
        <a:xfrm>
          <a:off x="3918444"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Scientific Services Division</a:t>
          </a:r>
          <a:endParaRPr lang="en-US" sz="1800" kern="1200" dirty="0">
            <a:solidFill>
              <a:schemeClr val="bg1"/>
            </a:solidFill>
          </a:endParaRPr>
        </a:p>
      </dsp:txBody>
      <dsp:txXfrm>
        <a:off x="3947861" y="3300171"/>
        <a:ext cx="1447729" cy="945541"/>
      </dsp:txXfrm>
    </dsp:sp>
    <dsp:sp modelId="{D0541937-4810-4887-8E36-689D3C6EA09E}">
      <dsp:nvSpPr>
        <dsp:cNvPr id="0" name=""/>
        <dsp:cNvSpPr/>
      </dsp:nvSpPr>
      <dsp:spPr>
        <a:xfrm>
          <a:off x="2713193" y="2869004"/>
          <a:ext cx="1958532" cy="401750"/>
        </a:xfrm>
        <a:custGeom>
          <a:avLst/>
          <a:gdLst/>
          <a:ahLst/>
          <a:cxnLst/>
          <a:rect l="0" t="0" r="0" b="0"/>
          <a:pathLst>
            <a:path>
              <a:moveTo>
                <a:pt x="1958532" y="0"/>
              </a:moveTo>
              <a:lnTo>
                <a:pt x="1958532" y="200875"/>
              </a:lnTo>
              <a:lnTo>
                <a:pt x="0" y="200875"/>
              </a:lnTo>
              <a:lnTo>
                <a:pt x="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6AF40-B01B-4377-8EF8-464016733C75}">
      <dsp:nvSpPr>
        <dsp:cNvPr id="0" name=""/>
        <dsp:cNvSpPr/>
      </dsp:nvSpPr>
      <dsp:spPr>
        <a:xfrm>
          <a:off x="1959911" y="3270754"/>
          <a:ext cx="1506563" cy="100437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Alcohol Labeling and Formulation Division</a:t>
          </a:r>
          <a:endParaRPr lang="en-US" sz="1600" kern="1200" dirty="0">
            <a:solidFill>
              <a:schemeClr val="bg1"/>
            </a:solidFill>
          </a:endParaRPr>
        </a:p>
      </dsp:txBody>
      <dsp:txXfrm>
        <a:off x="1989328" y="3300171"/>
        <a:ext cx="1447729" cy="945541"/>
      </dsp:txXfrm>
    </dsp:sp>
    <dsp:sp modelId="{0D8A386C-A885-42AD-B313-8012153C15C4}">
      <dsp:nvSpPr>
        <dsp:cNvPr id="0" name=""/>
        <dsp:cNvSpPr/>
      </dsp:nvSpPr>
      <dsp:spPr>
        <a:xfrm>
          <a:off x="754661" y="1427404"/>
          <a:ext cx="4896330" cy="437224"/>
        </a:xfrm>
        <a:custGeom>
          <a:avLst/>
          <a:gdLst/>
          <a:ahLst/>
          <a:cxnLst/>
          <a:rect l="0" t="0" r="0" b="0"/>
          <a:pathLst>
            <a:path>
              <a:moveTo>
                <a:pt x="4896330" y="0"/>
              </a:moveTo>
              <a:lnTo>
                <a:pt x="4896330" y="218612"/>
              </a:lnTo>
              <a:lnTo>
                <a:pt x="0" y="218612"/>
              </a:lnTo>
              <a:lnTo>
                <a:pt x="0" y="437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7822F4-6D06-4019-98AC-F8F3C80D027A}">
      <dsp:nvSpPr>
        <dsp:cNvPr id="0" name=""/>
        <dsp:cNvSpPr/>
      </dsp:nvSpPr>
      <dsp:spPr>
        <a:xfrm>
          <a:off x="1379" y="1864628"/>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Permitting and Taxation</a:t>
          </a:r>
          <a:endParaRPr lang="en-US" sz="1800" kern="1200" dirty="0">
            <a:solidFill>
              <a:schemeClr val="bg1"/>
            </a:solidFill>
          </a:endParaRPr>
        </a:p>
      </dsp:txBody>
      <dsp:txXfrm>
        <a:off x="30796" y="1894045"/>
        <a:ext cx="1447729" cy="945541"/>
      </dsp:txXfrm>
    </dsp:sp>
    <dsp:sp modelId="{49F20D69-533E-43CD-9BFD-D7C5559A3E7F}">
      <dsp:nvSpPr>
        <dsp:cNvPr id="0" name=""/>
        <dsp:cNvSpPr/>
      </dsp:nvSpPr>
      <dsp:spPr>
        <a:xfrm>
          <a:off x="708941" y="2869004"/>
          <a:ext cx="91440" cy="401750"/>
        </a:xfrm>
        <a:custGeom>
          <a:avLst/>
          <a:gdLst/>
          <a:ahLst/>
          <a:cxnLst/>
          <a:rect l="0" t="0" r="0" b="0"/>
          <a:pathLst>
            <a:path>
              <a:moveTo>
                <a:pt x="45720" y="0"/>
              </a:moveTo>
              <a:lnTo>
                <a:pt x="45720" y="4017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988112-650D-4A40-AEB5-C231F41302A3}">
      <dsp:nvSpPr>
        <dsp:cNvPr id="0" name=""/>
        <dsp:cNvSpPr/>
      </dsp:nvSpPr>
      <dsp:spPr>
        <a:xfrm>
          <a:off x="1379" y="3270754"/>
          <a:ext cx="1506563" cy="1004375"/>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National Revenue Center</a:t>
          </a:r>
          <a:endParaRPr lang="en-US" sz="1800" kern="1200" dirty="0">
            <a:solidFill>
              <a:schemeClr val="bg1"/>
            </a:solidFill>
          </a:endParaRPr>
        </a:p>
      </dsp:txBody>
      <dsp:txXfrm>
        <a:off x="30796" y="3300171"/>
        <a:ext cx="1447729" cy="9455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DC175-A42F-4EF0-B974-3D90F0A5B7D0}">
      <dsp:nvSpPr>
        <dsp:cNvPr id="0" name=""/>
        <dsp:cNvSpPr/>
      </dsp:nvSpPr>
      <dsp:spPr>
        <a:xfrm>
          <a:off x="800099" y="0"/>
          <a:ext cx="9067800" cy="44497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0D5D9-FAFB-41C5-9AD6-B8157739CA53}">
      <dsp:nvSpPr>
        <dsp:cNvPr id="0" name=""/>
        <dsp:cNvSpPr/>
      </dsp:nvSpPr>
      <dsp:spPr>
        <a:xfrm>
          <a:off x="0" y="1334928"/>
          <a:ext cx="3200400" cy="1779905"/>
        </a:xfrm>
        <a:prstGeom prst="roundRect">
          <a:avLst/>
        </a:prstGeom>
        <a:solidFill>
          <a:srgbClr val="FFC000"/>
        </a:solidFill>
        <a:ln w="25400" cap="flat" cmpd="sng" algn="ctr">
          <a:solidFill>
            <a:schemeClr val="lt1">
              <a:hueOff val="0"/>
              <a:satOff val="0"/>
              <a:lumOff val="0"/>
              <a:alphaOff val="0"/>
            </a:schemeClr>
          </a:solidFill>
          <a:prstDash val="solid"/>
        </a:ln>
        <a:effectLst>
          <a:outerShdw blurRad="76200" dist="127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solidFill>
                <a:sysClr val="windowText" lastClr="000000"/>
              </a:solidFill>
            </a:rPr>
            <a:t>Records </a:t>
          </a:r>
          <a:endParaRPr lang="en-US" sz="3200" kern="1200" baseline="0" dirty="0">
            <a:solidFill>
              <a:sysClr val="windowText" lastClr="000000"/>
            </a:solidFill>
          </a:endParaRPr>
        </a:p>
      </dsp:txBody>
      <dsp:txXfrm>
        <a:off x="86888" y="1421816"/>
        <a:ext cx="3026624" cy="1606129"/>
      </dsp:txXfrm>
    </dsp:sp>
    <dsp:sp modelId="{F9B8BEFD-6544-49FA-AD1A-3F3E845349D8}">
      <dsp:nvSpPr>
        <dsp:cNvPr id="0" name=""/>
        <dsp:cNvSpPr/>
      </dsp:nvSpPr>
      <dsp:spPr>
        <a:xfrm>
          <a:off x="3733799"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Operations Report</a:t>
          </a:r>
          <a:endParaRPr lang="en-US" sz="3200" kern="1200" dirty="0"/>
        </a:p>
      </dsp:txBody>
      <dsp:txXfrm>
        <a:off x="3820687" y="1421816"/>
        <a:ext cx="3026624" cy="1606129"/>
      </dsp:txXfrm>
    </dsp:sp>
    <dsp:sp modelId="{FA71B410-A548-46FA-ADAF-B4CD40228EC5}">
      <dsp:nvSpPr>
        <dsp:cNvPr id="0" name=""/>
        <dsp:cNvSpPr/>
      </dsp:nvSpPr>
      <dsp:spPr>
        <a:xfrm>
          <a:off x="7467599"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t>Excise Tax Return</a:t>
          </a:r>
          <a:endParaRPr lang="en-US" sz="3200" kern="1200" baseline="0" dirty="0"/>
        </a:p>
      </dsp:txBody>
      <dsp:txXfrm>
        <a:off x="7554487" y="1421816"/>
        <a:ext cx="3026624" cy="1606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DC175-A42F-4EF0-B974-3D90F0A5B7D0}">
      <dsp:nvSpPr>
        <dsp:cNvPr id="0" name=""/>
        <dsp:cNvSpPr/>
      </dsp:nvSpPr>
      <dsp:spPr>
        <a:xfrm>
          <a:off x="800099" y="0"/>
          <a:ext cx="9067800" cy="44497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0D5D9-FAFB-41C5-9AD6-B8157739CA53}">
      <dsp:nvSpPr>
        <dsp:cNvPr id="0" name=""/>
        <dsp:cNvSpPr/>
      </dsp:nvSpPr>
      <dsp:spPr>
        <a:xfrm>
          <a:off x="0"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t>Records </a:t>
          </a:r>
          <a:endParaRPr lang="en-US" sz="3200" kern="1200" baseline="0" dirty="0"/>
        </a:p>
      </dsp:txBody>
      <dsp:txXfrm>
        <a:off x="86888" y="1421816"/>
        <a:ext cx="3026624" cy="1606129"/>
      </dsp:txXfrm>
    </dsp:sp>
    <dsp:sp modelId="{F9B8BEFD-6544-49FA-AD1A-3F3E845349D8}">
      <dsp:nvSpPr>
        <dsp:cNvPr id="0" name=""/>
        <dsp:cNvSpPr/>
      </dsp:nvSpPr>
      <dsp:spPr>
        <a:xfrm>
          <a:off x="3733799" y="1334928"/>
          <a:ext cx="3200400" cy="1779905"/>
        </a:xfrm>
        <a:prstGeom prst="roundRect">
          <a:avLst/>
        </a:prstGeom>
        <a:solidFill>
          <a:srgbClr val="FFC000"/>
        </a:solidFill>
        <a:ln w="25400" cap="flat" cmpd="sng" algn="ctr">
          <a:solidFill>
            <a:schemeClr val="lt1">
              <a:hueOff val="0"/>
              <a:satOff val="0"/>
              <a:lumOff val="0"/>
              <a:alphaOff val="0"/>
            </a:schemeClr>
          </a:solidFill>
          <a:prstDash val="solid"/>
        </a:ln>
        <a:effectLst>
          <a:outerShdw blurRad="76200" dist="127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ysClr val="windowText" lastClr="000000"/>
              </a:solidFill>
            </a:rPr>
            <a:t>Operations Report</a:t>
          </a:r>
          <a:endParaRPr lang="en-US" sz="3200" kern="1200" dirty="0">
            <a:solidFill>
              <a:sysClr val="windowText" lastClr="000000"/>
            </a:solidFill>
          </a:endParaRPr>
        </a:p>
      </dsp:txBody>
      <dsp:txXfrm>
        <a:off x="3820687" y="1421816"/>
        <a:ext cx="3026624" cy="1606129"/>
      </dsp:txXfrm>
    </dsp:sp>
    <dsp:sp modelId="{FA71B410-A548-46FA-ADAF-B4CD40228EC5}">
      <dsp:nvSpPr>
        <dsp:cNvPr id="0" name=""/>
        <dsp:cNvSpPr/>
      </dsp:nvSpPr>
      <dsp:spPr>
        <a:xfrm>
          <a:off x="7467599"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t>Excise Tax Return</a:t>
          </a:r>
          <a:endParaRPr lang="en-US" sz="3200" kern="1200" baseline="0" dirty="0"/>
        </a:p>
      </dsp:txBody>
      <dsp:txXfrm>
        <a:off x="7554487" y="1421816"/>
        <a:ext cx="3026624" cy="16061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DC175-A42F-4EF0-B974-3D90F0A5B7D0}">
      <dsp:nvSpPr>
        <dsp:cNvPr id="0" name=""/>
        <dsp:cNvSpPr/>
      </dsp:nvSpPr>
      <dsp:spPr>
        <a:xfrm>
          <a:off x="800099" y="0"/>
          <a:ext cx="9067800" cy="44497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0D5D9-FAFB-41C5-9AD6-B8157739CA53}">
      <dsp:nvSpPr>
        <dsp:cNvPr id="0" name=""/>
        <dsp:cNvSpPr/>
      </dsp:nvSpPr>
      <dsp:spPr>
        <a:xfrm>
          <a:off x="0"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t>Records </a:t>
          </a:r>
          <a:endParaRPr lang="en-US" sz="3200" kern="1200" baseline="0" dirty="0"/>
        </a:p>
      </dsp:txBody>
      <dsp:txXfrm>
        <a:off x="86888" y="1421816"/>
        <a:ext cx="3026624" cy="1606129"/>
      </dsp:txXfrm>
    </dsp:sp>
    <dsp:sp modelId="{F9B8BEFD-6544-49FA-AD1A-3F3E845349D8}">
      <dsp:nvSpPr>
        <dsp:cNvPr id="0" name=""/>
        <dsp:cNvSpPr/>
      </dsp:nvSpPr>
      <dsp:spPr>
        <a:xfrm>
          <a:off x="3733799" y="1334928"/>
          <a:ext cx="3200400" cy="17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Operations Report</a:t>
          </a:r>
          <a:endParaRPr lang="en-US" sz="3200" kern="1200" dirty="0"/>
        </a:p>
      </dsp:txBody>
      <dsp:txXfrm>
        <a:off x="3820687" y="1421816"/>
        <a:ext cx="3026624" cy="1606129"/>
      </dsp:txXfrm>
    </dsp:sp>
    <dsp:sp modelId="{FA71B410-A548-46FA-ADAF-B4CD40228EC5}">
      <dsp:nvSpPr>
        <dsp:cNvPr id="0" name=""/>
        <dsp:cNvSpPr/>
      </dsp:nvSpPr>
      <dsp:spPr>
        <a:xfrm>
          <a:off x="7467599" y="1334928"/>
          <a:ext cx="3200400" cy="1779905"/>
        </a:xfrm>
        <a:prstGeom prst="roundRect">
          <a:avLst/>
        </a:prstGeom>
        <a:solidFill>
          <a:srgbClr val="FFC000"/>
        </a:solidFill>
        <a:ln w="25400" cap="flat" cmpd="sng" algn="ctr">
          <a:solidFill>
            <a:schemeClr val="lt1">
              <a:hueOff val="0"/>
              <a:satOff val="0"/>
              <a:lumOff val="0"/>
              <a:alphaOff val="0"/>
            </a:schemeClr>
          </a:solidFill>
          <a:prstDash val="solid"/>
        </a:ln>
        <a:effectLst>
          <a:outerShdw blurRad="76200" dist="127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baseline="0" dirty="0" smtClean="0">
              <a:solidFill>
                <a:sysClr val="windowText" lastClr="000000"/>
              </a:solidFill>
            </a:rPr>
            <a:t>Excise Tax Return</a:t>
          </a:r>
          <a:endParaRPr lang="en-US" sz="3200" kern="1200" baseline="0" dirty="0">
            <a:solidFill>
              <a:sysClr val="windowText" lastClr="000000"/>
            </a:solidFill>
          </a:endParaRPr>
        </a:p>
      </dsp:txBody>
      <dsp:txXfrm>
        <a:off x="7554487" y="1421816"/>
        <a:ext cx="3026624" cy="160612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EC02C-5B09-4C9C-AE99-0ECAD631C99A}" type="datetimeFigureOut">
              <a:rPr lang="en-US" smtClean="0"/>
              <a:t>4/17/2019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4DB07-8586-45FB-9473-443F84346662}" type="slidenum">
              <a:rPr lang="en-US" smtClean="0"/>
              <a:t>‹#›</a:t>
            </a:fld>
            <a:endParaRPr lang="en-US" dirty="0"/>
          </a:p>
        </p:txBody>
      </p:sp>
    </p:spTree>
    <p:extLst>
      <p:ext uri="{BB962C8B-B14F-4D97-AF65-F5344CB8AC3E}">
        <p14:creationId xmlns:p14="http://schemas.microsoft.com/office/powerpoint/2010/main" val="312895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64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758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974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9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927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16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3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262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88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562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11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3F883-DC0E-486F-92DD-0EE86F3586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01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83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882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2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54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508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14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902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8057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229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9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624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305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64</a:t>
            </a:fld>
            <a:endParaRPr lang="en-US" dirty="0"/>
          </a:p>
        </p:txBody>
      </p:sp>
    </p:spTree>
    <p:extLst>
      <p:ext uri="{BB962C8B-B14F-4D97-AF65-F5344CB8AC3E}">
        <p14:creationId xmlns:p14="http://schemas.microsoft.com/office/powerpoint/2010/main" val="4024986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F567A1-7156-444F-B12B-DC63AE0F45C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24579" name="Rectangle 2"/>
          <p:cNvSpPr>
            <a:spLocks noGrp="1" noRot="1" noChangeAspect="1" noChangeArrowheads="1" noTextEdit="1"/>
          </p:cNvSpPr>
          <p:nvPr>
            <p:ph type="sldImg"/>
          </p:nvPr>
        </p:nvSpPr>
        <p:spPr>
          <a:xfrm>
            <a:off x="728663" y="1171575"/>
            <a:ext cx="5619750" cy="31623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967479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296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3530" indent="-293665">
              <a:spcBef>
                <a:spcPct val="30000"/>
              </a:spcBef>
              <a:defRPr sz="1200">
                <a:solidFill>
                  <a:schemeClr val="tx1"/>
                </a:solidFill>
                <a:latin typeface="Arial" panose="020B0604020202020204" pitchFamily="34" charset="0"/>
              </a:defRPr>
            </a:lvl2pPr>
            <a:lvl3pPr marL="1174661" indent="-234932">
              <a:spcBef>
                <a:spcPct val="30000"/>
              </a:spcBef>
              <a:defRPr sz="1200">
                <a:solidFill>
                  <a:schemeClr val="tx1"/>
                </a:solidFill>
                <a:latin typeface="Arial" panose="020B0604020202020204" pitchFamily="34" charset="0"/>
              </a:defRPr>
            </a:lvl3pPr>
            <a:lvl4pPr marL="1644526" indent="-234932">
              <a:spcBef>
                <a:spcPct val="30000"/>
              </a:spcBef>
              <a:defRPr sz="1200">
                <a:solidFill>
                  <a:schemeClr val="tx1"/>
                </a:solidFill>
                <a:latin typeface="Arial" panose="020B0604020202020204" pitchFamily="34" charset="0"/>
              </a:defRPr>
            </a:lvl4pPr>
            <a:lvl5pPr marL="2114390" indent="-234932">
              <a:spcBef>
                <a:spcPct val="30000"/>
              </a:spcBef>
              <a:defRPr sz="1200">
                <a:solidFill>
                  <a:schemeClr val="tx1"/>
                </a:solidFill>
                <a:latin typeface="Arial" panose="020B0604020202020204" pitchFamily="34" charset="0"/>
              </a:defRPr>
            </a:lvl5pPr>
            <a:lvl6pPr marL="2584254" indent="-234932" eaLnBrk="0" fontAlgn="base" hangingPunct="0">
              <a:spcBef>
                <a:spcPct val="30000"/>
              </a:spcBef>
              <a:spcAft>
                <a:spcPct val="0"/>
              </a:spcAft>
              <a:defRPr sz="1200">
                <a:solidFill>
                  <a:schemeClr val="tx1"/>
                </a:solidFill>
                <a:latin typeface="Arial" panose="020B0604020202020204" pitchFamily="34" charset="0"/>
              </a:defRPr>
            </a:lvl6pPr>
            <a:lvl7pPr marL="3054119" indent="-234932" eaLnBrk="0" fontAlgn="base" hangingPunct="0">
              <a:spcBef>
                <a:spcPct val="30000"/>
              </a:spcBef>
              <a:spcAft>
                <a:spcPct val="0"/>
              </a:spcAft>
              <a:defRPr sz="1200">
                <a:solidFill>
                  <a:schemeClr val="tx1"/>
                </a:solidFill>
                <a:latin typeface="Arial" panose="020B0604020202020204" pitchFamily="34" charset="0"/>
              </a:defRPr>
            </a:lvl7pPr>
            <a:lvl8pPr marL="3523983" indent="-234932" eaLnBrk="0" fontAlgn="base" hangingPunct="0">
              <a:spcBef>
                <a:spcPct val="30000"/>
              </a:spcBef>
              <a:spcAft>
                <a:spcPct val="0"/>
              </a:spcAft>
              <a:defRPr sz="1200">
                <a:solidFill>
                  <a:schemeClr val="tx1"/>
                </a:solidFill>
                <a:latin typeface="Arial" panose="020B0604020202020204" pitchFamily="34" charset="0"/>
              </a:defRPr>
            </a:lvl8pPr>
            <a:lvl9pPr marL="3993848" indent="-234932"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D0E194-BC70-465D-B5D0-82E3610910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68</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97283" name="Rectangle 2"/>
          <p:cNvSpPr>
            <a:spLocks noGrp="1" noRot="1" noChangeAspect="1" noChangeArrowheads="1" noTextEdit="1"/>
          </p:cNvSpPr>
          <p:nvPr>
            <p:ph type="sldImg"/>
          </p:nvPr>
        </p:nvSpPr>
        <p:spPr>
          <a:xfrm>
            <a:off x="728663" y="1171575"/>
            <a:ext cx="5619750" cy="3162300"/>
          </a:xfrm>
          <a:ln/>
        </p:spPr>
      </p:sp>
      <p:sp>
        <p:nvSpPr>
          <p:cNvPr id="97284" name="Rectangle 3"/>
          <p:cNvSpPr>
            <a:spLocks noGrp="1" noChangeArrowheads="1"/>
          </p:cNvSpPr>
          <p:nvPr>
            <p:ph type="body" idx="1"/>
          </p:nvPr>
        </p:nvSpPr>
        <p:spPr>
          <a:xfrm>
            <a:off x="943610" y="4450477"/>
            <a:ext cx="5189855" cy="4216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56354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855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485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71</a:t>
            </a:fld>
            <a:endParaRPr lang="en-US" dirty="0"/>
          </a:p>
        </p:txBody>
      </p:sp>
    </p:spTree>
    <p:extLst>
      <p:ext uri="{BB962C8B-B14F-4D97-AF65-F5344CB8AC3E}">
        <p14:creationId xmlns:p14="http://schemas.microsoft.com/office/powerpoint/2010/main" val="3771799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6E010E-E2AC-4851-B50C-8CA5354FE25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8611" name="Rectangle 2"/>
          <p:cNvSpPr>
            <a:spLocks noGrp="1" noRot="1" noChangeAspect="1" noChangeArrowheads="1" noTextEdit="1"/>
          </p:cNvSpPr>
          <p:nvPr>
            <p:ph type="sldImg"/>
          </p:nvPr>
        </p:nvSpPr>
        <p:spPr>
          <a:xfrm>
            <a:off x="728663" y="1171575"/>
            <a:ext cx="5619750" cy="3162300"/>
          </a:xfrm>
          <a:ln/>
        </p:spPr>
      </p:sp>
      <p:sp>
        <p:nvSpPr>
          <p:cNvPr id="686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096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E26D5E8-307F-4E3E-B188-38FC6F509BC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74</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89091" name="Rectangle 2"/>
          <p:cNvSpPr>
            <a:spLocks noGrp="1" noRot="1" noChangeAspect="1" noChangeArrowheads="1" noTextEdit="1"/>
          </p:cNvSpPr>
          <p:nvPr>
            <p:ph type="sldImg"/>
          </p:nvPr>
        </p:nvSpPr>
        <p:spPr>
          <a:xfrm>
            <a:off x="728663" y="1171575"/>
            <a:ext cx="5619750" cy="3162300"/>
          </a:xfrm>
          <a:ln/>
        </p:spPr>
      </p:sp>
      <p:sp>
        <p:nvSpPr>
          <p:cNvPr id="890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89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500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6E010E-E2AC-4851-B50C-8CA5354FE25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75</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8611" name="Rectangle 2"/>
          <p:cNvSpPr>
            <a:spLocks noGrp="1" noRot="1" noChangeAspect="1" noChangeArrowheads="1" noTextEdit="1"/>
          </p:cNvSpPr>
          <p:nvPr>
            <p:ph type="sldImg"/>
          </p:nvPr>
        </p:nvSpPr>
        <p:spPr>
          <a:xfrm>
            <a:off x="728663" y="1171575"/>
            <a:ext cx="5619750" cy="3162300"/>
          </a:xfrm>
          <a:ln/>
        </p:spPr>
      </p:sp>
      <p:sp>
        <p:nvSpPr>
          <p:cNvPr id="686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241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728663" y="1171575"/>
            <a:ext cx="5619750" cy="31623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E23D0F-8AEE-4A62-9652-86428A29AC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905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728663" y="1171575"/>
            <a:ext cx="5619750" cy="316230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7AD3BF-704F-4075-B40E-6F5935AB57D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5490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346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242A3C8-1117-427A-A3E6-ABDAFF6160C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85</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95235" name="Rectangle 2"/>
          <p:cNvSpPr>
            <a:spLocks noGrp="1" noRot="1" noChangeAspect="1" noChangeArrowheads="1" noTextEdit="1"/>
          </p:cNvSpPr>
          <p:nvPr>
            <p:ph type="sldImg"/>
          </p:nvPr>
        </p:nvSpPr>
        <p:spPr>
          <a:xfrm>
            <a:off x="728663" y="1171575"/>
            <a:ext cx="5619750" cy="3162300"/>
          </a:xfrm>
          <a:ln/>
        </p:spPr>
      </p:sp>
      <p:sp>
        <p:nvSpPr>
          <p:cNvPr id="952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975343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3530" indent="-293665">
              <a:spcBef>
                <a:spcPct val="30000"/>
              </a:spcBef>
              <a:defRPr sz="1200">
                <a:solidFill>
                  <a:schemeClr val="tx1"/>
                </a:solidFill>
                <a:latin typeface="Arial" panose="020B0604020202020204" pitchFamily="34" charset="0"/>
              </a:defRPr>
            </a:lvl2pPr>
            <a:lvl3pPr marL="1174661" indent="-234932">
              <a:spcBef>
                <a:spcPct val="30000"/>
              </a:spcBef>
              <a:defRPr sz="1200">
                <a:solidFill>
                  <a:schemeClr val="tx1"/>
                </a:solidFill>
                <a:latin typeface="Arial" panose="020B0604020202020204" pitchFamily="34" charset="0"/>
              </a:defRPr>
            </a:lvl3pPr>
            <a:lvl4pPr marL="1644526" indent="-234932">
              <a:spcBef>
                <a:spcPct val="30000"/>
              </a:spcBef>
              <a:defRPr sz="1200">
                <a:solidFill>
                  <a:schemeClr val="tx1"/>
                </a:solidFill>
                <a:latin typeface="Arial" panose="020B0604020202020204" pitchFamily="34" charset="0"/>
              </a:defRPr>
            </a:lvl4pPr>
            <a:lvl5pPr marL="2114390" indent="-234932">
              <a:spcBef>
                <a:spcPct val="30000"/>
              </a:spcBef>
              <a:defRPr sz="1200">
                <a:solidFill>
                  <a:schemeClr val="tx1"/>
                </a:solidFill>
                <a:latin typeface="Arial" panose="020B0604020202020204" pitchFamily="34" charset="0"/>
              </a:defRPr>
            </a:lvl5pPr>
            <a:lvl6pPr marL="2584254" indent="-234932" eaLnBrk="0" fontAlgn="base" hangingPunct="0">
              <a:spcBef>
                <a:spcPct val="30000"/>
              </a:spcBef>
              <a:spcAft>
                <a:spcPct val="0"/>
              </a:spcAft>
              <a:defRPr sz="1200">
                <a:solidFill>
                  <a:schemeClr val="tx1"/>
                </a:solidFill>
                <a:latin typeface="Arial" panose="020B0604020202020204" pitchFamily="34" charset="0"/>
              </a:defRPr>
            </a:lvl6pPr>
            <a:lvl7pPr marL="3054119" indent="-234932" eaLnBrk="0" fontAlgn="base" hangingPunct="0">
              <a:spcBef>
                <a:spcPct val="30000"/>
              </a:spcBef>
              <a:spcAft>
                <a:spcPct val="0"/>
              </a:spcAft>
              <a:defRPr sz="1200">
                <a:solidFill>
                  <a:schemeClr val="tx1"/>
                </a:solidFill>
                <a:latin typeface="Arial" panose="020B0604020202020204" pitchFamily="34" charset="0"/>
              </a:defRPr>
            </a:lvl7pPr>
            <a:lvl8pPr marL="3523983" indent="-234932" eaLnBrk="0" fontAlgn="base" hangingPunct="0">
              <a:spcBef>
                <a:spcPct val="30000"/>
              </a:spcBef>
              <a:spcAft>
                <a:spcPct val="0"/>
              </a:spcAft>
              <a:defRPr sz="1200">
                <a:solidFill>
                  <a:schemeClr val="tx1"/>
                </a:solidFill>
                <a:latin typeface="Arial" panose="020B0604020202020204" pitchFamily="34" charset="0"/>
              </a:defRPr>
            </a:lvl8pPr>
            <a:lvl9pPr marL="3993848" indent="-234932"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D0E194-BC70-465D-B5D0-82E3610910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87</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97283" name="Rectangle 2"/>
          <p:cNvSpPr>
            <a:spLocks noGrp="1" noRot="1" noChangeAspect="1" noChangeArrowheads="1" noTextEdit="1"/>
          </p:cNvSpPr>
          <p:nvPr>
            <p:ph type="sldImg"/>
          </p:nvPr>
        </p:nvSpPr>
        <p:spPr>
          <a:xfrm>
            <a:off x="728663" y="1171575"/>
            <a:ext cx="5619750" cy="3162300"/>
          </a:xfrm>
          <a:ln/>
        </p:spPr>
      </p:sp>
      <p:sp>
        <p:nvSpPr>
          <p:cNvPr id="97284" name="Rectangle 3"/>
          <p:cNvSpPr>
            <a:spLocks noGrp="1" noChangeArrowheads="1"/>
          </p:cNvSpPr>
          <p:nvPr>
            <p:ph type="body" idx="1"/>
          </p:nvPr>
        </p:nvSpPr>
        <p:spPr>
          <a:xfrm>
            <a:off x="943610" y="4450477"/>
            <a:ext cx="5189855" cy="4216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618463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5C7DD4-0DC7-439D-87BB-4F0E42E2E21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88</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74755" name="Rectangle 2"/>
          <p:cNvSpPr>
            <a:spLocks noGrp="1" noRot="1" noChangeAspect="1" noChangeArrowheads="1" noTextEdit="1"/>
          </p:cNvSpPr>
          <p:nvPr>
            <p:ph type="sldImg"/>
          </p:nvPr>
        </p:nvSpPr>
        <p:spPr>
          <a:xfrm>
            <a:off x="728663" y="1171575"/>
            <a:ext cx="5619750" cy="31623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141887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5C7DD4-0DC7-439D-87BB-4F0E42E2E21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74755" name="Rectangle 2"/>
          <p:cNvSpPr>
            <a:spLocks noGrp="1" noRot="1" noChangeAspect="1" noChangeArrowheads="1" noTextEdit="1"/>
          </p:cNvSpPr>
          <p:nvPr>
            <p:ph type="sldImg"/>
          </p:nvPr>
        </p:nvSpPr>
        <p:spPr>
          <a:xfrm>
            <a:off x="728663" y="1171575"/>
            <a:ext cx="5619750" cy="31623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94453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906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3530" indent="-293665">
              <a:spcBef>
                <a:spcPct val="30000"/>
              </a:spcBef>
              <a:defRPr sz="1200">
                <a:solidFill>
                  <a:schemeClr val="tx1"/>
                </a:solidFill>
                <a:latin typeface="Arial" panose="020B0604020202020204" pitchFamily="34" charset="0"/>
              </a:defRPr>
            </a:lvl2pPr>
            <a:lvl3pPr marL="1174661" indent="-234932">
              <a:spcBef>
                <a:spcPct val="30000"/>
              </a:spcBef>
              <a:defRPr sz="1200">
                <a:solidFill>
                  <a:schemeClr val="tx1"/>
                </a:solidFill>
                <a:latin typeface="Arial" panose="020B0604020202020204" pitchFamily="34" charset="0"/>
              </a:defRPr>
            </a:lvl3pPr>
            <a:lvl4pPr marL="1644526" indent="-234932">
              <a:spcBef>
                <a:spcPct val="30000"/>
              </a:spcBef>
              <a:defRPr sz="1200">
                <a:solidFill>
                  <a:schemeClr val="tx1"/>
                </a:solidFill>
                <a:latin typeface="Arial" panose="020B0604020202020204" pitchFamily="34" charset="0"/>
              </a:defRPr>
            </a:lvl4pPr>
            <a:lvl5pPr marL="2114390" indent="-234932">
              <a:spcBef>
                <a:spcPct val="30000"/>
              </a:spcBef>
              <a:defRPr sz="1200">
                <a:solidFill>
                  <a:schemeClr val="tx1"/>
                </a:solidFill>
                <a:latin typeface="Arial" panose="020B0604020202020204" pitchFamily="34" charset="0"/>
              </a:defRPr>
            </a:lvl5pPr>
            <a:lvl6pPr marL="2584254" indent="-234932" eaLnBrk="0" fontAlgn="base" hangingPunct="0">
              <a:spcBef>
                <a:spcPct val="30000"/>
              </a:spcBef>
              <a:spcAft>
                <a:spcPct val="0"/>
              </a:spcAft>
              <a:defRPr sz="1200">
                <a:solidFill>
                  <a:schemeClr val="tx1"/>
                </a:solidFill>
                <a:latin typeface="Arial" panose="020B0604020202020204" pitchFamily="34" charset="0"/>
              </a:defRPr>
            </a:lvl6pPr>
            <a:lvl7pPr marL="3054119" indent="-234932" eaLnBrk="0" fontAlgn="base" hangingPunct="0">
              <a:spcBef>
                <a:spcPct val="30000"/>
              </a:spcBef>
              <a:spcAft>
                <a:spcPct val="0"/>
              </a:spcAft>
              <a:defRPr sz="1200">
                <a:solidFill>
                  <a:schemeClr val="tx1"/>
                </a:solidFill>
                <a:latin typeface="Arial" panose="020B0604020202020204" pitchFamily="34" charset="0"/>
              </a:defRPr>
            </a:lvl7pPr>
            <a:lvl8pPr marL="3523983" indent="-234932" eaLnBrk="0" fontAlgn="base" hangingPunct="0">
              <a:spcBef>
                <a:spcPct val="30000"/>
              </a:spcBef>
              <a:spcAft>
                <a:spcPct val="0"/>
              </a:spcAft>
              <a:defRPr sz="1200">
                <a:solidFill>
                  <a:schemeClr val="tx1"/>
                </a:solidFill>
                <a:latin typeface="Arial" panose="020B0604020202020204" pitchFamily="34" charset="0"/>
              </a:defRPr>
            </a:lvl8pPr>
            <a:lvl9pPr marL="3993848" indent="-234932"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D0E194-BC70-465D-B5D0-82E3610910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91</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97283" name="Rectangle 2"/>
          <p:cNvSpPr>
            <a:spLocks noGrp="1" noRot="1" noChangeAspect="1" noChangeArrowheads="1" noTextEdit="1"/>
          </p:cNvSpPr>
          <p:nvPr>
            <p:ph type="sldImg"/>
          </p:nvPr>
        </p:nvSpPr>
        <p:spPr>
          <a:xfrm>
            <a:off x="728663" y="1171575"/>
            <a:ext cx="5619750" cy="3162300"/>
          </a:xfrm>
          <a:ln/>
        </p:spPr>
      </p:sp>
      <p:sp>
        <p:nvSpPr>
          <p:cNvPr id="97284" name="Rectangle 3"/>
          <p:cNvSpPr>
            <a:spLocks noGrp="1" noChangeArrowheads="1"/>
          </p:cNvSpPr>
          <p:nvPr>
            <p:ph type="body" idx="1"/>
          </p:nvPr>
        </p:nvSpPr>
        <p:spPr>
          <a:xfrm>
            <a:off x="943610" y="4450477"/>
            <a:ext cx="5189855" cy="4216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679599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000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970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1E2F95F-EEAA-4FC4-B46F-2A3CAF6B2E1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93</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xfrm>
            <a:off x="728663" y="1171575"/>
            <a:ext cx="5619750" cy="3162300"/>
          </a:xfrm>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93114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09EB00B-DA9C-47E3-930C-84F9A226081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94</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9939" name="Rectangle 2"/>
          <p:cNvSpPr>
            <a:spLocks noGrp="1" noRot="1" noChangeAspect="1" noChangeArrowheads="1" noTextEdit="1"/>
          </p:cNvSpPr>
          <p:nvPr>
            <p:ph type="sldImg"/>
          </p:nvPr>
        </p:nvSpPr>
        <p:spPr>
          <a:xfrm>
            <a:off x="728663" y="1171575"/>
            <a:ext cx="5619750" cy="3162300"/>
          </a:xfrm>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40916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3A027D3-6045-4029-9735-A1B786FDFEA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95</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109571" name="Rectangle 2"/>
          <p:cNvSpPr>
            <a:spLocks noGrp="1" noRot="1" noChangeAspect="1" noChangeArrowheads="1" noTextEdit="1"/>
          </p:cNvSpPr>
          <p:nvPr>
            <p:ph type="sldImg"/>
          </p:nvPr>
        </p:nvSpPr>
        <p:spPr>
          <a:xfrm>
            <a:off x="728663" y="1171575"/>
            <a:ext cx="5619750" cy="31623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7275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3A027D3-6045-4029-9735-A1B786FDFEA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96</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109571" name="Rectangle 2"/>
          <p:cNvSpPr>
            <a:spLocks noGrp="1" noRot="1" noChangeAspect="1" noChangeArrowheads="1" noTextEdit="1"/>
          </p:cNvSpPr>
          <p:nvPr>
            <p:ph type="sldImg"/>
          </p:nvPr>
        </p:nvSpPr>
        <p:spPr>
          <a:xfrm>
            <a:off x="728663" y="1171575"/>
            <a:ext cx="5619750" cy="31623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489957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97</a:t>
            </a:fld>
            <a:endParaRPr lang="en-US" dirty="0"/>
          </a:p>
        </p:txBody>
      </p:sp>
    </p:spTree>
    <p:extLst>
      <p:ext uri="{BB962C8B-B14F-4D97-AF65-F5344CB8AC3E}">
        <p14:creationId xmlns:p14="http://schemas.microsoft.com/office/powerpoint/2010/main" val="1668079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538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100</a:t>
            </a:fld>
            <a:endParaRPr lang="en-US" dirty="0"/>
          </a:p>
        </p:txBody>
      </p:sp>
    </p:spTree>
    <p:extLst>
      <p:ext uri="{BB962C8B-B14F-4D97-AF65-F5344CB8AC3E}">
        <p14:creationId xmlns:p14="http://schemas.microsoft.com/office/powerpoint/2010/main" val="2397336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9268-4D42-4811-BB6C-2F7521261C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390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630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24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37FD4AB-B8CD-41C6-B93E-7546775456C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105</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1987" name="Rectangle 2"/>
          <p:cNvSpPr>
            <a:spLocks noGrp="1" noRot="1" noChangeAspect="1" noChangeArrowheads="1" noTextEdit="1"/>
          </p:cNvSpPr>
          <p:nvPr>
            <p:ph type="sldImg"/>
          </p:nvPr>
        </p:nvSpPr>
        <p:spPr>
          <a:xfrm>
            <a:off x="728663" y="1171575"/>
            <a:ext cx="5619750" cy="31623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396990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2CB6E43-E2A5-4D90-B71A-251CB3A8296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xfrm>
            <a:off x="728663" y="1171575"/>
            <a:ext cx="5619750" cy="3162300"/>
          </a:xfrm>
          <a:ln/>
        </p:spPr>
      </p:sp>
      <p:sp>
        <p:nvSpPr>
          <p:cNvPr id="44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Comic Sans MS" panose="030F0702030302020204" pitchFamily="66" charset="0"/>
            </a:endParaRPr>
          </a:p>
        </p:txBody>
      </p:sp>
    </p:spTree>
    <p:extLst>
      <p:ext uri="{BB962C8B-B14F-4D97-AF65-F5344CB8AC3E}">
        <p14:creationId xmlns:p14="http://schemas.microsoft.com/office/powerpoint/2010/main" val="2078264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2CB6E43-E2A5-4D90-B71A-251CB3A8296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107</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xfrm>
            <a:off x="728663" y="1171575"/>
            <a:ext cx="5619750" cy="3162300"/>
          </a:xfrm>
          <a:ln/>
        </p:spPr>
      </p:sp>
      <p:sp>
        <p:nvSpPr>
          <p:cNvPr id="44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Comic Sans MS" panose="030F0702030302020204" pitchFamily="66" charset="0"/>
            </a:endParaRPr>
          </a:p>
        </p:txBody>
      </p:sp>
    </p:spTree>
    <p:extLst>
      <p:ext uri="{BB962C8B-B14F-4D97-AF65-F5344CB8AC3E}">
        <p14:creationId xmlns:p14="http://schemas.microsoft.com/office/powerpoint/2010/main" val="3737629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2CB6E43-E2A5-4D90-B71A-251CB3A8296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xfrm>
            <a:off x="728663" y="1171575"/>
            <a:ext cx="5619750" cy="3162300"/>
          </a:xfrm>
          <a:ln/>
        </p:spPr>
      </p:sp>
      <p:sp>
        <p:nvSpPr>
          <p:cNvPr id="44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Comic Sans MS" panose="030F0702030302020204" pitchFamily="66" charset="0"/>
            </a:endParaRPr>
          </a:p>
        </p:txBody>
      </p:sp>
    </p:spTree>
    <p:extLst>
      <p:ext uri="{BB962C8B-B14F-4D97-AF65-F5344CB8AC3E}">
        <p14:creationId xmlns:p14="http://schemas.microsoft.com/office/powerpoint/2010/main" val="2805586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23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90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119</a:t>
            </a:fld>
            <a:endParaRPr lang="en-US" dirty="0"/>
          </a:p>
        </p:txBody>
      </p:sp>
    </p:spTree>
    <p:extLst>
      <p:ext uri="{BB962C8B-B14F-4D97-AF65-F5344CB8AC3E}">
        <p14:creationId xmlns:p14="http://schemas.microsoft.com/office/powerpoint/2010/main" val="3338840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F1840-A7D3-481E-9B7B-A4533C84CE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414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93A5E006-9AD3-4A71-B46D-983FFF0CDA1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051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88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966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135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701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0962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0" rtl="0" eaLnBrk="1" fontAlgn="auto" latinLnBrk="0" hangingPunct="1">
              <a:lnSpc>
                <a:spcPct val="100000"/>
              </a:lnSpc>
              <a:spcBef>
                <a:spcPts val="0"/>
              </a:spcBef>
              <a:spcAft>
                <a:spcPts val="0"/>
              </a:spcAft>
              <a:buClrTx/>
              <a:buSzTx/>
              <a:buFontTx/>
              <a:buNone/>
              <a:tabLst/>
              <a:defRPr/>
            </a:pPr>
            <a:fld id="{41E3F883-DC0E-486F-92DD-0EE86F3586B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5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954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7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AC588-9B8D-40F4-8FEC-53DAA11DBD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46083" name="Rectangle 2"/>
          <p:cNvSpPr>
            <a:spLocks noGrp="1" noRot="1" noChangeAspect="1" noChangeArrowheads="1" noTextEdit="1"/>
          </p:cNvSpPr>
          <p:nvPr>
            <p:ph type="sldImg"/>
          </p:nvPr>
        </p:nvSpPr>
        <p:spPr>
          <a:xfrm>
            <a:off x="685800" y="1143000"/>
            <a:ext cx="5486400" cy="3086100"/>
          </a:xfrm>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23603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979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166</a:t>
            </a:fld>
            <a:endParaRPr lang="en-US" dirty="0"/>
          </a:p>
        </p:txBody>
      </p:sp>
    </p:spTree>
    <p:extLst>
      <p:ext uri="{BB962C8B-B14F-4D97-AF65-F5344CB8AC3E}">
        <p14:creationId xmlns:p14="http://schemas.microsoft.com/office/powerpoint/2010/main" val="20620776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5E006-9AD3-4A71-B46D-983FFF0CD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8111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23F1CE-C15F-4325-921E-CA367F16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279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AC588-9B8D-40F4-8FEC-53DAA11DBD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46083" name="Rectangle 2"/>
          <p:cNvSpPr>
            <a:spLocks noGrp="1" noRot="1" noChangeAspect="1" noChangeArrowheads="1" noTextEdit="1"/>
          </p:cNvSpPr>
          <p:nvPr>
            <p:ph type="sldImg"/>
          </p:nvPr>
        </p:nvSpPr>
        <p:spPr>
          <a:xfrm>
            <a:off x="685800" y="1143000"/>
            <a:ext cx="5486400" cy="3086100"/>
          </a:xfrm>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069448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525B-4061-4A40-824F-34998639DE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47107" name="Rectangle 2"/>
          <p:cNvSpPr>
            <a:spLocks noGrp="1" noRot="1" noChangeAspect="1" noChangeArrowheads="1" noTextEdit="1"/>
          </p:cNvSpPr>
          <p:nvPr>
            <p:ph type="sldImg"/>
          </p:nvPr>
        </p:nvSpPr>
        <p:spPr>
          <a:xfrm>
            <a:off x="685800" y="1143000"/>
            <a:ext cx="5486400" cy="3086100"/>
          </a:xfrm>
          <a:ln/>
        </p:spPr>
      </p:sp>
      <p:sp>
        <p:nvSpPr>
          <p:cNvPr id="47108" name="Rectangle 3"/>
          <p:cNvSpPr>
            <a:spLocks noGrp="1" noChangeArrowheads="1"/>
          </p:cNvSpPr>
          <p:nvPr>
            <p:ph type="body" idx="1"/>
          </p:nvPr>
        </p:nvSpPr>
        <p:spPr>
          <a:noFill/>
          <a:ln/>
        </p:spPr>
        <p:txBody>
          <a:bodyPr/>
          <a:lstStyle/>
          <a:p>
            <a:pPr eaLnBrk="1" hangingPunct="1">
              <a:spcAft>
                <a:spcPct val="75000"/>
              </a:spcAft>
            </a:pPr>
            <a:endParaRPr lang="en-US" dirty="0" smtClean="0"/>
          </a:p>
        </p:txBody>
      </p:sp>
    </p:spTree>
    <p:extLst>
      <p:ext uri="{BB962C8B-B14F-4D97-AF65-F5344CB8AC3E}">
        <p14:creationId xmlns:p14="http://schemas.microsoft.com/office/powerpoint/2010/main" val="16781965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64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E4953-E44D-4029-8416-4DDC17E81B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664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975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557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792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5E006-9AD3-4A71-B46D-983FFF0CD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1599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5E006-9AD3-4A71-B46D-983FFF0CD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914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6430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9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2022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34DB07-8586-45FB-9473-443F843466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8862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222</a:t>
            </a:fld>
            <a:endParaRPr lang="en-US" dirty="0"/>
          </a:p>
        </p:txBody>
      </p:sp>
    </p:spTree>
    <p:extLst>
      <p:ext uri="{BB962C8B-B14F-4D97-AF65-F5344CB8AC3E}">
        <p14:creationId xmlns:p14="http://schemas.microsoft.com/office/powerpoint/2010/main" val="391568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1BEDA-0B02-4F59-AFAB-E25740F9DD78}" type="slidenum">
              <a:rPr lang="en-US" smtClean="0"/>
              <a:pPr/>
              <a:t>223</a:t>
            </a:fld>
            <a:endParaRPr lang="en-US" dirty="0"/>
          </a:p>
        </p:txBody>
      </p:sp>
    </p:spTree>
    <p:extLst>
      <p:ext uri="{BB962C8B-B14F-4D97-AF65-F5344CB8AC3E}">
        <p14:creationId xmlns:p14="http://schemas.microsoft.com/office/powerpoint/2010/main" val="1691292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1BEDA-0B02-4F59-AFAB-E25740F9DD78}" type="slidenum">
              <a:rPr lang="en-US" smtClean="0"/>
              <a:pPr/>
              <a:t>224</a:t>
            </a:fld>
            <a:endParaRPr lang="en-US" dirty="0"/>
          </a:p>
        </p:txBody>
      </p:sp>
    </p:spTree>
    <p:extLst>
      <p:ext uri="{BB962C8B-B14F-4D97-AF65-F5344CB8AC3E}">
        <p14:creationId xmlns:p14="http://schemas.microsoft.com/office/powerpoint/2010/main" val="3030598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BEDA-0B02-4F59-AFAB-E25740F9DD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8478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4DB07-8586-45FB-9473-443F84346662}" type="slidenum">
              <a:rPr lang="en-US" smtClean="0"/>
              <a:t>226</a:t>
            </a:fld>
            <a:endParaRPr lang="en-US" dirty="0"/>
          </a:p>
        </p:txBody>
      </p:sp>
    </p:spTree>
    <p:extLst>
      <p:ext uri="{BB962C8B-B14F-4D97-AF65-F5344CB8AC3E}">
        <p14:creationId xmlns:p14="http://schemas.microsoft.com/office/powerpoint/2010/main" val="34752135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1BEDA-0B02-4F59-AFAB-E25740F9DD78}" type="slidenum">
              <a:rPr lang="en-US" smtClean="0"/>
              <a:pPr/>
              <a:t>227</a:t>
            </a:fld>
            <a:endParaRPr lang="en-US" dirty="0"/>
          </a:p>
        </p:txBody>
      </p:sp>
    </p:spTree>
    <p:extLst>
      <p:ext uri="{BB962C8B-B14F-4D97-AF65-F5344CB8AC3E}">
        <p14:creationId xmlns:p14="http://schemas.microsoft.com/office/powerpoint/2010/main" val="7402271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1BEDA-0B02-4F59-AFAB-E25740F9DD78}" type="slidenum">
              <a:rPr lang="en-US" smtClean="0"/>
              <a:pPr/>
              <a:t>228</a:t>
            </a:fld>
            <a:endParaRPr lang="en-US" dirty="0"/>
          </a:p>
        </p:txBody>
      </p:sp>
    </p:spTree>
    <p:extLst>
      <p:ext uri="{BB962C8B-B14F-4D97-AF65-F5344CB8AC3E}">
        <p14:creationId xmlns:p14="http://schemas.microsoft.com/office/powerpoint/2010/main" val="253087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0" y="6356350"/>
            <a:ext cx="12192000" cy="501651"/>
            <a:chOff x="0" y="6356349"/>
            <a:chExt cx="9144000" cy="501651"/>
          </a:xfrm>
        </p:grpSpPr>
        <p:sp>
          <p:nvSpPr>
            <p:cNvPr id="9" name="Rectangle 8"/>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ctrTitle"/>
          </p:nvPr>
        </p:nvSpPr>
        <p:spPr>
          <a:xfrm>
            <a:off x="1168400" y="2667000"/>
            <a:ext cx="9855200" cy="1600200"/>
          </a:xfrm>
        </p:spPr>
        <p:txBody>
          <a:bodyPr>
            <a:noAutofit/>
          </a:bodyPr>
          <a:lstStyle>
            <a:lvl1pPr>
              <a:defRPr sz="5400" b="1" spc="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4343400"/>
            <a:ext cx="9448800"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5113" y="454948"/>
            <a:ext cx="2134973" cy="2134211"/>
          </a:xfrm>
          <a:prstGeom prst="rect">
            <a:avLst/>
          </a:prstGeom>
        </p:spPr>
      </p:pic>
      <p:pic>
        <p:nvPicPr>
          <p:cNvPr id="14" name="Picture 13"/>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tretch>
            <a:fillRect/>
          </a:stretch>
        </p:blipFill>
        <p:spPr>
          <a:xfrm>
            <a:off x="6404918" y="415206"/>
            <a:ext cx="3345137" cy="2213694"/>
          </a:xfrm>
          <a:prstGeom prst="rect">
            <a:avLst/>
          </a:prstGeom>
        </p:spPr>
      </p:pic>
    </p:spTree>
    <p:extLst>
      <p:ext uri="{BB962C8B-B14F-4D97-AF65-F5344CB8AC3E}">
        <p14:creationId xmlns:p14="http://schemas.microsoft.com/office/powerpoint/2010/main" val="352225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4265790" cy="6305107"/>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7192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title"/>
          </p:nvPr>
        </p:nvSpPr>
        <p:spPr>
          <a:xfrm>
            <a:off x="1668162" y="457200"/>
            <a:ext cx="9914238" cy="762000"/>
          </a:xfrm>
        </p:spPr>
        <p:txBody>
          <a:bodyPr/>
          <a:lstStyle/>
          <a:p>
            <a:r>
              <a:rPr lang="en-US" dirty="0" smtClean="0"/>
              <a:t>Click to edit Master title style</a:t>
            </a:r>
            <a:endParaRPr lang="en-US" dirty="0"/>
          </a:p>
        </p:txBody>
      </p:sp>
      <p:sp>
        <p:nvSpPr>
          <p:cNvPr id="4" name="Slide Number Placeholder 5"/>
          <p:cNvSpPr>
            <a:spLocks noGrp="1"/>
          </p:cNvSpPr>
          <p:nvPr userDrawn="1">
            <p:ph type="sldNum" sz="quarter" idx="11"/>
          </p:nvPr>
        </p:nvSpPr>
        <p:spPr>
          <a:xfrm>
            <a:off x="10522857" y="6447472"/>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972" y="273877"/>
            <a:ext cx="1141735" cy="1138881"/>
          </a:xfrm>
          <a:prstGeom prst="rect">
            <a:avLst/>
          </a:prstGeom>
        </p:spPr>
      </p:pic>
      <p:sp>
        <p:nvSpPr>
          <p:cNvPr id="13" name="TextBox 12"/>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4"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1361086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Rectangle 6"/>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Slide Number Placeholder 3"/>
          <p:cNvSpPr>
            <a:spLocks noGrp="1"/>
          </p:cNvSpPr>
          <p:nvPr userDrawn="1">
            <p:ph type="sldNum" sz="quarter" idx="11"/>
          </p:nvPr>
        </p:nvSpPr>
        <p:spPr>
          <a:xfrm>
            <a:off x="10566400" y="6449740"/>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sp>
        <p:nvSpPr>
          <p:cNvPr id="11" name="TextBox 10"/>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2"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397307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51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689600" y="273051"/>
            <a:ext cx="60960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8517"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7" name="Slide Number Placeholder 6"/>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8" name="TextBox 7"/>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112826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7" name="Slide Number Placeholder 6"/>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8" name="TextBox 7"/>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3990446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5"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6" name="TextBox 5"/>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628307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6"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Tree>
    <p:extLst>
      <p:ext uri="{BB962C8B-B14F-4D97-AF65-F5344CB8AC3E}">
        <p14:creationId xmlns:p14="http://schemas.microsoft.com/office/powerpoint/2010/main" val="2676385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xfrm>
            <a:off x="9347200" y="6388100"/>
            <a:ext cx="2844800" cy="476250"/>
          </a:xfrm>
        </p:spPr>
        <p:txBody>
          <a:bodyPr wrap="square" numCol="1" anchor="t" anchorCtr="0" compatLnSpc="1">
            <a:prstTxWarp prst="textNoShape">
              <a:avLst/>
            </a:prstTxWarp>
          </a:bodyPr>
          <a:lstStyle>
            <a:lvl1pPr eaLnBrk="1" hangingPunct="1">
              <a:defRPr/>
            </a:lvl1pPr>
          </a:lstStyle>
          <a:p>
            <a:pPr>
              <a:defRPr/>
            </a:pPr>
            <a:fld id="{95F17448-E2F5-44B7-A3B3-F01C11F4170E}" type="slidenum">
              <a:rPr lang="en-US" altLang="en-US"/>
              <a:pPr>
                <a:defRPr/>
              </a:pPr>
              <a:t>‹#›</a:t>
            </a:fld>
            <a:endParaRPr lang="en-US" altLang="en-US" dirty="0"/>
          </a:p>
        </p:txBody>
      </p:sp>
      <p:sp>
        <p:nvSpPr>
          <p:cNvPr id="6"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2773443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11" name="Group 10"/>
          <p:cNvGrpSpPr/>
          <p:nvPr userDrawn="1"/>
        </p:nvGrpSpPr>
        <p:grpSpPr>
          <a:xfrm>
            <a:off x="0" y="6350633"/>
            <a:ext cx="12192000" cy="501651"/>
            <a:chOff x="0" y="6356349"/>
            <a:chExt cx="9144000" cy="501651"/>
          </a:xfrm>
        </p:grpSpPr>
        <p:sp>
          <p:nvSpPr>
            <p:cNvPr id="12" name="Rectangle 11"/>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9" name="Slide Number Placeholder 8"/>
          <p:cNvSpPr>
            <a:spLocks noGrp="1"/>
          </p:cNvSpPr>
          <p:nvPr>
            <p:ph type="sldNum" sz="quarter" idx="12"/>
          </p:nvPr>
        </p:nvSpPr>
        <p:spPr/>
        <p:txBody>
          <a:bodyPr/>
          <a:lstStyle/>
          <a:p>
            <a:fld id="{E42367A3-023C-4870-9A86-52F994C50B51}" type="slidenum">
              <a:rPr lang="en-US" smtClean="0"/>
              <a:pPr/>
              <a:t>‹#›</a:t>
            </a:fld>
            <a:endParaRPr lang="en-US" dirty="0"/>
          </a:p>
        </p:txBody>
      </p:sp>
      <p:sp>
        <p:nvSpPr>
          <p:cNvPr id="15" name="TextBox 14"/>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6"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253123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0" y="6356350"/>
            <a:ext cx="12192000" cy="501651"/>
            <a:chOff x="0" y="6356349"/>
            <a:chExt cx="9144000" cy="501651"/>
          </a:xfrm>
        </p:grpSpPr>
        <p:sp>
          <p:nvSpPr>
            <p:cNvPr id="9" name="Rectangle 8"/>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ctrTitle"/>
          </p:nvPr>
        </p:nvSpPr>
        <p:spPr>
          <a:xfrm>
            <a:off x="1168400" y="2667000"/>
            <a:ext cx="9855200" cy="1600200"/>
          </a:xfrm>
        </p:spPr>
        <p:txBody>
          <a:bodyPr>
            <a:noAutofit/>
          </a:bodyPr>
          <a:lstStyle>
            <a:lvl1pPr>
              <a:defRPr sz="5400" b="1" spc="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4343400"/>
            <a:ext cx="9448800"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5113" y="494689"/>
            <a:ext cx="2134973" cy="2134211"/>
          </a:xfrm>
          <a:prstGeom prst="rect">
            <a:avLst/>
          </a:prstGeom>
        </p:spPr>
      </p:pic>
      <p:pic>
        <p:nvPicPr>
          <p:cNvPr id="14" name="Picture 13"/>
          <p:cNvPicPr>
            <a:picLocks noChangeAspect="1"/>
          </p:cNvPicPr>
          <p:nvPr userDrawn="1"/>
        </p:nvPicPr>
        <p:blipFill>
          <a:blip r:embed="rId3">
            <a:extLst/>
          </a:blip>
          <a:stretch>
            <a:fillRect/>
          </a:stretch>
        </p:blipFill>
        <p:spPr>
          <a:xfrm>
            <a:off x="6404919" y="520556"/>
            <a:ext cx="3146854" cy="2082477"/>
          </a:xfrm>
          <a:prstGeom prst="rect">
            <a:avLst/>
          </a:prstGeom>
        </p:spPr>
      </p:pic>
    </p:spTree>
    <p:extLst>
      <p:ext uri="{BB962C8B-B14F-4D97-AF65-F5344CB8AC3E}">
        <p14:creationId xmlns:p14="http://schemas.microsoft.com/office/powerpoint/2010/main" val="427431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5805" y="457200"/>
            <a:ext cx="9926595" cy="762000"/>
          </a:xfrm>
        </p:spPr>
        <p:txBody>
          <a:bodyPr>
            <a:normAutofit/>
          </a:bodyPr>
          <a:lstStyle>
            <a:lvl1pPr algn="l">
              <a:defRPr sz="440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0" y="1676401"/>
            <a:ext cx="10668000" cy="444976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3251200" y="6446314"/>
            <a:ext cx="5689600" cy="365125"/>
          </a:xfrm>
        </p:spPr>
        <p:txBody>
          <a:bodyPr/>
          <a:lstStyle>
            <a:lvl1pPr>
              <a:defRPr/>
            </a:lvl1pPr>
          </a:lstStyle>
          <a:p>
            <a:r>
              <a:rPr lang="en-US" dirty="0" smtClean="0"/>
              <a:t>ALCOHOL AND TOBACCO TAX AND TRADE BUREAU | TTB</a:t>
            </a:r>
            <a:endParaRPr lang="en-US" dirty="0"/>
          </a:p>
        </p:txBody>
      </p:sp>
      <p:sp>
        <p:nvSpPr>
          <p:cNvPr id="5" name="Slide Number Placeholder 5"/>
          <p:cNvSpPr>
            <a:spLocks noGrp="1"/>
          </p:cNvSpPr>
          <p:nvPr>
            <p:ph type="sldNum" sz="quarter" idx="11"/>
          </p:nvPr>
        </p:nvSpPr>
        <p:spPr>
          <a:xfrm>
            <a:off x="10551885" y="6447472"/>
            <a:ext cx="1625600" cy="365125"/>
          </a:xfrm>
        </p:spPr>
        <p:txBody>
          <a:bodyPr/>
          <a:lstStyle>
            <a:lvl1pPr>
              <a:defRPr>
                <a:latin typeface="+mn-lt"/>
              </a:defRPr>
            </a:lvl1pPr>
          </a:lstStyle>
          <a:p>
            <a:fld id="{BA9696C3-F121-41AC-8403-DB61221B02C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972" y="273877"/>
            <a:ext cx="1141735" cy="1138881"/>
          </a:xfrm>
          <a:prstGeom prst="rect">
            <a:avLst/>
          </a:prstGeom>
        </p:spPr>
      </p:pic>
    </p:spTree>
    <p:extLst>
      <p:ext uri="{BB962C8B-B14F-4D97-AF65-F5344CB8AC3E}">
        <p14:creationId xmlns:p14="http://schemas.microsoft.com/office/powerpoint/2010/main" val="1036089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5805" y="457200"/>
            <a:ext cx="9926595" cy="762000"/>
          </a:xfrm>
        </p:spPr>
        <p:txBody>
          <a:bodyPr>
            <a:normAutofit/>
          </a:bodyPr>
          <a:lstStyle>
            <a:lvl1pPr algn="l">
              <a:defRPr sz="440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0" y="1676401"/>
            <a:ext cx="10668000" cy="444976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3251200" y="6446314"/>
            <a:ext cx="5689600" cy="365125"/>
          </a:xfrm>
        </p:spPr>
        <p:txBody>
          <a:bodyPr/>
          <a:lstStyle>
            <a:lvl1pPr>
              <a:defRPr/>
            </a:lvl1pPr>
          </a:lstStyle>
          <a:p>
            <a:r>
              <a:rPr lang="en-US" dirty="0" smtClean="0"/>
              <a:t>ALCOHOL AND TOBACCO TAX AND TRADE BUREAU | TTB</a:t>
            </a:r>
            <a:endParaRPr lang="en-US" dirty="0"/>
          </a:p>
        </p:txBody>
      </p:sp>
      <p:sp>
        <p:nvSpPr>
          <p:cNvPr id="5" name="Slide Number Placeholder 5"/>
          <p:cNvSpPr>
            <a:spLocks noGrp="1"/>
          </p:cNvSpPr>
          <p:nvPr>
            <p:ph type="sldNum" sz="quarter" idx="11"/>
          </p:nvPr>
        </p:nvSpPr>
        <p:spPr>
          <a:xfrm>
            <a:off x="10551885" y="6447472"/>
            <a:ext cx="1625600" cy="365125"/>
          </a:xfrm>
        </p:spPr>
        <p:txBody>
          <a:bodyPr/>
          <a:lstStyle>
            <a:lvl1pPr>
              <a:defRPr>
                <a:latin typeface="+mn-lt"/>
              </a:defRPr>
            </a:lvl1pPr>
          </a:lstStyle>
          <a:p>
            <a:fld id="{BA9696C3-F121-41AC-8403-DB61221B02C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972" y="273877"/>
            <a:ext cx="1141735" cy="1138881"/>
          </a:xfrm>
          <a:prstGeom prst="rect">
            <a:avLst/>
          </a:prstGeom>
        </p:spPr>
      </p:pic>
    </p:spTree>
    <p:extLst>
      <p:ext uri="{BB962C8B-B14F-4D97-AF65-F5344CB8AC3E}">
        <p14:creationId xmlns:p14="http://schemas.microsoft.com/office/powerpoint/2010/main" val="808246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9" name="Group 8"/>
          <p:cNvGrpSpPr/>
          <p:nvPr userDrawn="1"/>
        </p:nvGrpSpPr>
        <p:grpSpPr>
          <a:xfrm>
            <a:off x="0" y="6356350"/>
            <a:ext cx="12192000" cy="501651"/>
            <a:chOff x="0" y="6356349"/>
            <a:chExt cx="9144000" cy="501651"/>
          </a:xfrm>
        </p:grpSpPr>
        <p:sp>
          <p:nvSpPr>
            <p:cNvPr id="10" name="Rectangle 9"/>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title"/>
          </p:nvPr>
        </p:nvSpPr>
        <p:spPr>
          <a:xfrm>
            <a:off x="1717589" y="457200"/>
            <a:ext cx="9864811"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63600" y="1619251"/>
            <a:ext cx="491947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49994" y="1619250"/>
            <a:ext cx="492073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251200" y="6447471"/>
            <a:ext cx="5689600" cy="365125"/>
          </a:xfrm>
        </p:spPr>
        <p:txBody>
          <a:bodyPr/>
          <a:lstStyle>
            <a:lvl1pPr>
              <a:defRPr/>
            </a:lvl1pPr>
          </a:lstStyle>
          <a:p>
            <a:r>
              <a:rPr lang="en-US" dirty="0" smtClean="0"/>
              <a:t>ALCOHOL AND TOBACCO TAX AND TRADE BUREAU | TTB</a:t>
            </a:r>
            <a:endParaRPr lang="en-US" dirty="0"/>
          </a:p>
        </p:txBody>
      </p:sp>
      <p:sp>
        <p:nvSpPr>
          <p:cNvPr id="6" name="Slide Number Placeholder 5"/>
          <p:cNvSpPr>
            <a:spLocks noGrp="1"/>
          </p:cNvSpPr>
          <p:nvPr>
            <p:ph type="sldNum" sz="quarter" idx="11"/>
          </p:nvPr>
        </p:nvSpPr>
        <p:spPr>
          <a:xfrm>
            <a:off x="10566400" y="6447472"/>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755" y="268759"/>
            <a:ext cx="1141735" cy="1138881"/>
          </a:xfrm>
          <a:prstGeom prst="rect">
            <a:avLst/>
          </a:prstGeom>
        </p:spPr>
      </p:pic>
      <p:sp>
        <p:nvSpPr>
          <p:cNvPr id="15" name="TextBox 14"/>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Tree>
    <p:extLst>
      <p:ext uri="{BB962C8B-B14F-4D97-AF65-F5344CB8AC3E}">
        <p14:creationId xmlns:p14="http://schemas.microsoft.com/office/powerpoint/2010/main" val="542521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9753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48415" y="1598838"/>
            <a:ext cx="48524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48415" y="2238600"/>
            <a:ext cx="48524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85653" y="1625180"/>
            <a:ext cx="48522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85653" y="2264942"/>
            <a:ext cx="48522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8"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9" name="TextBox 8"/>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
        <p:nvSpPr>
          <p:cNvPr id="12" name="Rectangle 11"/>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Slide Number Placeholder 5"/>
          <p:cNvSpPr txBox="1">
            <a:spLocks/>
          </p:cNvSpPr>
          <p:nvPr userDrawn="1"/>
        </p:nvSpPr>
        <p:spPr>
          <a:xfrm>
            <a:off x="10566400" y="6447472"/>
            <a:ext cx="162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100" kern="120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696C3-F121-41AC-8403-DB61221B02C3}" type="slidenum">
              <a:rPr lang="en-US" sz="1100" smtClean="0"/>
              <a:pPr/>
              <a:t>‹#›</a:t>
            </a:fld>
            <a:endParaRPr lang="en-US" sz="11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258" y="268759"/>
            <a:ext cx="1141735" cy="1138881"/>
          </a:xfrm>
          <a:prstGeom prst="rect">
            <a:avLst/>
          </a:prstGeom>
        </p:spPr>
      </p:pic>
      <p:sp>
        <p:nvSpPr>
          <p:cNvPr id="19" name="TextBox 18"/>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21" name="Footer Placeholder 4"/>
          <p:cNvSpPr txBox="1">
            <a:spLocks/>
          </p:cNvSpPr>
          <p:nvPr userDrawn="1"/>
        </p:nvSpPr>
        <p:spPr>
          <a:xfrm>
            <a:off x="3251200" y="6472421"/>
            <a:ext cx="5689600" cy="365125"/>
          </a:xfrm>
          <a:prstGeom prst="rect">
            <a:avLst/>
          </a:prstGeom>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sz="1200" kern="1200">
                <a:solidFill>
                  <a:schemeClr val="bg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ALCOHOL AND TOBACCO TAX AND TRADE BUREAU | TTB</a:t>
            </a:r>
            <a:endParaRPr lang="en-US" dirty="0"/>
          </a:p>
        </p:txBody>
      </p:sp>
    </p:spTree>
    <p:extLst>
      <p:ext uri="{BB962C8B-B14F-4D97-AF65-F5344CB8AC3E}">
        <p14:creationId xmlns:p14="http://schemas.microsoft.com/office/powerpoint/2010/main" val="2890272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1727" y="1418219"/>
            <a:ext cx="6299200" cy="2743200"/>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1"/>
          </p:nvPr>
        </p:nvSpPr>
        <p:spPr>
          <a:xfrm>
            <a:off x="10562772" y="6481763"/>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1" name="Subtitle 2"/>
          <p:cNvSpPr>
            <a:spLocks noGrp="1"/>
          </p:cNvSpPr>
          <p:nvPr>
            <p:ph type="subTitle" idx="1" hasCustomPrompt="1"/>
          </p:nvPr>
        </p:nvSpPr>
        <p:spPr>
          <a:xfrm>
            <a:off x="1198605" y="4354005"/>
            <a:ext cx="5772322" cy="1295400"/>
          </a:xfrm>
        </p:spPr>
        <p:txBody>
          <a:bodyPr anchor="ctr">
            <a:normAutofit/>
          </a:bodyPr>
          <a:lstStyle>
            <a:lvl1pPr marL="0" indent="0" algn="l">
              <a:buNone/>
              <a:defRPr sz="3000">
                <a:solidFill>
                  <a:schemeClr val="tx1"/>
                </a:solidFill>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Footer Placeholder 4"/>
          <p:cNvSpPr>
            <a:spLocks noGrp="1"/>
          </p:cNvSpPr>
          <p:nvPr>
            <p:ph type="ftr" sz="quarter" idx="10"/>
          </p:nvPr>
        </p:nvSpPr>
        <p:spPr>
          <a:xfrm>
            <a:off x="3251200" y="6446314"/>
            <a:ext cx="5689600" cy="365125"/>
          </a:xfrm>
        </p:spPr>
        <p:txBody>
          <a:bodyPr/>
          <a:lstStyle>
            <a:lvl1pPr>
              <a:defRPr/>
            </a:lvl1pPr>
          </a:lstStyle>
          <a:p>
            <a:r>
              <a:rPr lang="en-US" dirty="0" smtClean="0"/>
              <a:t>ALCOHOL AND TOBACCO TAX AND TRADE BUREAU | TTB</a:t>
            </a:r>
            <a:endParaRPr lang="en-US" dirty="0"/>
          </a:p>
        </p:txBody>
      </p:sp>
      <p:sp>
        <p:nvSpPr>
          <p:cNvPr id="14" name="Subtitle 2"/>
          <p:cNvSpPr txBox="1">
            <a:spLocks/>
          </p:cNvSpPr>
          <p:nvPr userDrawn="1"/>
        </p:nvSpPr>
        <p:spPr bwMode="auto">
          <a:xfrm>
            <a:off x="1198605" y="5361826"/>
            <a:ext cx="5772322" cy="96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l" defTabSz="457200" rtl="0" eaLnBrk="1" fontAlgn="base" hangingPunct="1">
              <a:spcBef>
                <a:spcPct val="20000"/>
              </a:spcBef>
              <a:spcAft>
                <a:spcPct val="0"/>
              </a:spcAft>
              <a:buFont typeface="Arial" charset="0"/>
              <a:buNone/>
              <a:defRPr sz="3200"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mn-cs"/>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Calibri" panose="020F0502020204030204" pitchFamily="34" charset="0"/>
                <a:ea typeface="+mn-ea"/>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Calibri" panose="020F0502020204030204" pitchFamily="34" charset="0"/>
                <a:ea typeface="+mn-ea"/>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p>
        </p:txBody>
      </p:sp>
      <p:pic>
        <p:nvPicPr>
          <p:cNvPr id="8" name="Picture 7"/>
          <p:cNvPicPr>
            <a:picLocks noChangeAspect="1"/>
          </p:cNvPicPr>
          <p:nvPr userDrawn="1"/>
        </p:nvPicPr>
        <p:blipFill>
          <a:blip r:embed="rId2"/>
          <a:stretch>
            <a:fillRect/>
          </a:stretch>
        </p:blipFill>
        <p:spPr>
          <a:xfrm>
            <a:off x="7685746" y="644907"/>
            <a:ext cx="3689826" cy="5112409"/>
          </a:xfrm>
          <a:prstGeom prst="rect">
            <a:avLst/>
          </a:prstGeom>
        </p:spPr>
      </p:pic>
    </p:spTree>
    <p:extLst>
      <p:ext uri="{BB962C8B-B14F-4D97-AF65-F5344CB8AC3E}">
        <p14:creationId xmlns:p14="http://schemas.microsoft.com/office/powerpoint/2010/main" val="787192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1727" y="1418219"/>
            <a:ext cx="6299200" cy="2743200"/>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1"/>
          </p:nvPr>
        </p:nvSpPr>
        <p:spPr>
          <a:xfrm>
            <a:off x="10562772" y="6481763"/>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1" name="Subtitle 2"/>
          <p:cNvSpPr>
            <a:spLocks noGrp="1"/>
          </p:cNvSpPr>
          <p:nvPr>
            <p:ph type="subTitle" idx="1" hasCustomPrompt="1"/>
          </p:nvPr>
        </p:nvSpPr>
        <p:spPr>
          <a:xfrm>
            <a:off x="1198605" y="4354005"/>
            <a:ext cx="5772322" cy="1295400"/>
          </a:xfrm>
        </p:spPr>
        <p:txBody>
          <a:bodyPr anchor="ctr">
            <a:normAutofit/>
          </a:bodyPr>
          <a:lstStyle>
            <a:lvl1pPr marL="0" indent="0" algn="l">
              <a:buNone/>
              <a:defRPr sz="3000">
                <a:solidFill>
                  <a:schemeClr val="tx1"/>
                </a:solidFill>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Footer Placeholder 4"/>
          <p:cNvSpPr>
            <a:spLocks noGrp="1"/>
          </p:cNvSpPr>
          <p:nvPr>
            <p:ph type="ftr" sz="quarter" idx="10"/>
          </p:nvPr>
        </p:nvSpPr>
        <p:spPr>
          <a:xfrm>
            <a:off x="3251200" y="6446314"/>
            <a:ext cx="5689600" cy="365125"/>
          </a:xfrm>
        </p:spPr>
        <p:txBody>
          <a:bodyPr/>
          <a:lstStyle>
            <a:lvl1pPr>
              <a:defRPr/>
            </a:lvl1pPr>
          </a:lstStyle>
          <a:p>
            <a:r>
              <a:rPr lang="en-US" dirty="0" smtClean="0"/>
              <a:t>ALCOHOL AND TOBACCO TAX AND TRADE BUREAU | TTB</a:t>
            </a:r>
            <a:endParaRPr lang="en-US" dirty="0"/>
          </a:p>
        </p:txBody>
      </p:sp>
      <p:sp>
        <p:nvSpPr>
          <p:cNvPr id="14" name="Subtitle 2"/>
          <p:cNvSpPr txBox="1">
            <a:spLocks/>
          </p:cNvSpPr>
          <p:nvPr userDrawn="1"/>
        </p:nvSpPr>
        <p:spPr bwMode="auto">
          <a:xfrm>
            <a:off x="1198605" y="5361826"/>
            <a:ext cx="5772322" cy="96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l" defTabSz="457200" rtl="0" eaLnBrk="1" fontAlgn="base" hangingPunct="1">
              <a:spcBef>
                <a:spcPct val="20000"/>
              </a:spcBef>
              <a:spcAft>
                <a:spcPct val="0"/>
              </a:spcAft>
              <a:buFont typeface="Arial" charset="0"/>
              <a:buNone/>
              <a:defRPr sz="3200"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mn-cs"/>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Calibri" panose="020F0502020204030204" pitchFamily="34" charset="0"/>
                <a:ea typeface="+mn-ea"/>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Calibri" panose="020F0502020204030204" pitchFamily="34" charset="0"/>
                <a:ea typeface="+mn-ea"/>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6363" y="0"/>
            <a:ext cx="4214771" cy="6322156"/>
          </a:xfrm>
          <a:prstGeom prst="rect">
            <a:avLst/>
          </a:prstGeom>
        </p:spPr>
      </p:pic>
    </p:spTree>
    <p:extLst>
      <p:ext uri="{BB962C8B-B14F-4D97-AF65-F5344CB8AC3E}">
        <p14:creationId xmlns:p14="http://schemas.microsoft.com/office/powerpoint/2010/main" val="1692367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7" name="Picture 1"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197" y="255639"/>
            <a:ext cx="4220573" cy="58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1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4265790" cy="6305107"/>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9921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title"/>
          </p:nvPr>
        </p:nvSpPr>
        <p:spPr>
          <a:xfrm>
            <a:off x="1668162" y="457200"/>
            <a:ext cx="9914238" cy="762000"/>
          </a:xfrm>
        </p:spPr>
        <p:txBody>
          <a:bodyPr/>
          <a:lstStyle/>
          <a:p>
            <a:r>
              <a:rPr lang="en-US" dirty="0" smtClean="0"/>
              <a:t>Click to edit Master title style</a:t>
            </a:r>
            <a:endParaRPr lang="en-US" dirty="0"/>
          </a:p>
        </p:txBody>
      </p:sp>
      <p:sp>
        <p:nvSpPr>
          <p:cNvPr id="4" name="Slide Number Placeholder 5"/>
          <p:cNvSpPr>
            <a:spLocks noGrp="1"/>
          </p:cNvSpPr>
          <p:nvPr userDrawn="1">
            <p:ph type="sldNum" sz="quarter" idx="11"/>
          </p:nvPr>
        </p:nvSpPr>
        <p:spPr>
          <a:xfrm>
            <a:off x="10522857" y="6447472"/>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972" y="273877"/>
            <a:ext cx="1141735" cy="1138881"/>
          </a:xfrm>
          <a:prstGeom prst="rect">
            <a:avLst/>
          </a:prstGeom>
        </p:spPr>
      </p:pic>
      <p:sp>
        <p:nvSpPr>
          <p:cNvPr id="13" name="TextBox 12"/>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4"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68584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Rectangle 6"/>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Slide Number Placeholder 3"/>
          <p:cNvSpPr>
            <a:spLocks noGrp="1"/>
          </p:cNvSpPr>
          <p:nvPr userDrawn="1">
            <p:ph type="sldNum" sz="quarter" idx="11"/>
          </p:nvPr>
        </p:nvSpPr>
        <p:spPr>
          <a:xfrm>
            <a:off x="10566400" y="6449740"/>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sp>
        <p:nvSpPr>
          <p:cNvPr id="11" name="TextBox 10"/>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2"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1775437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51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689600" y="273051"/>
            <a:ext cx="60960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8517"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7" name="Slide Number Placeholder 6"/>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8" name="TextBox 7"/>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22497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9" name="Group 8"/>
          <p:cNvGrpSpPr/>
          <p:nvPr userDrawn="1"/>
        </p:nvGrpSpPr>
        <p:grpSpPr>
          <a:xfrm>
            <a:off x="0" y="6356350"/>
            <a:ext cx="12192000" cy="501651"/>
            <a:chOff x="0" y="6356349"/>
            <a:chExt cx="9144000" cy="501651"/>
          </a:xfrm>
        </p:grpSpPr>
        <p:sp>
          <p:nvSpPr>
            <p:cNvPr id="10" name="Rectangle 9"/>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title"/>
          </p:nvPr>
        </p:nvSpPr>
        <p:spPr>
          <a:xfrm>
            <a:off x="1717589" y="457200"/>
            <a:ext cx="9864811"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63600" y="1619251"/>
            <a:ext cx="491947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49994" y="1619250"/>
            <a:ext cx="492073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251200" y="6447471"/>
            <a:ext cx="5689600" cy="365125"/>
          </a:xfrm>
        </p:spPr>
        <p:txBody>
          <a:bodyPr/>
          <a:lstStyle>
            <a:lvl1pPr>
              <a:defRPr/>
            </a:lvl1pPr>
          </a:lstStyle>
          <a:p>
            <a:r>
              <a:rPr lang="en-US" dirty="0" smtClean="0"/>
              <a:t>ALCOHOL AND TOBACCO TAX AND TRADE BUREAU | TTB</a:t>
            </a:r>
            <a:endParaRPr lang="en-US" dirty="0"/>
          </a:p>
        </p:txBody>
      </p:sp>
      <p:sp>
        <p:nvSpPr>
          <p:cNvPr id="6" name="Slide Number Placeholder 5"/>
          <p:cNvSpPr>
            <a:spLocks noGrp="1"/>
          </p:cNvSpPr>
          <p:nvPr>
            <p:ph type="sldNum" sz="quarter" idx="11"/>
          </p:nvPr>
        </p:nvSpPr>
        <p:spPr>
          <a:xfrm>
            <a:off x="10566400" y="6447472"/>
            <a:ext cx="1625600" cy="365125"/>
          </a:xfrm>
        </p:spPr>
        <p:txBody>
          <a:bodyPr/>
          <a:lstStyle>
            <a:lvl1pPr>
              <a:defRPr>
                <a:latin typeface="Calibri" panose="020F0502020204030204" pitchFamily="34" charset="0"/>
              </a:defRPr>
            </a:lvl1pPr>
          </a:lstStyle>
          <a:p>
            <a:fld id="{BA9696C3-F121-41AC-8403-DB61221B02C3}"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755" y="268759"/>
            <a:ext cx="1141735" cy="1138881"/>
          </a:xfrm>
          <a:prstGeom prst="rect">
            <a:avLst/>
          </a:prstGeom>
        </p:spPr>
      </p:pic>
      <p:sp>
        <p:nvSpPr>
          <p:cNvPr id="15" name="TextBox 14"/>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Tree>
    <p:extLst>
      <p:ext uri="{BB962C8B-B14F-4D97-AF65-F5344CB8AC3E}">
        <p14:creationId xmlns:p14="http://schemas.microsoft.com/office/powerpoint/2010/main" val="2004342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7" name="Slide Number Placeholder 6"/>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8" name="TextBox 7"/>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766889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5"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6" name="TextBox 5"/>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Tree>
    <p:extLst>
      <p:ext uri="{BB962C8B-B14F-4D97-AF65-F5344CB8AC3E}">
        <p14:creationId xmlns:p14="http://schemas.microsoft.com/office/powerpoint/2010/main" val="3999205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6"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Tree>
    <p:extLst>
      <p:ext uri="{BB962C8B-B14F-4D97-AF65-F5344CB8AC3E}">
        <p14:creationId xmlns:p14="http://schemas.microsoft.com/office/powerpoint/2010/main" val="1080000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xfrm>
            <a:off x="9347200" y="6388100"/>
            <a:ext cx="2844800" cy="476250"/>
          </a:xfrm>
        </p:spPr>
        <p:txBody>
          <a:bodyPr wrap="square" numCol="1" anchor="t" anchorCtr="0" compatLnSpc="1">
            <a:prstTxWarp prst="textNoShape">
              <a:avLst/>
            </a:prstTxWarp>
          </a:bodyPr>
          <a:lstStyle>
            <a:lvl1pPr eaLnBrk="1" hangingPunct="1">
              <a:defRPr/>
            </a:lvl1pPr>
          </a:lstStyle>
          <a:p>
            <a:pPr>
              <a:defRPr/>
            </a:pPr>
            <a:fld id="{95F17448-E2F5-44B7-A3B3-F01C11F4170E}" type="slidenum">
              <a:rPr lang="en-US" altLang="en-US"/>
              <a:pPr>
                <a:defRPr/>
              </a:pPr>
              <a:t>‹#›</a:t>
            </a:fld>
            <a:endParaRPr lang="en-US" altLang="en-US" dirty="0"/>
          </a:p>
        </p:txBody>
      </p:sp>
      <p:sp>
        <p:nvSpPr>
          <p:cNvPr id="6"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861950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11" name="Group 10"/>
          <p:cNvGrpSpPr/>
          <p:nvPr userDrawn="1"/>
        </p:nvGrpSpPr>
        <p:grpSpPr>
          <a:xfrm>
            <a:off x="0" y="6350633"/>
            <a:ext cx="12192000" cy="501651"/>
            <a:chOff x="0" y="6356349"/>
            <a:chExt cx="9144000" cy="501651"/>
          </a:xfrm>
        </p:grpSpPr>
        <p:sp>
          <p:nvSpPr>
            <p:cNvPr id="12" name="Rectangle 11"/>
            <p:cNvSpPr/>
            <p:nvPr userDrawn="1"/>
          </p:nvSpPr>
          <p:spPr>
            <a:xfrm>
              <a:off x="0" y="6356350"/>
              <a:ext cx="9144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flipV="1">
              <a:off x="0" y="6356349"/>
              <a:ext cx="9144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9" name="Slide Number Placeholder 8"/>
          <p:cNvSpPr>
            <a:spLocks noGrp="1"/>
          </p:cNvSpPr>
          <p:nvPr>
            <p:ph type="sldNum" sz="quarter" idx="12"/>
          </p:nvPr>
        </p:nvSpPr>
        <p:spPr/>
        <p:txBody>
          <a:bodyPr/>
          <a:lstStyle/>
          <a:p>
            <a:fld id="{E42367A3-023C-4870-9A86-52F994C50B51}" type="slidenum">
              <a:rPr lang="en-US" smtClean="0"/>
              <a:pPr/>
              <a:t>‹#›</a:t>
            </a:fld>
            <a:endParaRPr lang="en-US" dirty="0"/>
          </a:p>
        </p:txBody>
      </p:sp>
      <p:sp>
        <p:nvSpPr>
          <p:cNvPr id="15" name="TextBox 14"/>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16"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Tree>
    <p:extLst>
      <p:ext uri="{BB962C8B-B14F-4D97-AF65-F5344CB8AC3E}">
        <p14:creationId xmlns:p14="http://schemas.microsoft.com/office/powerpoint/2010/main" val="2633109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9753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48415" y="1598838"/>
            <a:ext cx="48524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48415" y="2238600"/>
            <a:ext cx="48524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85653" y="1625180"/>
            <a:ext cx="48522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85653" y="2264942"/>
            <a:ext cx="48522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a:lvl1pPr>
          </a:lstStyle>
          <a:p>
            <a:r>
              <a:rPr lang="en-US" dirty="0" smtClean="0"/>
              <a:t>ALCOHOL AND TOBACCO TAX AND TRADE BUREAU | TTB</a:t>
            </a:r>
            <a:endParaRPr lang="en-US" dirty="0"/>
          </a:p>
        </p:txBody>
      </p:sp>
      <p:sp>
        <p:nvSpPr>
          <p:cNvPr id="8" name="Slide Number Placeholder 5"/>
          <p:cNvSpPr>
            <a:spLocks noGrp="1"/>
          </p:cNvSpPr>
          <p:nvPr>
            <p:ph type="sldNum" sz="quarter" idx="11"/>
          </p:nvPr>
        </p:nvSpPr>
        <p:spPr/>
        <p:txBody>
          <a:bodyPr/>
          <a:lstStyle>
            <a:lvl1pPr>
              <a:defRPr/>
            </a:lvl1pPr>
          </a:lstStyle>
          <a:p>
            <a:fld id="{BA9696C3-F121-41AC-8403-DB61221B02C3}" type="slidenum">
              <a:rPr lang="en-US" smtClean="0"/>
              <a:pPr/>
              <a:t>‹#›</a:t>
            </a:fld>
            <a:endParaRPr lang="en-US" dirty="0"/>
          </a:p>
        </p:txBody>
      </p:sp>
      <p:sp>
        <p:nvSpPr>
          <p:cNvPr id="9" name="TextBox 8"/>
          <p:cNvSpPr txBox="1"/>
          <p:nvPr userDrawn="1"/>
        </p:nvSpPr>
        <p:spPr>
          <a:xfrm>
            <a:off x="406400" y="6429929"/>
            <a:ext cx="2336800" cy="261610"/>
          </a:xfrm>
          <a:prstGeom prst="rect">
            <a:avLst/>
          </a:prstGeom>
          <a:noFill/>
        </p:spPr>
        <p:txBody>
          <a:bodyPr wrap="square" rtlCol="0">
            <a:spAutoFit/>
          </a:bodyPr>
          <a:lstStyle/>
          <a:p>
            <a:pPr algn="ctr"/>
            <a:r>
              <a:rPr lang="en-US" sz="1100" dirty="0" smtClean="0">
                <a:solidFill>
                  <a:schemeClr val="tx1"/>
                </a:solidFill>
              </a:rPr>
              <a:t>2018</a:t>
            </a:r>
            <a:endParaRPr lang="en-US" sz="1100" dirty="0">
              <a:solidFill>
                <a:schemeClr val="tx1"/>
              </a:solidFill>
            </a:endParaRPr>
          </a:p>
        </p:txBody>
      </p:sp>
      <p:sp>
        <p:nvSpPr>
          <p:cNvPr id="12" name="Rectangle 11"/>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Slide Number Placeholder 5"/>
          <p:cNvSpPr txBox="1">
            <a:spLocks/>
          </p:cNvSpPr>
          <p:nvPr userDrawn="1"/>
        </p:nvSpPr>
        <p:spPr>
          <a:xfrm>
            <a:off x="10566400" y="6447472"/>
            <a:ext cx="162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100" kern="120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696C3-F121-41AC-8403-DB61221B02C3}" type="slidenum">
              <a:rPr lang="en-US" sz="1100" smtClean="0"/>
              <a:pPr/>
              <a:t>‹#›</a:t>
            </a:fld>
            <a:endParaRPr lang="en-US" sz="11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258" y="268759"/>
            <a:ext cx="1141735" cy="1138881"/>
          </a:xfrm>
          <a:prstGeom prst="rect">
            <a:avLst/>
          </a:prstGeom>
        </p:spPr>
      </p:pic>
      <p:sp>
        <p:nvSpPr>
          <p:cNvPr id="19" name="TextBox 18"/>
          <p:cNvSpPr txBox="1"/>
          <p:nvPr userDrawn="1"/>
        </p:nvSpPr>
        <p:spPr>
          <a:xfrm>
            <a:off x="0" y="6472421"/>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
        <p:nvSpPr>
          <p:cNvPr id="21" name="Footer Placeholder 4"/>
          <p:cNvSpPr txBox="1">
            <a:spLocks/>
          </p:cNvSpPr>
          <p:nvPr userDrawn="1"/>
        </p:nvSpPr>
        <p:spPr>
          <a:xfrm>
            <a:off x="3251200" y="6472421"/>
            <a:ext cx="5689600" cy="365125"/>
          </a:xfrm>
          <a:prstGeom prst="rect">
            <a:avLst/>
          </a:prstGeom>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sz="1200" kern="1200">
                <a:solidFill>
                  <a:schemeClr val="bg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ALCOHOL AND TOBACCO TAX AND TRADE BUREAU | TTB</a:t>
            </a:r>
            <a:endParaRPr lang="en-US" dirty="0"/>
          </a:p>
        </p:txBody>
      </p:sp>
    </p:spTree>
    <p:extLst>
      <p:ext uri="{BB962C8B-B14F-4D97-AF65-F5344CB8AC3E}">
        <p14:creationId xmlns:p14="http://schemas.microsoft.com/office/powerpoint/2010/main" val="343229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1727" y="1418219"/>
            <a:ext cx="6299200" cy="2743200"/>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1"/>
          </p:nvPr>
        </p:nvSpPr>
        <p:spPr>
          <a:xfrm>
            <a:off x="10562772" y="6481763"/>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1" name="Subtitle 2"/>
          <p:cNvSpPr>
            <a:spLocks noGrp="1"/>
          </p:cNvSpPr>
          <p:nvPr>
            <p:ph type="subTitle" idx="1" hasCustomPrompt="1"/>
          </p:nvPr>
        </p:nvSpPr>
        <p:spPr>
          <a:xfrm>
            <a:off x="1198605" y="4354005"/>
            <a:ext cx="5772322" cy="1295400"/>
          </a:xfrm>
        </p:spPr>
        <p:txBody>
          <a:bodyPr anchor="ctr">
            <a:normAutofit/>
          </a:bodyPr>
          <a:lstStyle>
            <a:lvl1pPr marL="0" indent="0" algn="l">
              <a:buNone/>
              <a:defRPr sz="3000">
                <a:solidFill>
                  <a:schemeClr val="tx1"/>
                </a:solidFill>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Footer Placeholder 4"/>
          <p:cNvSpPr>
            <a:spLocks noGrp="1"/>
          </p:cNvSpPr>
          <p:nvPr>
            <p:ph type="ftr" sz="quarter" idx="10"/>
          </p:nvPr>
        </p:nvSpPr>
        <p:spPr>
          <a:xfrm>
            <a:off x="3251200" y="6446314"/>
            <a:ext cx="5689600" cy="365125"/>
          </a:xfrm>
        </p:spPr>
        <p:txBody>
          <a:bodyPr/>
          <a:lstStyle>
            <a:lvl1pPr>
              <a:defRPr/>
            </a:lvl1pPr>
          </a:lstStyle>
          <a:p>
            <a:r>
              <a:rPr lang="en-US" dirty="0" smtClean="0"/>
              <a:t>ALCOHOL AND TOBACCO TAX AND TRADE BUREAU | TTB</a:t>
            </a:r>
            <a:endParaRPr lang="en-US" dirty="0"/>
          </a:p>
        </p:txBody>
      </p:sp>
      <p:sp>
        <p:nvSpPr>
          <p:cNvPr id="14" name="Subtitle 2"/>
          <p:cNvSpPr txBox="1">
            <a:spLocks/>
          </p:cNvSpPr>
          <p:nvPr userDrawn="1"/>
        </p:nvSpPr>
        <p:spPr bwMode="auto">
          <a:xfrm>
            <a:off x="1198605" y="5361826"/>
            <a:ext cx="5772322" cy="96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l" defTabSz="457200" rtl="0" eaLnBrk="1" fontAlgn="base" hangingPunct="1">
              <a:spcBef>
                <a:spcPct val="20000"/>
              </a:spcBef>
              <a:spcAft>
                <a:spcPct val="0"/>
              </a:spcAft>
              <a:buFont typeface="Arial" charset="0"/>
              <a:buNone/>
              <a:defRPr sz="3200"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mn-cs"/>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Calibri" panose="020F0502020204030204" pitchFamily="34" charset="0"/>
                <a:ea typeface="+mn-ea"/>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Calibri" panose="020F0502020204030204" pitchFamily="34" charset="0"/>
                <a:ea typeface="+mn-ea"/>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6363" y="0"/>
            <a:ext cx="4214771" cy="6322156"/>
          </a:xfrm>
          <a:prstGeom prst="rect">
            <a:avLst/>
          </a:prstGeom>
        </p:spPr>
      </p:pic>
    </p:spTree>
    <p:extLst>
      <p:ext uri="{BB962C8B-B14F-4D97-AF65-F5344CB8AC3E}">
        <p14:creationId xmlns:p14="http://schemas.microsoft.com/office/powerpoint/2010/main" val="67314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299855" cy="6326372"/>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6911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231758" cy="6347637"/>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0732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263657" cy="6359683"/>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0289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10566400" y="6435150"/>
            <a:ext cx="1625600" cy="365125"/>
          </a:xfrm>
        </p:spPr>
        <p:txBody>
          <a:bodyPr/>
          <a:lstStyle>
            <a:lvl1pPr algn="ctr">
              <a:defRPr>
                <a:solidFill>
                  <a:schemeClr val="bg1"/>
                </a:solidFill>
                <a:latin typeface="Calibri" panose="020F0502020204030204" pitchFamily="34" charset="0"/>
              </a:defRPr>
            </a:lvl1pPr>
          </a:lstStyle>
          <a:p>
            <a:pPr>
              <a:defRPr/>
            </a:pPr>
            <a:fld id="{3118BD3A-9A49-4256-A9ED-C8BA52E3A5D2}" type="slidenum">
              <a:rPr lang="en-US" smtClean="0"/>
              <a:pPr>
                <a:defRPr/>
              </a:pPr>
              <a:t>‹#›</a:t>
            </a:fld>
            <a:endParaRPr lang="en-US" dirty="0"/>
          </a:p>
        </p:txBody>
      </p:sp>
      <p:sp>
        <p:nvSpPr>
          <p:cNvPr id="17" name="Footer Placeholder 4"/>
          <p:cNvSpPr>
            <a:spLocks noGrp="1"/>
          </p:cNvSpPr>
          <p:nvPr>
            <p:ph type="ftr" sz="quarter" idx="3"/>
          </p:nvPr>
        </p:nvSpPr>
        <p:spPr>
          <a:xfrm>
            <a:off x="3251200" y="6447472"/>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293645" cy="6337005"/>
          </a:xfrm>
          <a:prstGeom prst="rect">
            <a:avLst/>
          </a:prstGeom>
        </p:spPr>
      </p:pic>
      <p:sp>
        <p:nvSpPr>
          <p:cNvPr id="2" name="Title 1"/>
          <p:cNvSpPr>
            <a:spLocks noGrp="1"/>
          </p:cNvSpPr>
          <p:nvPr>
            <p:ph type="title"/>
          </p:nvPr>
        </p:nvSpPr>
        <p:spPr>
          <a:xfrm>
            <a:off x="3830594" y="1288863"/>
            <a:ext cx="7486959" cy="2640585"/>
          </a:xfrm>
        </p:spPr>
        <p:txBody>
          <a:bodyPr anchor="ctr">
            <a:noAutofit/>
          </a:bodyPr>
          <a:lstStyle>
            <a:lvl1pPr algn="ctr">
              <a:defRPr sz="5400" b="1" cap="none" baseline="0">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3830594" y="4359914"/>
            <a:ext cx="7486959" cy="1295400"/>
          </a:xfrm>
        </p:spPr>
        <p:txBody>
          <a:bodyPr anchor="ctr">
            <a:normAutofit/>
          </a:bodyPr>
          <a:lstStyle>
            <a:lvl1pPr marL="0" indent="0" algn="ctr">
              <a:buNone/>
              <a:defRPr sz="3200">
                <a:solidFill>
                  <a:schemeClr val="tx1"/>
                </a:solidFill>
                <a:effectLst>
                  <a:outerShdw blurRad="38100" dist="38100" dir="2700000" algn="tl">
                    <a:srgbClr val="000000">
                      <a:alpha val="43137"/>
                    </a:srgbClr>
                  </a:outerShdw>
                </a:effectLst>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6878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userDrawn="1">
            <p:ph type="title"/>
          </p:nvPr>
        </p:nvSpPr>
        <p:spPr>
          <a:xfrm>
            <a:off x="1652016" y="458469"/>
            <a:ext cx="9930384"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userDrawn="1">
            <p:ph type="body" idx="1"/>
          </p:nvPr>
        </p:nvSpPr>
        <p:spPr bwMode="auto">
          <a:xfrm>
            <a:off x="518984" y="1676401"/>
            <a:ext cx="11063416"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userDrawn="1">
            <p:ph type="ftr" sz="quarter" idx="3"/>
          </p:nvPr>
        </p:nvSpPr>
        <p:spPr>
          <a:xfrm>
            <a:off x="3251200" y="6424614"/>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
        <p:nvSpPr>
          <p:cNvPr id="6" name="Slide Number Placeholder 5"/>
          <p:cNvSpPr>
            <a:spLocks noGrp="1"/>
          </p:cNvSpPr>
          <p:nvPr userDrawn="1">
            <p:ph type="sldNum" sz="quarter" idx="4"/>
          </p:nvPr>
        </p:nvSpPr>
        <p:spPr>
          <a:xfrm>
            <a:off x="10528300" y="6418897"/>
            <a:ext cx="162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cs typeface="+mn-cs"/>
              </a:defRPr>
            </a:lvl1pPr>
          </a:lstStyle>
          <a:p>
            <a:fld id="{BA9696C3-F121-41AC-8403-DB61221B02C3}" type="slidenum">
              <a:rPr lang="en-US" smtClean="0"/>
              <a:pPr/>
              <a:t>‹#›</a:t>
            </a:fld>
            <a:endParaRPr lang="en-US" dirty="0"/>
          </a:p>
        </p:txBody>
      </p:sp>
      <p:sp>
        <p:nvSpPr>
          <p:cNvPr id="9" name="TextBox 8"/>
          <p:cNvSpPr txBox="1"/>
          <p:nvPr userDrawn="1"/>
        </p:nvSpPr>
        <p:spPr>
          <a:xfrm>
            <a:off x="0" y="6468677"/>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Tree>
    <p:extLst>
      <p:ext uri="{BB962C8B-B14F-4D97-AF65-F5344CB8AC3E}">
        <p14:creationId xmlns:p14="http://schemas.microsoft.com/office/powerpoint/2010/main" val="3861035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3" r:id="rId5"/>
    <p:sldLayoutId id="2147483686" r:id="rId6"/>
    <p:sldLayoutId id="2147483687" r:id="rId7"/>
    <p:sldLayoutId id="2147483688" r:id="rId8"/>
    <p:sldLayoutId id="2147483689" r:id="rId9"/>
    <p:sldLayoutId id="2147483690" r:id="rId10"/>
    <p:sldLayoutId id="2147483677" r:id="rId11"/>
    <p:sldLayoutId id="2147483678" r:id="rId12"/>
    <p:sldLayoutId id="2147483679" r:id="rId13"/>
    <p:sldLayoutId id="2147483680" r:id="rId14"/>
    <p:sldLayoutId id="2147483681" r:id="rId15"/>
    <p:sldLayoutId id="2147483682" r:id="rId16"/>
    <p:sldLayoutId id="2147483684" r:id="rId17"/>
    <p:sldLayoutId id="2147483685" r:id="rId18"/>
  </p:sldLayoutIdLst>
  <p:hf hdr="0" dt="0"/>
  <p:txStyles>
    <p:titleStyle>
      <a:lvl1pPr algn="l" defTabSz="457200" rtl="0" eaLnBrk="1" fontAlgn="base" hangingPunct="1">
        <a:spcBef>
          <a:spcPct val="0"/>
        </a:spcBef>
        <a:spcAft>
          <a:spcPct val="0"/>
        </a:spcAft>
        <a:defRPr sz="4400" b="1" kern="1200">
          <a:solidFill>
            <a:schemeClr val="accent1">
              <a:lumMod val="50000"/>
            </a:schemeClr>
          </a:solidFill>
          <a:effectLst>
            <a:outerShdw blurRad="38100" dist="38100" dir="2700000" algn="tl">
              <a:srgbClr val="000000">
                <a:alpha val="43137"/>
              </a:srgbClr>
            </a:outerShdw>
          </a:effectLst>
          <a:latin typeface="Calibri" panose="020F0502020204030204" pitchFamily="34" charset="0"/>
          <a:ea typeface="+mj-ea"/>
          <a:cs typeface="+mj-cs"/>
        </a:defRPr>
      </a:lvl1pPr>
      <a:lvl2pPr algn="ctr" defTabSz="457200" rtl="0" eaLnBrk="1" fontAlgn="base" hangingPunct="1">
        <a:spcBef>
          <a:spcPct val="0"/>
        </a:spcBef>
        <a:spcAft>
          <a:spcPct val="0"/>
        </a:spcAft>
        <a:defRPr sz="4200" b="1">
          <a:solidFill>
            <a:srgbClr val="17375E"/>
          </a:solidFill>
          <a:latin typeface="Calisto MT" pitchFamily="18" charset="0"/>
        </a:defRPr>
      </a:lvl2pPr>
      <a:lvl3pPr algn="ctr" defTabSz="457200" rtl="0" eaLnBrk="1" fontAlgn="base" hangingPunct="1">
        <a:spcBef>
          <a:spcPct val="0"/>
        </a:spcBef>
        <a:spcAft>
          <a:spcPct val="0"/>
        </a:spcAft>
        <a:defRPr sz="4200" b="1">
          <a:solidFill>
            <a:srgbClr val="17375E"/>
          </a:solidFill>
          <a:latin typeface="Calisto MT" pitchFamily="18" charset="0"/>
        </a:defRPr>
      </a:lvl3pPr>
      <a:lvl4pPr algn="ctr" defTabSz="457200" rtl="0" eaLnBrk="1" fontAlgn="base" hangingPunct="1">
        <a:spcBef>
          <a:spcPct val="0"/>
        </a:spcBef>
        <a:spcAft>
          <a:spcPct val="0"/>
        </a:spcAft>
        <a:defRPr sz="4200" b="1">
          <a:solidFill>
            <a:srgbClr val="17375E"/>
          </a:solidFill>
          <a:latin typeface="Calisto MT" pitchFamily="18" charset="0"/>
        </a:defRPr>
      </a:lvl4pPr>
      <a:lvl5pPr algn="ctr" defTabSz="457200" rtl="0" eaLnBrk="1" fontAlgn="base" hangingPunct="1">
        <a:spcBef>
          <a:spcPct val="0"/>
        </a:spcBef>
        <a:spcAft>
          <a:spcPct val="0"/>
        </a:spcAft>
        <a:defRPr sz="4200" b="1">
          <a:solidFill>
            <a:srgbClr val="17375E"/>
          </a:solidFill>
          <a:latin typeface="Calisto MT" pitchFamily="18" charset="0"/>
        </a:defRPr>
      </a:lvl5pPr>
      <a:lvl6pPr marL="457200" algn="ctr" defTabSz="457200" rtl="0" eaLnBrk="1" fontAlgn="base" hangingPunct="1">
        <a:spcBef>
          <a:spcPct val="0"/>
        </a:spcBef>
        <a:spcAft>
          <a:spcPct val="0"/>
        </a:spcAft>
        <a:defRPr sz="4200" b="1">
          <a:solidFill>
            <a:srgbClr val="17375E"/>
          </a:solidFill>
          <a:latin typeface="Calisto MT" pitchFamily="18" charset="0"/>
        </a:defRPr>
      </a:lvl6pPr>
      <a:lvl7pPr marL="914400" algn="ctr" defTabSz="457200" rtl="0" eaLnBrk="1" fontAlgn="base" hangingPunct="1">
        <a:spcBef>
          <a:spcPct val="0"/>
        </a:spcBef>
        <a:spcAft>
          <a:spcPct val="0"/>
        </a:spcAft>
        <a:defRPr sz="4200" b="1">
          <a:solidFill>
            <a:srgbClr val="17375E"/>
          </a:solidFill>
          <a:latin typeface="Calisto MT" pitchFamily="18" charset="0"/>
        </a:defRPr>
      </a:lvl7pPr>
      <a:lvl8pPr marL="1371600" algn="ctr" defTabSz="457200" rtl="0" eaLnBrk="1" fontAlgn="base" hangingPunct="1">
        <a:spcBef>
          <a:spcPct val="0"/>
        </a:spcBef>
        <a:spcAft>
          <a:spcPct val="0"/>
        </a:spcAft>
        <a:defRPr sz="4200" b="1">
          <a:solidFill>
            <a:srgbClr val="17375E"/>
          </a:solidFill>
          <a:latin typeface="Calisto MT" pitchFamily="18" charset="0"/>
        </a:defRPr>
      </a:lvl8pPr>
      <a:lvl9pPr marL="1828800" algn="ctr" defTabSz="457200" rtl="0" eaLnBrk="1" fontAlgn="base" hangingPunct="1">
        <a:spcBef>
          <a:spcPct val="0"/>
        </a:spcBef>
        <a:spcAft>
          <a:spcPct val="0"/>
        </a:spcAft>
        <a:defRPr sz="4200" b="1">
          <a:solidFill>
            <a:srgbClr val="17375E"/>
          </a:solidFill>
          <a:latin typeface="Calisto MT" pitchFamily="18"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1"/>
            <a:ext cx="12192000" cy="50165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flipV="1">
            <a:off x="0" y="6356350"/>
            <a:ext cx="121920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userDrawn="1">
            <p:ph type="title"/>
          </p:nvPr>
        </p:nvSpPr>
        <p:spPr>
          <a:xfrm>
            <a:off x="1652016" y="458469"/>
            <a:ext cx="9930384"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userDrawn="1">
            <p:ph type="body" idx="1"/>
          </p:nvPr>
        </p:nvSpPr>
        <p:spPr bwMode="auto">
          <a:xfrm>
            <a:off x="518984" y="1676401"/>
            <a:ext cx="11063416"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userDrawn="1">
            <p:ph type="ftr" sz="quarter" idx="3"/>
          </p:nvPr>
        </p:nvSpPr>
        <p:spPr>
          <a:xfrm>
            <a:off x="3251200" y="6424614"/>
            <a:ext cx="5689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Calibri" panose="020F0502020204030204" pitchFamily="34" charset="0"/>
                <a:cs typeface="+mn-cs"/>
              </a:defRPr>
            </a:lvl1pPr>
          </a:lstStyle>
          <a:p>
            <a:r>
              <a:rPr lang="en-US" dirty="0" smtClean="0"/>
              <a:t>ALCOHOL AND TOBACCO TAX AND TRADE BUREAU | TTB</a:t>
            </a:r>
            <a:endParaRPr lang="en-US" dirty="0"/>
          </a:p>
        </p:txBody>
      </p:sp>
      <p:sp>
        <p:nvSpPr>
          <p:cNvPr id="6" name="Slide Number Placeholder 5"/>
          <p:cNvSpPr>
            <a:spLocks noGrp="1"/>
          </p:cNvSpPr>
          <p:nvPr userDrawn="1">
            <p:ph type="sldNum" sz="quarter" idx="4"/>
          </p:nvPr>
        </p:nvSpPr>
        <p:spPr>
          <a:xfrm>
            <a:off x="10528300" y="6418897"/>
            <a:ext cx="162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cs typeface="+mn-cs"/>
              </a:defRPr>
            </a:lvl1pPr>
          </a:lstStyle>
          <a:p>
            <a:fld id="{BA9696C3-F121-41AC-8403-DB61221B02C3}" type="slidenum">
              <a:rPr lang="en-US" smtClean="0"/>
              <a:pPr/>
              <a:t>‹#›</a:t>
            </a:fld>
            <a:endParaRPr lang="en-US" dirty="0"/>
          </a:p>
        </p:txBody>
      </p:sp>
      <p:sp>
        <p:nvSpPr>
          <p:cNvPr id="9" name="TextBox 8"/>
          <p:cNvSpPr txBox="1"/>
          <p:nvPr userDrawn="1"/>
        </p:nvSpPr>
        <p:spPr>
          <a:xfrm>
            <a:off x="0" y="6468677"/>
            <a:ext cx="2336800" cy="276999"/>
          </a:xfrm>
          <a:prstGeom prst="rect">
            <a:avLst/>
          </a:prstGeom>
          <a:noFill/>
        </p:spPr>
        <p:txBody>
          <a:bodyPr wrap="square" rtlCol="0">
            <a:spAutoFit/>
          </a:bodyPr>
          <a:lstStyle/>
          <a:p>
            <a:pPr algn="ctr"/>
            <a:r>
              <a:rPr lang="en-US" sz="1200" dirty="0" smtClean="0">
                <a:solidFill>
                  <a:schemeClr val="bg1"/>
                </a:solidFill>
              </a:rPr>
              <a:t> CBC</a:t>
            </a:r>
            <a:r>
              <a:rPr lang="en-US" sz="1200" baseline="0" dirty="0" smtClean="0">
                <a:solidFill>
                  <a:schemeClr val="bg1"/>
                </a:solidFill>
              </a:rPr>
              <a:t> | APRIL </a:t>
            </a:r>
            <a:r>
              <a:rPr lang="en-US" sz="1200" dirty="0" smtClean="0">
                <a:solidFill>
                  <a:schemeClr val="bg1"/>
                </a:solidFill>
              </a:rPr>
              <a:t>2019</a:t>
            </a:r>
            <a:endParaRPr lang="en-US" sz="1100" dirty="0">
              <a:solidFill>
                <a:schemeClr val="bg1"/>
              </a:solidFill>
            </a:endParaRPr>
          </a:p>
        </p:txBody>
      </p:sp>
    </p:spTree>
    <p:extLst>
      <p:ext uri="{BB962C8B-B14F-4D97-AF65-F5344CB8AC3E}">
        <p14:creationId xmlns:p14="http://schemas.microsoft.com/office/powerpoint/2010/main" val="281917422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hdr="0" dt="0"/>
  <p:txStyles>
    <p:titleStyle>
      <a:lvl1pPr algn="l" defTabSz="457200" rtl="0" eaLnBrk="1" fontAlgn="base" hangingPunct="1">
        <a:spcBef>
          <a:spcPct val="0"/>
        </a:spcBef>
        <a:spcAft>
          <a:spcPct val="0"/>
        </a:spcAft>
        <a:defRPr sz="4400" b="1" kern="1200">
          <a:solidFill>
            <a:schemeClr val="accent1">
              <a:lumMod val="50000"/>
            </a:schemeClr>
          </a:solidFill>
          <a:effectLst>
            <a:outerShdw blurRad="38100" dist="38100" dir="2700000" algn="tl">
              <a:srgbClr val="000000">
                <a:alpha val="43137"/>
              </a:srgbClr>
            </a:outerShdw>
          </a:effectLst>
          <a:latin typeface="Calibri" panose="020F0502020204030204" pitchFamily="34" charset="0"/>
          <a:ea typeface="+mj-ea"/>
          <a:cs typeface="+mj-cs"/>
        </a:defRPr>
      </a:lvl1pPr>
      <a:lvl2pPr algn="ctr" defTabSz="457200" rtl="0" eaLnBrk="1" fontAlgn="base" hangingPunct="1">
        <a:spcBef>
          <a:spcPct val="0"/>
        </a:spcBef>
        <a:spcAft>
          <a:spcPct val="0"/>
        </a:spcAft>
        <a:defRPr sz="4200" b="1">
          <a:solidFill>
            <a:srgbClr val="17375E"/>
          </a:solidFill>
          <a:latin typeface="Calisto MT" pitchFamily="18" charset="0"/>
        </a:defRPr>
      </a:lvl2pPr>
      <a:lvl3pPr algn="ctr" defTabSz="457200" rtl="0" eaLnBrk="1" fontAlgn="base" hangingPunct="1">
        <a:spcBef>
          <a:spcPct val="0"/>
        </a:spcBef>
        <a:spcAft>
          <a:spcPct val="0"/>
        </a:spcAft>
        <a:defRPr sz="4200" b="1">
          <a:solidFill>
            <a:srgbClr val="17375E"/>
          </a:solidFill>
          <a:latin typeface="Calisto MT" pitchFamily="18" charset="0"/>
        </a:defRPr>
      </a:lvl3pPr>
      <a:lvl4pPr algn="ctr" defTabSz="457200" rtl="0" eaLnBrk="1" fontAlgn="base" hangingPunct="1">
        <a:spcBef>
          <a:spcPct val="0"/>
        </a:spcBef>
        <a:spcAft>
          <a:spcPct val="0"/>
        </a:spcAft>
        <a:defRPr sz="4200" b="1">
          <a:solidFill>
            <a:srgbClr val="17375E"/>
          </a:solidFill>
          <a:latin typeface="Calisto MT" pitchFamily="18" charset="0"/>
        </a:defRPr>
      </a:lvl4pPr>
      <a:lvl5pPr algn="ctr" defTabSz="457200" rtl="0" eaLnBrk="1" fontAlgn="base" hangingPunct="1">
        <a:spcBef>
          <a:spcPct val="0"/>
        </a:spcBef>
        <a:spcAft>
          <a:spcPct val="0"/>
        </a:spcAft>
        <a:defRPr sz="4200" b="1">
          <a:solidFill>
            <a:srgbClr val="17375E"/>
          </a:solidFill>
          <a:latin typeface="Calisto MT" pitchFamily="18" charset="0"/>
        </a:defRPr>
      </a:lvl5pPr>
      <a:lvl6pPr marL="457200" algn="ctr" defTabSz="457200" rtl="0" eaLnBrk="1" fontAlgn="base" hangingPunct="1">
        <a:spcBef>
          <a:spcPct val="0"/>
        </a:spcBef>
        <a:spcAft>
          <a:spcPct val="0"/>
        </a:spcAft>
        <a:defRPr sz="4200" b="1">
          <a:solidFill>
            <a:srgbClr val="17375E"/>
          </a:solidFill>
          <a:latin typeface="Calisto MT" pitchFamily="18" charset="0"/>
        </a:defRPr>
      </a:lvl6pPr>
      <a:lvl7pPr marL="914400" algn="ctr" defTabSz="457200" rtl="0" eaLnBrk="1" fontAlgn="base" hangingPunct="1">
        <a:spcBef>
          <a:spcPct val="0"/>
        </a:spcBef>
        <a:spcAft>
          <a:spcPct val="0"/>
        </a:spcAft>
        <a:defRPr sz="4200" b="1">
          <a:solidFill>
            <a:srgbClr val="17375E"/>
          </a:solidFill>
          <a:latin typeface="Calisto MT" pitchFamily="18" charset="0"/>
        </a:defRPr>
      </a:lvl7pPr>
      <a:lvl8pPr marL="1371600" algn="ctr" defTabSz="457200" rtl="0" eaLnBrk="1" fontAlgn="base" hangingPunct="1">
        <a:spcBef>
          <a:spcPct val="0"/>
        </a:spcBef>
        <a:spcAft>
          <a:spcPct val="0"/>
        </a:spcAft>
        <a:defRPr sz="4200" b="1">
          <a:solidFill>
            <a:srgbClr val="17375E"/>
          </a:solidFill>
          <a:latin typeface="Calisto MT" pitchFamily="18" charset="0"/>
        </a:defRPr>
      </a:lvl8pPr>
      <a:lvl9pPr marL="1828800" algn="ctr" defTabSz="457200" rtl="0" eaLnBrk="1" fontAlgn="base" hangingPunct="1">
        <a:spcBef>
          <a:spcPct val="0"/>
        </a:spcBef>
        <a:spcAft>
          <a:spcPct val="0"/>
        </a:spcAft>
        <a:defRPr sz="4200" b="1">
          <a:solidFill>
            <a:srgbClr val="17375E"/>
          </a:solidFill>
          <a:latin typeface="Calisto MT" pitchFamily="18"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tb.gov/webforms/contact_nrc.shtml"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hyperlink" Target="https://www.ttb.gov/forms/f513026sm.pdf" TargetMode="External"/><Relationship Id="rId4" Type="http://schemas.microsoft.com/office/2007/relationships/hdphoto" Target="../media/hdphoto17.wdp"/></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hyperlink" Target="https://www.ttb.gov/forms/f500024sm.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tb.gov/forms/f500024sm.pdf" TargetMode="External"/><Relationship Id="rId1" Type="http://schemas.openxmlformats.org/officeDocument/2006/relationships/slideLayout" Target="../slideLayouts/slideLayout12.xml"/><Relationship Id="rId4" Type="http://schemas.microsoft.com/office/2007/relationships/hdphoto" Target="../media/hdphoto19.wdp"/></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ttb.gov/tax_audit/fed_ex_tax_due.s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ttb.gov/news/automated-reminders-filing.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microsoft.com/office/2007/relationships/hdphoto" Target="../media/hdphoto20.wdp"/></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hyperlink" Target="https://www.ttb.gov/epayment/epayment.shtml" TargetMode="External"/><Relationship Id="rId2" Type="http://schemas.openxmlformats.org/officeDocument/2006/relationships/hyperlink" Target="https://www.pay.gov/public/home"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ttb.gov/webforms/contact_alfd.shtml"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www.ttb.gov/formulation/pre_cola.shtml"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www.ttb.gov/public-guidance/TTB-G-2016-1A.shtml" TargetMode="External"/><Relationship Id="rId2" Type="http://schemas.openxmlformats.org/officeDocument/2006/relationships/hyperlink" Target="https://www.ttb.gov/formulation/formula_approval_tool_mb.shtml"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ttb.gov/public-guidance/TTB-G-2016-1A.shtml" TargetMode="External"/><Relationship Id="rId2" Type="http://schemas.openxmlformats.org/officeDocument/2006/relationships/hyperlink" Target="https://www.ttb.gov/rulings/ttb-ruling-2015-1-malt-beverage-formulas.pdf"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hyperlink" Target="https://www.ttb.gov/rulings/ttb-ruling-2015-1-attachment-1.pdf" TargetMode="External"/><Relationship Id="rId2" Type="http://schemas.openxmlformats.org/officeDocument/2006/relationships/hyperlink" Target="https://www.ttb.gov/rulings/ttb-ruling-2015-1-malt-beverage-formulas.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microsoft.com/office/2007/relationships/hdphoto" Target="../media/hdphoto21.wdp"/></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ttb.gov/formulation/fids.s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hyperlink" Target="https://www.ttb.gov/formulation/limited-ingrd-cal-worksheet.shtml"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www.ttb.gov/formulation/sample-spec-sheet.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ttb.gov/webforms/contact_ssd.shtml"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www.ttb.gov/ssd/limited_ingredients.shtml"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ttb.gov/pdf/fonl-webinar.pdf" TargetMode="External"/><Relationship Id="rId2" Type="http://schemas.openxmlformats.org/officeDocument/2006/relationships/hyperlink" Target="https://www.ttb.gov/formulation/fonl-main.shtml" TargetMode="External"/><Relationship Id="rId1" Type="http://schemas.openxmlformats.org/officeDocument/2006/relationships/slideLayout" Target="../slideLayouts/slideLayout2.xml"/><Relationship Id="rId4" Type="http://schemas.openxmlformats.org/officeDocument/2006/relationships/hyperlink" Target="https://www.ttb.gov/forms/f510051.pdf"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0.png"/><Relationship Id="rId1" Type="http://schemas.openxmlformats.org/officeDocument/2006/relationships/slideLayout" Target="../slideLayouts/slideLayout18.xml"/><Relationship Id="rId5" Type="http://schemas.microsoft.com/office/2007/relationships/hdphoto" Target="../media/hdphoto25.wdp"/><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www.ttb.gov/formulation/limited-ingrd-cal-worksheet.shtml" TargetMode="External"/><Relationship Id="rId2" Type="http://schemas.openxmlformats.org/officeDocument/2006/relationships/hyperlink" Target="https://www.ttb.gov/formulation/sample-spec-sheet.shtml" TargetMode="External"/><Relationship Id="rId1" Type="http://schemas.openxmlformats.org/officeDocument/2006/relationships/slideLayout" Target="../slideLayouts/slideLayout2.xml"/><Relationship Id="rId5" Type="http://schemas.openxmlformats.org/officeDocument/2006/relationships/hyperlink" Target="https://www.ttb.gov/rulings/ttb-ruling-2015-1-attachment-1.pdf" TargetMode="External"/><Relationship Id="rId4" Type="http://schemas.openxmlformats.org/officeDocument/2006/relationships/hyperlink" Target="https://www.ttb.gov/formulation/fids.shtml"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hyperlink" Target="https://www.ttb.gov/forms/f510031.pdf" TargetMode="External"/><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hyperlink" Target="https://www.ttb.gov/webforms/contact_RRD.shtml"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2" Type="http://schemas.openxmlformats.org/officeDocument/2006/relationships/hyperlink" Target="http://www.ttb.gov/labeling/processing-times.shtml" TargetMode="External"/><Relationship Id="rId1" Type="http://schemas.openxmlformats.org/officeDocument/2006/relationships/slideLayout" Target="../slideLayouts/slideLayout20.xml"/></Relationships>
</file>

<file path=ppt/slides/_rels/slide162.xml.rels><?xml version="1.0" encoding="UTF-8" standalone="yes"?>
<Relationships xmlns="http://schemas.openxmlformats.org/package/2006/relationships"><Relationship Id="rId3" Type="http://schemas.openxmlformats.org/officeDocument/2006/relationships/hyperlink" Target="https://www.ttb.gov/rulings/2013-1.pdf" TargetMode="External"/><Relationship Id="rId2" Type="http://schemas.openxmlformats.org/officeDocument/2006/relationships/hyperlink" Target="https://www.ttb.gov/rulings/2008-3.pdf" TargetMode="External"/><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3" Type="http://schemas.openxmlformats.org/officeDocument/2006/relationships/hyperlink" Target="https://www.ttb.gov/forms/f510031.pdf" TargetMode="External"/><Relationship Id="rId2" Type="http://schemas.openxmlformats.org/officeDocument/2006/relationships/hyperlink" Target="https://www.ttb.gov/labeling/colas.shtml" TargetMode="External"/><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67.xml.rels><?xml version="1.0" encoding="UTF-8" standalone="yes"?>
<Relationships xmlns="http://schemas.openxmlformats.org/package/2006/relationships"><Relationship Id="rId2" Type="http://schemas.openxmlformats.org/officeDocument/2006/relationships/hyperlink" Target="https://www.ttb.gov/beer/bam.shtml" TargetMode="External"/><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ttb.gov/rulings/ttb-ruling-2015-1-malt-beverage-formulas.pdf" TargetMode="External"/><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17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hyperlink" Target="mailto:TradePractices@ttb.gov"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hyperlink" Target="https://ttbwa-lcb-trade-practice-seminar-pm-ticket.eventbrite.com/" TargetMode="External"/><Relationship Id="rId3" Type="http://schemas.openxmlformats.org/officeDocument/2006/relationships/hyperlink" Target="https://ttbnysla-trade-practice-seminar-am-tickets.eventbrite.com/" TargetMode="External"/><Relationship Id="rId7" Type="http://schemas.openxmlformats.org/officeDocument/2006/relationships/hyperlink" Target="https://ttbwa-lcb-trade-practice-seminar-am-tickets.eventbrit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tbcaabc-trade-practice-seminar-pm.eventbrite.com/" TargetMode="External"/><Relationship Id="rId5" Type="http://schemas.openxmlformats.org/officeDocument/2006/relationships/hyperlink" Target="https://ttbcaabc-trade-practice-seminar-am.eventbrite.com/" TargetMode="External"/><Relationship Id="rId10" Type="http://schemas.openxmlformats.org/officeDocument/2006/relationships/hyperlink" Target="https://www.ttb.gov/news/registration-open-2019-trade-practice-seminars.shtml" TargetMode="External"/><Relationship Id="rId4" Type="http://schemas.openxmlformats.org/officeDocument/2006/relationships/hyperlink" Target="https://ttbnysla-trade-practice-seminar-pm-tickets.eventbrite.com/" TargetMode="External"/><Relationship Id="rId9" Type="http://schemas.openxmlformats.org/officeDocument/2006/relationships/hyperlink" Target="https://ttbmo-atc-trade-practice-seminar-am-tickets.eventbrite.com/"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1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2" Type="http://schemas.openxmlformats.org/officeDocument/2006/relationships/hyperlink" Target="https://www.ttb.gov/rulings/index.shtml" TargetMode="External"/><Relationship Id="rId1" Type="http://schemas.openxmlformats.org/officeDocument/2006/relationships/slideLayout" Target="../slideLayouts/slideLayout20.xml"/></Relationships>
</file>

<file path=ppt/slides/_rels/slide1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9.xml.rels><?xml version="1.0" encoding="UTF-8" standalone="yes"?>
<Relationships xmlns="http://schemas.openxmlformats.org/package/2006/relationships"><Relationship Id="rId3" Type="http://schemas.openxmlformats.org/officeDocument/2006/relationships/hyperlink" Target="https://www.ttb.gov/rulings/2013-2.pdf" TargetMode="External"/><Relationship Id="rId2" Type="http://schemas.openxmlformats.org/officeDocument/2006/relationships/hyperlink" Target="https://www.ttb.gov/rulings/2004-1.pdf"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2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ttb.gov/beer/beer-faqs.shtml" TargetMode="External"/><Relationship Id="rId1" Type="http://schemas.openxmlformats.org/officeDocument/2006/relationships/slideLayout" Target="../slideLayouts/slideLayout2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9.xml.rels><?xml version="1.0" encoding="UTF-8" standalone="yes"?>
<Relationships xmlns="http://schemas.openxmlformats.org/package/2006/relationships"><Relationship Id="rId2" Type="http://schemas.openxmlformats.org/officeDocument/2006/relationships/hyperlink" Target="http://www.ttb.gov/labeling/allowable_revisions.shtml" TargetMode="Externa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ecfr.gov/cgi-bin/text-idx?c=ecfr;sid=33fc0c0194b58b6fe95208945b5c637a;rgn=div5;view=text;node=27:1.0.1.1.20;idno=27;cc=ecf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ecfr.gov/cgi-bin/text-idx?c=ecfr;sid=33fc0c0194b58b6fe95208945b5c637a;rgn=div5;view=text;node=27:1.0.1.1.5;idno=27;cc=ecfr" TargetMode="Externa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2" Type="http://schemas.openxmlformats.org/officeDocument/2006/relationships/hyperlink" Target="https://www.regulations.gov/document?D=TTB-2018-0007-0001"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hyperlink" Target="https://www.regulations.gov/"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8" Type="http://schemas.openxmlformats.org/officeDocument/2006/relationships/hyperlink" Target="mailto:Michael.Webster@ttb.gov" TargetMode="External"/><Relationship Id="rId3" Type="http://schemas.openxmlformats.org/officeDocument/2006/relationships/hyperlink" Target="mailto:Susan.Evans@ttb.gov" TargetMode="External"/><Relationship Id="rId7" Type="http://schemas.openxmlformats.org/officeDocument/2006/relationships/hyperlink" Target="mailto:Christian.Fay@ttb.gov"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mailto:Melissa.Keller@ttb.gov" TargetMode="External"/><Relationship Id="rId5" Type="http://schemas.openxmlformats.org/officeDocument/2006/relationships/hyperlink" Target="mailto:Charyl.Sjowall@ttb.gov" TargetMode="External"/><Relationship Id="rId4" Type="http://schemas.openxmlformats.org/officeDocument/2006/relationships/hyperlink" Target="mailto:William.Caster@ttb.gov" TargetMode="Externa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mailto:TradePractices@ttb.gov"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www.ttb.gov/"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hyperlink" Target="http://www.ttb.gov/beer/bam.shtml" TargetMode="External"/><Relationship Id="rId5" Type="http://schemas.openxmlformats.org/officeDocument/2006/relationships/hyperlink" Target="http://www.ecfr.gov/" TargetMode="External"/><Relationship Id="rId4" Type="http://schemas.openxmlformats.org/officeDocument/2006/relationships/hyperlink" Target="http://www.fda.gov/"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www.ttb.gov/beer/index.shtml" TargetMode="External"/><Relationship Id="rId7" Type="http://schemas.openxmlformats.org/officeDocument/2006/relationships/hyperlink" Target="https://www.ttb.gov/ponl/permits-online-help.shtm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s://public.govdelivery.com/accounts/USTTB/subscriber/new" TargetMode="External"/><Relationship Id="rId5" Type="http://schemas.openxmlformats.org/officeDocument/2006/relationships/hyperlink" Target="https://www.ttb.gov/formulation/formula_approval_tool_mb.shtml" TargetMode="External"/><Relationship Id="rId4" Type="http://schemas.openxmlformats.org/officeDocument/2006/relationships/hyperlink" Target="https://www.ttb.gov/formulation/index.shtml"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s://www.ttb.gov/beer/beer-rulings.shtm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s://www.ttb.gov/alcohol/craft-beverage-modernization-and-tax-reform.shtml" TargetMode="External"/><Relationship Id="rId5" Type="http://schemas.openxmlformats.org/officeDocument/2006/relationships/hyperlink" Target="https://www.ttb.gov/beer/beer-faqs.shtml" TargetMode="External"/><Relationship Id="rId4" Type="http://schemas.openxmlformats.org/officeDocument/2006/relationships/hyperlink" Target="https://www.ttb.gov/beer/beer-ic.s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ttb.gov/rulings/2008-3.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ttb.gov/industry_circulars/archives/18-5.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hyperlink" Target="https://csms.cbp.gov/viewmssg.asp?Recid=23602&amp;page=&amp;srch_argv=18-000403&amp;srchtype=all&amp;btype=&amp;sortby=&amp;sb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ttb.gov/procedures/2018-1.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urldefense.proofpoint.com/v2/url?u=https-3A__www.fda.gov_newsevents_publichealthfocus_ucm421168.htm&amp;d=DwMFAg&amp;c=Tuerg-yNTgVjZ4qfQI_XUAo-m_1Vz9aewAZbk-XJGzU&amp;r=fGLzUZiRVRKniILqwHsX5CsOIL7hx0K2A0cKnp4Ippo&amp;m=Qh4XEAsfs0LT4SE4cQm3eDHYEpLHIzGTNb7aLhGZkSs&amp;s=_bAkCczCX8x58vSx4blGwV3NGqrL3qTATrLOfstK0MU&amp;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ttb.gov/industry_circulars/archives/2005/05-02.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tbonline.gov/permitsonline/Default.aspx" TargetMode="External"/><Relationship Id="rId1" Type="http://schemas.openxmlformats.org/officeDocument/2006/relationships/slideLayout" Target="../slideLayouts/slideLayout11.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hyperlink" Target="https://www.ttb.gov/ponl/permits-online-required-documents.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ttb.gov/ponl-help/application-process-overview.shtml" TargetMode="External"/><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ttb.gov/ponl/permits_online-tutorials.shtml" TargetMode="External"/><Relationship Id="rId2" Type="http://schemas.openxmlformats.org/officeDocument/2006/relationships/hyperlink" Target="https://www.ttb.gov/ponl/permits-online-help.s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www.ttb.gov/index.shtm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ttb.gov/pdf/ttb_strategic_plan_print_v2.pdf"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hyperlink" Target="https://www.ecfr.gov/cgi-bin/text-idx?SID=27a1cac997b763b4259d08846e364fb8&amp;mc=true&amp;tpl=/ecfrbrowse/Title27/27cfr25_main_02.tpl" TargetMode="External"/><Relationship Id="rId4" Type="http://schemas.openxmlformats.org/officeDocument/2006/relationships/hyperlink" Target="https://www.ttb.gov/beer/beer-regs.shtml" TargetMode="Externa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ttb.gov/industry_circulars/archives/2004/04-03.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ttb.gov/forms/f51306.pdf" TargetMode="External"/><Relationship Id="rId4" Type="http://schemas.openxmlformats.org/officeDocument/2006/relationships/hyperlink" Target="https://www.ttb.gov/forms/f513012.pdf"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microsoft.com/office/2007/relationships/hdphoto" Target="../media/hdphoto12.wdp"/></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ttb.gov/forms/f513026sm.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ttb.gov/forms/f51309i.pdf" TargetMode="External"/><Relationship Id="rId5" Type="http://schemas.openxmlformats.org/officeDocument/2006/relationships/hyperlink" Target="https://www.ttb.gov/forms/f513026i.pdf" TargetMode="External"/><Relationship Id="rId4" Type="http://schemas.openxmlformats.org/officeDocument/2006/relationships/hyperlink" Target="https://www.ttb.gov/forms/f51309.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hyperlink" Target="https://www.ttb.gov/forms/f51309.pdf" TargetMode="External"/><Relationship Id="rId4" Type="http://schemas.microsoft.com/office/2007/relationships/hdphoto" Target="../media/hdphoto14.wdp"/></Relationships>
</file>

<file path=ppt/slides/_rels/slide9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hyperlink" Target="https://www.ttb.gov/forms/f51309.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hyperlink" Target="https://www.ttb.gov/forms/f513026sm.pdf" TargetMode="External"/><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smtClean="0"/>
              <a:t>TTB Bootcamp for Brewers</a:t>
            </a:r>
            <a:endParaRPr lang="en-US" dirty="0"/>
          </a:p>
        </p:txBody>
      </p:sp>
      <p:sp>
        <p:nvSpPr>
          <p:cNvPr id="7" name="Subtitle 6"/>
          <p:cNvSpPr>
            <a:spLocks noGrp="1"/>
          </p:cNvSpPr>
          <p:nvPr>
            <p:ph type="subTitle" idx="1"/>
          </p:nvPr>
        </p:nvSpPr>
        <p:spPr/>
        <p:txBody>
          <a:bodyPr/>
          <a:lstStyle/>
          <a:p>
            <a:r>
              <a:rPr lang="en-US" dirty="0" smtClean="0"/>
              <a:t>Craft Brewers Conference </a:t>
            </a:r>
          </a:p>
          <a:p>
            <a:r>
              <a:rPr lang="en-US" dirty="0" smtClean="0"/>
              <a:t>Denver | April 8, 2019</a:t>
            </a:r>
            <a:endParaRPr lang="en-US" dirty="0"/>
          </a:p>
        </p:txBody>
      </p:sp>
    </p:spTree>
    <p:extLst>
      <p:ext uri="{BB962C8B-B14F-4D97-AF65-F5344CB8AC3E}">
        <p14:creationId xmlns:p14="http://schemas.microsoft.com/office/powerpoint/2010/main" val="3785701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Revenue Center</a:t>
            </a:r>
            <a:endParaRPr lang="en-US" dirty="0"/>
          </a:p>
        </p:txBody>
      </p:sp>
      <p:sp>
        <p:nvSpPr>
          <p:cNvPr id="3" name="Content Placeholder 2"/>
          <p:cNvSpPr>
            <a:spLocks noGrp="1"/>
          </p:cNvSpPr>
          <p:nvPr>
            <p:ph idx="1"/>
          </p:nvPr>
        </p:nvSpPr>
        <p:spPr/>
        <p:txBody>
          <a:bodyPr/>
          <a:lstStyle/>
          <a:p>
            <a:r>
              <a:rPr lang="en-US" dirty="0" smtClean="0"/>
              <a:t>Issues permits/notices/registrations </a:t>
            </a:r>
          </a:p>
          <a:p>
            <a:r>
              <a:rPr lang="en-US" dirty="0" smtClean="0"/>
              <a:t>Processes tax returns, operational reports, and claims </a:t>
            </a:r>
          </a:p>
          <a:p>
            <a:endParaRPr lang="en-US" dirty="0" smtClean="0"/>
          </a:p>
          <a:p>
            <a:r>
              <a:rPr lang="en-US" dirty="0" smtClean="0"/>
              <a:t>Located in Cincinnati, Ohio</a:t>
            </a:r>
          </a:p>
          <a:p>
            <a:r>
              <a:rPr lang="en-US" dirty="0" smtClean="0"/>
              <a:t>Toll-Free: 877-882-3277</a:t>
            </a:r>
          </a:p>
          <a:p>
            <a:r>
              <a:rPr lang="en-US" dirty="0" smtClean="0"/>
              <a:t>Web Form: </a:t>
            </a:r>
            <a:r>
              <a:rPr lang="en-US" dirty="0" smtClean="0">
                <a:hlinkClick r:id="rId2"/>
              </a:rPr>
              <a:t>Submit Online Inquiry</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54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11203" y="1307188"/>
            <a:ext cx="8769595" cy="3971393"/>
          </a:xfrm>
          <a:prstGeom prst="rect">
            <a:avLst/>
          </a:prstGeom>
          <a:ln>
            <a:solidFill>
              <a:schemeClr val="accent1"/>
            </a:solidFill>
          </a:ln>
          <a:effectLst>
            <a:outerShdw blurRad="50800" dist="38100" dir="2700000" algn="tl" rotWithShape="0">
              <a:prstClr val="black">
                <a:alpha val="40000"/>
              </a:prstClr>
            </a:outerShdw>
          </a:effectLst>
        </p:spPr>
      </p:pic>
      <p:sp>
        <p:nvSpPr>
          <p:cNvPr id="5" name="Rectangle 4"/>
          <p:cNvSpPr/>
          <p:nvPr/>
        </p:nvSpPr>
        <p:spPr>
          <a:xfrm>
            <a:off x="9940603" y="5401361"/>
            <a:ext cx="2251397" cy="923330"/>
          </a:xfrm>
          <a:prstGeom prst="rect">
            <a:avLst/>
          </a:prstGeom>
        </p:spPr>
        <p:txBody>
          <a:bodyPr wrap="square">
            <a:spAutoFit/>
          </a:bodyPr>
          <a:lstStyle/>
          <a:p>
            <a:r>
              <a:rPr lang="en-US" altLang="en-US" dirty="0">
                <a:hlinkClick r:id="rId5"/>
              </a:rPr>
              <a:t>TTB Form 5130.26 – Quarterly Brewer’s Report of Operations</a:t>
            </a:r>
            <a:endParaRPr lang="en-US" altLang="en-US" dirty="0"/>
          </a:p>
        </p:txBody>
      </p:sp>
    </p:spTree>
    <p:extLst>
      <p:ext uri="{BB962C8B-B14F-4D97-AF65-F5344CB8AC3E}">
        <p14:creationId xmlns:p14="http://schemas.microsoft.com/office/powerpoint/2010/main" val="7209810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Reports &amp; Returns</a:t>
            </a:r>
            <a:endParaRPr lang="en-US" dirty="0"/>
          </a:p>
        </p:txBody>
      </p:sp>
      <p:graphicFrame>
        <p:nvGraphicFramePr>
          <p:cNvPr id="7" name="Content Placeholder 6"/>
          <p:cNvGraphicFramePr>
            <a:graphicFrameLocks noGrp="1"/>
          </p:cNvGraphicFramePr>
          <p:nvPr>
            <p:ph idx="1"/>
            <p:extLst/>
          </p:nvPr>
        </p:nvGraphicFramePr>
        <p:xfrm>
          <a:off x="762000" y="1676400"/>
          <a:ext cx="106680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25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251200" y="6449740"/>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9649" y="186471"/>
            <a:ext cx="7592703" cy="6103303"/>
          </a:xfrm>
          <a:prstGeom prst="rect">
            <a:avLst/>
          </a:prstGeom>
          <a:ln>
            <a:solidFill>
              <a:schemeClr val="accent1"/>
            </a:solidFill>
          </a:ln>
          <a:effectLst>
            <a:outerShdw blurRad="50800" dist="38100" dir="2700000" algn="tl" rotWithShape="0">
              <a:prstClr val="black">
                <a:alpha val="40000"/>
              </a:prstClr>
            </a:outerShdw>
          </a:effectLst>
        </p:spPr>
      </p:pic>
      <p:sp>
        <p:nvSpPr>
          <p:cNvPr id="6" name="Rectangle 5"/>
          <p:cNvSpPr/>
          <p:nvPr/>
        </p:nvSpPr>
        <p:spPr>
          <a:xfrm>
            <a:off x="9973123" y="5804677"/>
            <a:ext cx="22188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TTB Form 5000.24sm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9797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251200" y="6449740"/>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Rectangle 4"/>
          <p:cNvSpPr/>
          <p:nvPr/>
        </p:nvSpPr>
        <p:spPr>
          <a:xfrm>
            <a:off x="9973123" y="5804677"/>
            <a:ext cx="22188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TTB Form 5000.24sm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75390" y="820882"/>
            <a:ext cx="9841220" cy="423559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23491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Tax Rates for Domestic Beer</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2019300" y="5929613"/>
            <a:ext cx="8153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Additional rules regarding controlled groups and single taxpayers apply </a:t>
            </a:r>
          </a:p>
        </p:txBody>
      </p:sp>
      <p:graphicFrame>
        <p:nvGraphicFramePr>
          <p:cNvPr id="2" name="Table 1"/>
          <p:cNvGraphicFramePr>
            <a:graphicFrameLocks noGrp="1"/>
          </p:cNvGraphicFramePr>
          <p:nvPr>
            <p:extLst/>
          </p:nvPr>
        </p:nvGraphicFramePr>
        <p:xfrm>
          <a:off x="1262881" y="1516255"/>
          <a:ext cx="9438616" cy="4264831"/>
        </p:xfrm>
        <a:graphic>
          <a:graphicData uri="http://schemas.openxmlformats.org/drawingml/2006/table">
            <a:tbl>
              <a:tblPr>
                <a:effectLst>
                  <a:outerShdw blurRad="50800" dist="38100" dir="2700000" algn="tl" rotWithShape="0">
                    <a:prstClr val="black">
                      <a:alpha val="40000"/>
                    </a:prstClr>
                  </a:outerShdw>
                </a:effectLst>
              </a:tblPr>
              <a:tblGrid>
                <a:gridCol w="2359654">
                  <a:extLst>
                    <a:ext uri="{9D8B030D-6E8A-4147-A177-3AD203B41FA5}">
                      <a16:colId xmlns:a16="http://schemas.microsoft.com/office/drawing/2014/main" val="20000"/>
                    </a:ext>
                  </a:extLst>
                </a:gridCol>
                <a:gridCol w="2359654">
                  <a:extLst>
                    <a:ext uri="{9D8B030D-6E8A-4147-A177-3AD203B41FA5}">
                      <a16:colId xmlns:a16="http://schemas.microsoft.com/office/drawing/2014/main" val="20001"/>
                    </a:ext>
                  </a:extLst>
                </a:gridCol>
                <a:gridCol w="2359654">
                  <a:extLst>
                    <a:ext uri="{9D8B030D-6E8A-4147-A177-3AD203B41FA5}">
                      <a16:colId xmlns:a16="http://schemas.microsoft.com/office/drawing/2014/main" val="20002"/>
                    </a:ext>
                  </a:extLst>
                </a:gridCol>
                <a:gridCol w="2359654">
                  <a:extLst>
                    <a:ext uri="{9D8B030D-6E8A-4147-A177-3AD203B41FA5}">
                      <a16:colId xmlns:a16="http://schemas.microsoft.com/office/drawing/2014/main" val="20003"/>
                    </a:ext>
                  </a:extLst>
                </a:gridCol>
              </a:tblGrid>
              <a:tr h="736485">
                <a:tc gridSpan="4">
                  <a:txBody>
                    <a:bodyPr/>
                    <a:lstStyle/>
                    <a:p>
                      <a:pPr algn="ctr" rtl="0" fontAlgn="ctr"/>
                      <a:r>
                        <a:rPr lang="en-US" sz="2300" b="1" i="0" u="none" strike="noStrike" dirty="0">
                          <a:solidFill>
                            <a:srgbClr val="000000"/>
                          </a:solidFill>
                          <a:effectLst/>
                          <a:latin typeface="Calibri" panose="020F0502020204030204" pitchFamily="34" charset="0"/>
                        </a:rPr>
                        <a:t>Tax Rates for Domestic Beer </a:t>
                      </a:r>
                      <a:r>
                        <a:rPr lang="en-US" sz="2300" b="1" i="0" u="none" strike="noStrike" dirty="0" smtClean="0">
                          <a:solidFill>
                            <a:srgbClr val="000000"/>
                          </a:solidFill>
                          <a:effectLst/>
                          <a:latin typeface="Calibri" panose="020F0502020204030204" pitchFamily="34" charset="0"/>
                        </a:rPr>
                        <a:t>Removed </a:t>
                      </a:r>
                      <a:r>
                        <a:rPr lang="en-US" sz="2300" b="1" i="0" u="none" strike="noStrike" dirty="0">
                          <a:solidFill>
                            <a:srgbClr val="000000"/>
                          </a:solidFill>
                          <a:effectLst/>
                          <a:latin typeface="Calibri" panose="020F0502020204030204" pitchFamily="34" charset="0"/>
                        </a:rPr>
                        <a:t>During Calendar Years 2018 and 2019*</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7453">
                <a:tc>
                  <a:txBody>
                    <a:bodyPr/>
                    <a:lstStyle/>
                    <a:p>
                      <a:pPr algn="ctr" rtl="0" fontAlgn="ctr"/>
                      <a:r>
                        <a:rPr lang="en-US" sz="1800" b="1" i="0" u="none" strike="noStrike" dirty="0">
                          <a:solidFill>
                            <a:srgbClr val="000000"/>
                          </a:solidFill>
                          <a:effectLst/>
                          <a:latin typeface="Calibri" panose="020F0502020204030204" pitchFamily="34" charset="0"/>
                        </a:rPr>
                        <a:t> </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gridSpan="2">
                  <a:txBody>
                    <a:bodyPr/>
                    <a:lstStyle/>
                    <a:p>
                      <a:pPr algn="ctr" rtl="0" fontAlgn="ctr"/>
                      <a:r>
                        <a:rPr lang="en-US" sz="1800" b="1" i="0" u="none" strike="noStrike" dirty="0">
                          <a:solidFill>
                            <a:srgbClr val="000000"/>
                          </a:solidFill>
                          <a:effectLst/>
                          <a:latin typeface="Calibri" panose="020F0502020204030204" pitchFamily="34" charset="0"/>
                        </a:rPr>
                        <a:t>Beer Produced by the Brewer</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a:txBody>
                    <a:bodyPr/>
                    <a:lstStyle/>
                    <a:p>
                      <a:pPr algn="ctr" rtl="0" fontAlgn="ctr"/>
                      <a:r>
                        <a:rPr lang="en-US" sz="1800" b="1" i="0" u="none" strike="noStrike" dirty="0">
                          <a:solidFill>
                            <a:srgbClr val="000000"/>
                          </a:solidFill>
                          <a:effectLst/>
                          <a:latin typeface="Calibri" panose="020F0502020204030204" pitchFamily="34" charset="0"/>
                        </a:rPr>
                        <a:t>Beer Not Produced </a:t>
                      </a:r>
                      <a:endParaRPr lang="en-US" sz="1800" b="1" i="0" u="none" strike="noStrike" dirty="0" smtClean="0">
                        <a:solidFill>
                          <a:srgbClr val="000000"/>
                        </a:solidFill>
                        <a:effectLst/>
                        <a:latin typeface="Calibri" panose="020F0502020204030204" pitchFamily="34" charset="0"/>
                      </a:endParaRPr>
                    </a:p>
                    <a:p>
                      <a:pPr algn="ctr" rtl="0" fontAlgn="ctr"/>
                      <a:r>
                        <a:rPr lang="en-US" sz="1800" b="1" i="0" u="none" strike="noStrike" dirty="0" smtClean="0">
                          <a:solidFill>
                            <a:srgbClr val="000000"/>
                          </a:solidFill>
                          <a:effectLst/>
                          <a:latin typeface="Calibri" panose="020F0502020204030204" pitchFamily="34" charset="0"/>
                        </a:rPr>
                        <a:t>by </a:t>
                      </a:r>
                      <a:r>
                        <a:rPr lang="en-US" sz="1800" b="1" i="0" u="none" strike="noStrike" dirty="0">
                          <a:solidFill>
                            <a:srgbClr val="000000"/>
                          </a:solidFill>
                          <a:effectLst/>
                          <a:latin typeface="Calibri" panose="020F0502020204030204" pitchFamily="34" charset="0"/>
                        </a:rPr>
                        <a:t>the Brewer</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617453">
                <a:tc rowSpan="2">
                  <a:txBody>
                    <a:bodyPr/>
                    <a:lstStyle/>
                    <a:p>
                      <a:pPr algn="l" fontAlgn="ctr"/>
                      <a:r>
                        <a:rPr lang="en-US" sz="1800" b="1" i="0" u="none" strike="noStrike" dirty="0">
                          <a:solidFill>
                            <a:srgbClr val="000000"/>
                          </a:solidFill>
                          <a:effectLst/>
                          <a:latin typeface="Calibri" panose="020F0502020204030204" pitchFamily="34" charset="0"/>
                        </a:rPr>
                        <a:t>Domestic Brewer who brews 2,000,000 barrels or less per calendar year</a:t>
                      </a:r>
                    </a:p>
                  </a:txBody>
                  <a:tcPr marL="77638"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000000"/>
                          </a:solidFill>
                          <a:effectLst/>
                          <a:latin typeface="Calibri" panose="020F0502020204030204" pitchFamily="34" charset="0"/>
                        </a:rPr>
                        <a:t>First 60,000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Over 60,000 up to 2,000,000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All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2"/>
                  </a:ext>
                </a:extLst>
              </a:tr>
              <a:tr h="904456">
                <a:tc vMerge="1">
                  <a:txBody>
                    <a:bodyPr/>
                    <a:lstStyle/>
                    <a:p>
                      <a:endParaRPr lang="en-US"/>
                    </a:p>
                  </a:txBody>
                  <a:tcPr/>
                </a:tc>
                <a:tc>
                  <a:txBody>
                    <a:bodyPr/>
                    <a:lstStyle/>
                    <a:p>
                      <a:pPr algn="ctr" fontAlgn="ctr"/>
                      <a:r>
                        <a:rPr lang="en-US" sz="1800" b="1" i="0" u="none" strike="noStrike" dirty="0">
                          <a:solidFill>
                            <a:srgbClr val="000000"/>
                          </a:solidFill>
                          <a:effectLst/>
                          <a:latin typeface="+mn-lt"/>
                        </a:rPr>
                        <a:t>$3.50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$16.00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800" b="1" i="0" u="none" strike="noStrike" dirty="0">
                          <a:solidFill>
                            <a:srgbClr val="000000"/>
                          </a:solidFill>
                          <a:effectLst/>
                          <a:latin typeface="+mn-lt"/>
                        </a:rPr>
                        <a:t>$18.00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4528">
                <a:tc rowSpan="2">
                  <a:txBody>
                    <a:bodyPr/>
                    <a:lstStyle/>
                    <a:p>
                      <a:pPr algn="l" fontAlgn="ctr"/>
                      <a:r>
                        <a:rPr lang="en-US" sz="1800" b="1" i="0" u="none" strike="noStrike" dirty="0">
                          <a:solidFill>
                            <a:srgbClr val="000000"/>
                          </a:solidFill>
                          <a:effectLst/>
                          <a:latin typeface="Calibri" panose="020F0502020204030204" pitchFamily="34" charset="0"/>
                        </a:rPr>
                        <a:t>Domestic Brewer who brews more than 2,000,000 barrels per calendar year</a:t>
                      </a:r>
                    </a:p>
                  </a:txBody>
                  <a:tcPr marL="77638"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000000"/>
                          </a:solidFill>
                          <a:effectLst/>
                          <a:latin typeface="Calibri" panose="020F0502020204030204" pitchFamily="34" charset="0"/>
                        </a:rPr>
                        <a:t>First 6,000,000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Over 6,000,000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extLst>
                  <a:ext uri="{0D108BD9-81ED-4DB2-BD59-A6C34878D82A}">
                    <a16:rowId xmlns:a16="http://schemas.microsoft.com/office/drawing/2014/main" val="10004"/>
                  </a:ext>
                </a:extLst>
              </a:tr>
              <a:tr h="904456">
                <a:tc vMerge="1">
                  <a:txBody>
                    <a:bodyPr/>
                    <a:lstStyle/>
                    <a:p>
                      <a:endParaRPr lang="en-US"/>
                    </a:p>
                  </a:txBody>
                  <a:tcPr/>
                </a:tc>
                <a:tc>
                  <a:txBody>
                    <a:bodyPr/>
                    <a:lstStyle/>
                    <a:p>
                      <a:pPr algn="ctr" fontAlgn="ctr"/>
                      <a:r>
                        <a:rPr lang="en-US" sz="1800" b="1" i="0" u="none" strike="noStrike" dirty="0">
                          <a:solidFill>
                            <a:srgbClr val="000000"/>
                          </a:solidFill>
                          <a:effectLst/>
                          <a:latin typeface="Calibri" panose="020F0502020204030204" pitchFamily="34" charset="0"/>
                        </a:rPr>
                        <a:t>$16.00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$18.00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14" name="Rectangle 13"/>
          <p:cNvSpPr/>
          <p:nvPr/>
        </p:nvSpPr>
        <p:spPr>
          <a:xfrm>
            <a:off x="1262881" y="2270927"/>
            <a:ext cx="7057154" cy="210010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320035" y="2270927"/>
            <a:ext cx="2381462" cy="351015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1162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r>
              <a:rPr lang="en-US" altLang="en-US" dirty="0" smtClean="0"/>
              <a:t>When is There Beer Tax Liability?</a:t>
            </a:r>
            <a:endParaRPr lang="en-US" altLang="en-US" dirty="0"/>
          </a:p>
        </p:txBody>
      </p:sp>
      <p:sp>
        <p:nvSpPr>
          <p:cNvPr id="40963" name="Rectangle 5"/>
          <p:cNvSpPr>
            <a:spLocks noGrp="1" noChangeArrowheads="1"/>
          </p:cNvSpPr>
          <p:nvPr>
            <p:ph idx="1"/>
          </p:nvPr>
        </p:nvSpPr>
        <p:spPr/>
        <p:txBody>
          <a:bodyPr/>
          <a:lstStyle/>
          <a:p>
            <a:endParaRPr lang="en-US" altLang="en-US" dirty="0" smtClean="0"/>
          </a:p>
          <a:p>
            <a:pPr marL="0" indent="0">
              <a:buNone/>
            </a:pPr>
            <a:r>
              <a:rPr lang="en-US" altLang="en-US" dirty="0" smtClean="0"/>
              <a:t>“Tax is hereby imposed on all beer brewed or produced and removed for consumption or sale within the U.S. or imported into the U.S.”</a:t>
            </a:r>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834114" y="5916907"/>
            <a:ext cx="226745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26 U.S.C. 5051(a) </a:t>
            </a:r>
          </a:p>
        </p:txBody>
      </p:sp>
    </p:spTree>
    <p:extLst>
      <p:ext uri="{BB962C8B-B14F-4D97-AF65-F5344CB8AC3E}">
        <p14:creationId xmlns:p14="http://schemas.microsoft.com/office/powerpoint/2010/main" val="15586933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r>
              <a:rPr lang="en-US" altLang="en-US" dirty="0" smtClean="0"/>
              <a:t>Excise Tax Return Filing Frequency</a:t>
            </a:r>
          </a:p>
        </p:txBody>
      </p:sp>
      <p:sp>
        <p:nvSpPr>
          <p:cNvPr id="45059" name="Rectangle 6"/>
          <p:cNvSpPr>
            <a:spLocks noGrp="1" noChangeArrowheads="1"/>
          </p:cNvSpPr>
          <p:nvPr>
            <p:ph idx="1"/>
          </p:nvPr>
        </p:nvSpPr>
        <p:spPr/>
        <p:txBody>
          <a:bodyPr/>
          <a:lstStyle/>
          <a:p>
            <a:r>
              <a:rPr lang="en-US" b="1" dirty="0" smtClean="0"/>
              <a:t>Annually:</a:t>
            </a:r>
            <a:r>
              <a:rPr lang="en-US" dirty="0" smtClean="0"/>
              <a:t>  </a:t>
            </a:r>
            <a:r>
              <a:rPr lang="en-US" dirty="0" smtClean="0">
                <a:solidFill>
                  <a:schemeClr val="accent1">
                    <a:lumMod val="50000"/>
                  </a:schemeClr>
                </a:solidFill>
              </a:rPr>
              <a:t>You may file 1 tax return per year if you are liable for $1,000 or less of tax on beer in the current and prior calendar year </a:t>
            </a:r>
          </a:p>
          <a:p>
            <a:pPr lvl="1"/>
            <a:endParaRPr lang="en-US" sz="900" dirty="0" smtClean="0">
              <a:solidFill>
                <a:schemeClr val="accent1">
                  <a:lumMod val="50000"/>
                </a:schemeClr>
              </a:solidFill>
            </a:endParaRPr>
          </a:p>
          <a:p>
            <a:r>
              <a:rPr lang="en-US" b="1" dirty="0" smtClean="0">
                <a:solidFill>
                  <a:schemeClr val="accent1">
                    <a:lumMod val="50000"/>
                  </a:schemeClr>
                </a:solidFill>
              </a:rPr>
              <a:t>Quarterly:</a:t>
            </a:r>
            <a:r>
              <a:rPr lang="en-US" dirty="0" smtClean="0">
                <a:solidFill>
                  <a:schemeClr val="accent1">
                    <a:lumMod val="50000"/>
                  </a:schemeClr>
                </a:solidFill>
              </a:rPr>
              <a:t>  You may file quarterly if you are liable for $50,000 or less of tax </a:t>
            </a:r>
            <a:r>
              <a:rPr lang="en-US" dirty="0">
                <a:solidFill>
                  <a:schemeClr val="accent1">
                    <a:lumMod val="50000"/>
                  </a:schemeClr>
                </a:solidFill>
              </a:rPr>
              <a:t>on </a:t>
            </a:r>
            <a:r>
              <a:rPr lang="en-US" dirty="0" smtClean="0">
                <a:solidFill>
                  <a:schemeClr val="accent1">
                    <a:lumMod val="50000"/>
                  </a:schemeClr>
                </a:solidFill>
              </a:rPr>
              <a:t>beer in the current and prior calendar year</a:t>
            </a:r>
          </a:p>
          <a:p>
            <a:pPr lvl="1"/>
            <a:r>
              <a:rPr lang="en-US" dirty="0" smtClean="0">
                <a:solidFill>
                  <a:schemeClr val="accent1">
                    <a:lumMod val="50000"/>
                  </a:schemeClr>
                </a:solidFill>
              </a:rPr>
              <a:t>Quarters end March, June, September, December</a:t>
            </a:r>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013" name="TextBox 1"/>
          <p:cNvSpPr txBox="1">
            <a:spLocks noChangeArrowheads="1"/>
          </p:cNvSpPr>
          <p:nvPr/>
        </p:nvSpPr>
        <p:spPr bwMode="auto">
          <a:xfrm>
            <a:off x="5867400" y="17668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17375E"/>
                </a:solidFill>
                <a:latin typeface="Calisto MT" panose="02040603050505030304" pitchFamily="18" charset="0"/>
              </a:defRPr>
            </a:lvl1pPr>
            <a:lvl2pPr marL="742950" indent="-285750">
              <a:spcBef>
                <a:spcPct val="20000"/>
              </a:spcBef>
              <a:buFont typeface="Arial" panose="020B0604020202020204" pitchFamily="34" charset="0"/>
              <a:buChar char="–"/>
              <a:defRPr sz="2800">
                <a:solidFill>
                  <a:srgbClr val="17375E"/>
                </a:solidFill>
                <a:latin typeface="Calisto MT" panose="02040603050505030304" pitchFamily="18" charset="0"/>
              </a:defRPr>
            </a:lvl2pPr>
            <a:lvl3pPr marL="1143000" indent="-228600">
              <a:spcBef>
                <a:spcPct val="20000"/>
              </a:spcBef>
              <a:buFont typeface="Arial" panose="020B0604020202020204" pitchFamily="34" charset="0"/>
              <a:buChar char="•"/>
              <a:defRPr sz="2400">
                <a:solidFill>
                  <a:srgbClr val="17375E"/>
                </a:solidFill>
                <a:latin typeface="Calisto MT" panose="02040603050505030304" pitchFamily="18" charset="0"/>
              </a:defRPr>
            </a:lvl3pPr>
            <a:lvl4pPr marL="1600200" indent="-228600">
              <a:spcBef>
                <a:spcPct val="20000"/>
              </a:spcBef>
              <a:buFont typeface="Arial" panose="020B0604020202020204" pitchFamily="34" charset="0"/>
              <a:buChar char="–"/>
              <a:defRPr sz="2000">
                <a:solidFill>
                  <a:srgbClr val="17375E"/>
                </a:solidFill>
                <a:latin typeface="Calisto MT" panose="02040603050505030304" pitchFamily="18" charset="0"/>
              </a:defRPr>
            </a:lvl4pPr>
            <a:lvl5pPr marL="2057400" indent="-228600">
              <a:spcBef>
                <a:spcPct val="20000"/>
              </a:spcBef>
              <a:buFont typeface="Arial" panose="020B0604020202020204" pitchFamily="34" charset="0"/>
              <a:buChar char="»"/>
              <a:defRPr sz="2000">
                <a:solidFill>
                  <a:srgbClr val="17375E"/>
                </a:solidFill>
                <a:latin typeface="Calisto MT" panose="02040603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Rectangle 3"/>
          <p:cNvSpPr/>
          <p:nvPr/>
        </p:nvSpPr>
        <p:spPr>
          <a:xfrm>
            <a:off x="762000" y="5516797"/>
            <a:ext cx="10820400"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NOTE</a:t>
            </a:r>
            <a:r>
              <a:rPr kumimoji="0" lang="en-US" sz="2000" b="0" i="0" u="none" strike="noStrike" kern="1200" cap="none" spc="0" normalizeH="0" baseline="0" noProof="0" dirty="0" smtClean="0">
                <a:ln>
                  <a:noFill/>
                </a:ln>
                <a:solidFill>
                  <a:srgbClr val="002060"/>
                </a:solidFill>
                <a:effectLst/>
                <a:uLnTx/>
                <a:uFillTx/>
                <a:latin typeface="Calibri" panose="020F0502020204030204"/>
                <a:ea typeface="+mn-ea"/>
                <a:cs typeface="+mn-cs"/>
              </a:rPr>
              <a:t>: Additional </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rules apply to controlled groups and </a:t>
            </a: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multiple breweries with the same EIN</a:t>
            </a:r>
          </a:p>
        </p:txBody>
      </p:sp>
      <p:sp>
        <p:nvSpPr>
          <p:cNvPr id="8" name="TextBox 7"/>
          <p:cNvSpPr txBox="1"/>
          <p:nvPr/>
        </p:nvSpPr>
        <p:spPr>
          <a:xfrm>
            <a:off x="10317192" y="5916907"/>
            <a:ext cx="178437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25.164</a:t>
            </a:r>
            <a:endPar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5554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6"/>
          <p:cNvSpPr>
            <a:spLocks noGrp="1" noChangeArrowheads="1"/>
          </p:cNvSpPr>
          <p:nvPr>
            <p:ph idx="1"/>
          </p:nvPr>
        </p:nvSpPr>
        <p:spPr>
          <a:xfrm>
            <a:off x="762000" y="1501113"/>
            <a:ext cx="10668000" cy="4449763"/>
          </a:xfrm>
        </p:spPr>
        <p:txBody>
          <a:bodyPr>
            <a:normAutofit/>
          </a:bodyPr>
          <a:lstStyle/>
          <a:p>
            <a:r>
              <a:rPr lang="en-US" altLang="en-US" b="1" dirty="0" smtClean="0"/>
              <a:t>Semi-Monthly</a:t>
            </a:r>
            <a:r>
              <a:rPr lang="en-US" altLang="en-US" dirty="0" smtClean="0"/>
              <a:t>: </a:t>
            </a:r>
            <a:r>
              <a:rPr lang="en-US" altLang="en-US" dirty="0" smtClean="0">
                <a:solidFill>
                  <a:schemeClr val="accent1">
                    <a:lumMod val="50000"/>
                  </a:schemeClr>
                </a:solidFill>
              </a:rPr>
              <a:t>You must file a tax return two times per month if you are liable for </a:t>
            </a:r>
            <a:r>
              <a:rPr lang="en-US" dirty="0" smtClean="0">
                <a:solidFill>
                  <a:schemeClr val="accent1">
                    <a:lumMod val="50000"/>
                  </a:schemeClr>
                </a:solidFill>
              </a:rPr>
              <a:t>more than $50,000 in beer tax in the current </a:t>
            </a:r>
            <a:r>
              <a:rPr lang="en-US" dirty="0">
                <a:solidFill>
                  <a:schemeClr val="accent1">
                    <a:lumMod val="50000"/>
                  </a:schemeClr>
                </a:solidFill>
              </a:rPr>
              <a:t>and prior calendar </a:t>
            </a:r>
            <a:r>
              <a:rPr lang="en-US" dirty="0" smtClean="0">
                <a:solidFill>
                  <a:schemeClr val="accent1">
                    <a:lumMod val="50000"/>
                  </a:schemeClr>
                </a:solidFill>
              </a:rPr>
              <a:t>year</a:t>
            </a:r>
          </a:p>
          <a:p>
            <a:pPr lvl="1"/>
            <a:r>
              <a:rPr lang="en-US" altLang="en-US" dirty="0" smtClean="0"/>
              <a:t>The return periods are: </a:t>
            </a:r>
          </a:p>
          <a:p>
            <a:pPr lvl="2"/>
            <a:r>
              <a:rPr lang="en-US" altLang="en-US" sz="2000" dirty="0" smtClean="0"/>
              <a:t>1</a:t>
            </a:r>
            <a:r>
              <a:rPr lang="en-US" altLang="en-US" sz="2000" baseline="30000" dirty="0" smtClean="0"/>
              <a:t>st</a:t>
            </a:r>
            <a:r>
              <a:rPr lang="en-US" altLang="en-US" sz="2000" dirty="0" smtClean="0"/>
              <a:t> through the 15</a:t>
            </a:r>
            <a:r>
              <a:rPr lang="en-US" altLang="en-US" sz="2000" baseline="30000" dirty="0" smtClean="0"/>
              <a:t>th</a:t>
            </a:r>
            <a:r>
              <a:rPr lang="en-US" altLang="en-US" sz="2000" dirty="0" smtClean="0"/>
              <a:t>  </a:t>
            </a:r>
          </a:p>
          <a:p>
            <a:pPr lvl="2"/>
            <a:r>
              <a:rPr lang="en-US" altLang="en-US" sz="2000" dirty="0" smtClean="0"/>
              <a:t>16</a:t>
            </a:r>
            <a:r>
              <a:rPr lang="en-US" altLang="en-US" sz="2000" baseline="30000" dirty="0" smtClean="0"/>
              <a:t>th</a:t>
            </a:r>
            <a:r>
              <a:rPr lang="en-US" altLang="en-US" sz="2000" dirty="0" smtClean="0"/>
              <a:t> through the end of month</a:t>
            </a:r>
          </a:p>
          <a:p>
            <a:pPr lvl="1"/>
            <a:r>
              <a:rPr lang="en-US" altLang="en-US" dirty="0" smtClean="0"/>
              <a:t>Special rule for September — there is a third return period</a:t>
            </a:r>
          </a:p>
          <a:p>
            <a:pPr lvl="2"/>
            <a:r>
              <a:rPr lang="en-US" altLang="en-US" sz="2000" dirty="0" smtClean="0"/>
              <a:t>1</a:t>
            </a:r>
            <a:r>
              <a:rPr lang="en-US" altLang="en-US" sz="2000" baseline="30000" dirty="0" smtClean="0"/>
              <a:t>st</a:t>
            </a:r>
            <a:r>
              <a:rPr lang="en-US" altLang="en-US" sz="2000" dirty="0" smtClean="0"/>
              <a:t> through </a:t>
            </a:r>
            <a:r>
              <a:rPr lang="en-US" altLang="en-US" sz="2000" dirty="0"/>
              <a:t>the 15th  </a:t>
            </a:r>
          </a:p>
          <a:p>
            <a:pPr lvl="2"/>
            <a:r>
              <a:rPr lang="en-US" altLang="en-US" sz="2000" dirty="0" smtClean="0"/>
              <a:t>16</a:t>
            </a:r>
            <a:r>
              <a:rPr lang="en-US" altLang="en-US" sz="2000" baseline="30000" dirty="0" smtClean="0"/>
              <a:t>th</a:t>
            </a:r>
            <a:r>
              <a:rPr lang="en-US" altLang="en-US" sz="2000" dirty="0" smtClean="0"/>
              <a:t> through </a:t>
            </a:r>
            <a:r>
              <a:rPr lang="en-US" altLang="en-US" sz="2000" dirty="0"/>
              <a:t>the 25th</a:t>
            </a:r>
            <a:r>
              <a:rPr lang="en-US" altLang="en-US" sz="2000" dirty="0">
                <a:solidFill>
                  <a:schemeClr val="tx2">
                    <a:lumMod val="50000"/>
                  </a:schemeClr>
                </a:solidFill>
              </a:rPr>
              <a:t>*</a:t>
            </a:r>
          </a:p>
          <a:p>
            <a:pPr lvl="2"/>
            <a:r>
              <a:rPr lang="en-US" altLang="en-US" sz="2000" dirty="0" smtClean="0"/>
              <a:t>26</a:t>
            </a:r>
            <a:r>
              <a:rPr lang="en-US" altLang="en-US" sz="2000" baseline="30000" dirty="0" smtClean="0"/>
              <a:t>th</a:t>
            </a:r>
            <a:r>
              <a:rPr lang="en-US" altLang="en-US" sz="2000" dirty="0" smtClean="0"/>
              <a:t> through </a:t>
            </a:r>
            <a:r>
              <a:rPr lang="en-US" altLang="en-US" sz="2000" dirty="0"/>
              <a:t>the 30th</a:t>
            </a:r>
            <a:r>
              <a:rPr lang="en-US" altLang="en-US" sz="2000" dirty="0" smtClean="0">
                <a:solidFill>
                  <a:schemeClr val="tx2">
                    <a:lumMod val="50000"/>
                  </a:schemeClr>
                </a:solidFill>
              </a:rPr>
              <a:t>*</a:t>
            </a:r>
            <a:endParaRPr lang="en-US" altLang="en-US" dirty="0" smtClean="0">
              <a:solidFill>
                <a:schemeClr val="tx2">
                  <a:lumMod val="50000"/>
                </a:schemeClr>
              </a:solidFill>
            </a:endParaRPr>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013" name="TextBox 1"/>
          <p:cNvSpPr txBox="1">
            <a:spLocks noChangeArrowheads="1"/>
          </p:cNvSpPr>
          <p:nvPr/>
        </p:nvSpPr>
        <p:spPr bwMode="auto">
          <a:xfrm>
            <a:off x="5867400" y="17668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17375E"/>
                </a:solidFill>
                <a:latin typeface="Calisto MT" panose="02040603050505030304" pitchFamily="18" charset="0"/>
              </a:defRPr>
            </a:lvl1pPr>
            <a:lvl2pPr marL="742950" indent="-285750">
              <a:spcBef>
                <a:spcPct val="20000"/>
              </a:spcBef>
              <a:buFont typeface="Arial" panose="020B0604020202020204" pitchFamily="34" charset="0"/>
              <a:buChar char="–"/>
              <a:defRPr sz="2800">
                <a:solidFill>
                  <a:srgbClr val="17375E"/>
                </a:solidFill>
                <a:latin typeface="Calisto MT" panose="02040603050505030304" pitchFamily="18" charset="0"/>
              </a:defRPr>
            </a:lvl2pPr>
            <a:lvl3pPr marL="1143000" indent="-228600">
              <a:spcBef>
                <a:spcPct val="20000"/>
              </a:spcBef>
              <a:buFont typeface="Arial" panose="020B0604020202020204" pitchFamily="34" charset="0"/>
              <a:buChar char="•"/>
              <a:defRPr sz="2400">
                <a:solidFill>
                  <a:srgbClr val="17375E"/>
                </a:solidFill>
                <a:latin typeface="Calisto MT" panose="02040603050505030304" pitchFamily="18" charset="0"/>
              </a:defRPr>
            </a:lvl3pPr>
            <a:lvl4pPr marL="1600200" indent="-228600">
              <a:spcBef>
                <a:spcPct val="20000"/>
              </a:spcBef>
              <a:buFont typeface="Arial" panose="020B0604020202020204" pitchFamily="34" charset="0"/>
              <a:buChar char="–"/>
              <a:defRPr sz="2000">
                <a:solidFill>
                  <a:srgbClr val="17375E"/>
                </a:solidFill>
                <a:latin typeface="Calisto MT" panose="02040603050505030304" pitchFamily="18" charset="0"/>
              </a:defRPr>
            </a:lvl4pPr>
            <a:lvl5pPr marL="2057400" indent="-228600">
              <a:spcBef>
                <a:spcPct val="20000"/>
              </a:spcBef>
              <a:buFont typeface="Arial" panose="020B0604020202020204" pitchFamily="34" charset="0"/>
              <a:buChar char="»"/>
              <a:defRPr sz="2000">
                <a:solidFill>
                  <a:srgbClr val="17375E"/>
                </a:solidFill>
                <a:latin typeface="Calisto MT" panose="02040603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itle 3"/>
          <p:cNvSpPr>
            <a:spLocks noGrp="1"/>
          </p:cNvSpPr>
          <p:nvPr>
            <p:ph type="title"/>
          </p:nvPr>
        </p:nvSpPr>
        <p:spPr/>
        <p:txBody>
          <a:bodyPr/>
          <a:lstStyle/>
          <a:p>
            <a:r>
              <a:rPr lang="en-US" altLang="en-US" dirty="0"/>
              <a:t>Excise Tax Return Filing Frequency</a:t>
            </a:r>
            <a:endParaRPr lang="en-US" dirty="0"/>
          </a:p>
        </p:txBody>
      </p:sp>
      <p:sp>
        <p:nvSpPr>
          <p:cNvPr id="10" name="TextBox 9"/>
          <p:cNvSpPr txBox="1"/>
          <p:nvPr/>
        </p:nvSpPr>
        <p:spPr>
          <a:xfrm>
            <a:off x="10287000" y="5916907"/>
            <a:ext cx="181456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25.164</a:t>
            </a:r>
            <a:endPar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
        <p:nvSpPr>
          <p:cNvPr id="11" name="Rectangle 10"/>
          <p:cNvSpPr/>
          <p:nvPr/>
        </p:nvSpPr>
        <p:spPr>
          <a:xfrm>
            <a:off x="762000" y="5950876"/>
            <a:ext cx="1082040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See</a:t>
            </a:r>
            <a:r>
              <a:rPr kumimoji="0" lang="en-US" sz="1800" b="1"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18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25.164a(a)(1) for return periods if required to pay by EFT </a:t>
            </a:r>
            <a:endParaRPr kumimoji="0" lang="en-US" sz="18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0805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r>
              <a:rPr lang="en-US" altLang="en-US" dirty="0" smtClean="0"/>
              <a:t>Excise Tax Return -  TTB Form 5000.24</a:t>
            </a:r>
          </a:p>
        </p:txBody>
      </p:sp>
      <p:sp>
        <p:nvSpPr>
          <p:cNvPr id="6" name="Content Placeholder 5"/>
          <p:cNvSpPr>
            <a:spLocks noGrp="1"/>
          </p:cNvSpPr>
          <p:nvPr>
            <p:ph idx="1"/>
          </p:nvPr>
        </p:nvSpPr>
        <p:spPr/>
        <p:txBody>
          <a:bodyPr/>
          <a:lstStyle/>
          <a:p>
            <a:r>
              <a:rPr lang="en-US" altLang="en-US" dirty="0" smtClean="0">
                <a:solidFill>
                  <a:schemeClr val="accent1">
                    <a:lumMod val="50000"/>
                  </a:schemeClr>
                </a:solidFill>
              </a:rPr>
              <a:t>Tax returns (and payment, if any) </a:t>
            </a:r>
            <a:r>
              <a:rPr lang="en-US" altLang="en-US" dirty="0" smtClean="0"/>
              <a:t>are due the 14</a:t>
            </a:r>
            <a:r>
              <a:rPr lang="en-US" altLang="en-US" baseline="30000" dirty="0" smtClean="0"/>
              <a:t>th</a:t>
            </a:r>
            <a:r>
              <a:rPr lang="en-US" altLang="en-US" dirty="0" smtClean="0"/>
              <a:t> day after the close of the tax period</a:t>
            </a:r>
          </a:p>
          <a:p>
            <a:pPr lvl="1"/>
            <a:r>
              <a:rPr lang="en-US" dirty="0" smtClean="0"/>
              <a:t> If the due date falls on a weekend or legal holiday, the due date is the immediately preceding business day</a:t>
            </a:r>
          </a:p>
          <a:p>
            <a:r>
              <a:rPr lang="en-US" dirty="0" smtClean="0"/>
              <a:t>Due date schedule for each year is available on our website</a:t>
            </a:r>
          </a:p>
          <a:p>
            <a:pPr lvl="1"/>
            <a:r>
              <a:rPr lang="en-US" dirty="0" smtClean="0">
                <a:hlinkClick r:id="rId3"/>
              </a:rPr>
              <a:t>https://ttb.gov/tax_audit/fed_ex_tax_due.shtml</a:t>
            </a:r>
            <a:r>
              <a:rPr lang="en-US" dirty="0" smtClean="0"/>
              <a:t>  </a:t>
            </a:r>
          </a:p>
          <a:p>
            <a:pPr lvl="1"/>
            <a:endParaRPr lang="en-US" sz="900" dirty="0" smtClean="0"/>
          </a:p>
          <a:p>
            <a:r>
              <a:rPr lang="en-US" altLang="en-US" dirty="0" smtClean="0"/>
              <a:t>You  </a:t>
            </a:r>
            <a:r>
              <a:rPr lang="en-US" altLang="en-US" dirty="0"/>
              <a:t>must file a return even if you have $0 taxes due</a:t>
            </a:r>
          </a:p>
          <a:p>
            <a:pPr lvl="1"/>
            <a:endParaRPr 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013" name="TextBox 1"/>
          <p:cNvSpPr txBox="1">
            <a:spLocks noChangeArrowheads="1"/>
          </p:cNvSpPr>
          <p:nvPr/>
        </p:nvSpPr>
        <p:spPr bwMode="auto">
          <a:xfrm>
            <a:off x="5867400" y="17668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17375E"/>
                </a:solidFill>
                <a:latin typeface="Calisto MT" panose="02040603050505030304" pitchFamily="18" charset="0"/>
              </a:defRPr>
            </a:lvl1pPr>
            <a:lvl2pPr marL="742950" indent="-285750">
              <a:spcBef>
                <a:spcPct val="20000"/>
              </a:spcBef>
              <a:buFont typeface="Arial" panose="020B0604020202020204" pitchFamily="34" charset="0"/>
              <a:buChar char="–"/>
              <a:defRPr sz="2800">
                <a:solidFill>
                  <a:srgbClr val="17375E"/>
                </a:solidFill>
                <a:latin typeface="Calisto MT" panose="02040603050505030304" pitchFamily="18" charset="0"/>
              </a:defRPr>
            </a:lvl2pPr>
            <a:lvl3pPr marL="1143000" indent="-228600">
              <a:spcBef>
                <a:spcPct val="20000"/>
              </a:spcBef>
              <a:buFont typeface="Arial" panose="020B0604020202020204" pitchFamily="34" charset="0"/>
              <a:buChar char="•"/>
              <a:defRPr sz="2400">
                <a:solidFill>
                  <a:srgbClr val="17375E"/>
                </a:solidFill>
                <a:latin typeface="Calisto MT" panose="02040603050505030304" pitchFamily="18" charset="0"/>
              </a:defRPr>
            </a:lvl3pPr>
            <a:lvl4pPr marL="1600200" indent="-228600">
              <a:spcBef>
                <a:spcPct val="20000"/>
              </a:spcBef>
              <a:buFont typeface="Arial" panose="020B0604020202020204" pitchFamily="34" charset="0"/>
              <a:buChar char="–"/>
              <a:defRPr sz="2000">
                <a:solidFill>
                  <a:srgbClr val="17375E"/>
                </a:solidFill>
                <a:latin typeface="Calisto MT" panose="02040603050505030304" pitchFamily="18" charset="0"/>
              </a:defRPr>
            </a:lvl4pPr>
            <a:lvl5pPr marL="2057400" indent="-228600">
              <a:spcBef>
                <a:spcPct val="20000"/>
              </a:spcBef>
              <a:buFont typeface="Arial" panose="020B0604020202020204" pitchFamily="34" charset="0"/>
              <a:buChar char="»"/>
              <a:defRPr sz="2000">
                <a:solidFill>
                  <a:srgbClr val="17375E"/>
                </a:solidFill>
                <a:latin typeface="Calisto MT" panose="02040603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7375E"/>
                </a:solidFill>
                <a:latin typeface="Calisto MT" panose="020406030505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p:cNvSpPr txBox="1"/>
          <p:nvPr/>
        </p:nvSpPr>
        <p:spPr>
          <a:xfrm>
            <a:off x="10287000" y="5916907"/>
            <a:ext cx="181456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25.164</a:t>
            </a:r>
            <a:endPar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6020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Email Reminders for Filing Tax Returns and Reports</a:t>
            </a:r>
            <a:endParaRPr lang="en-US" dirty="0"/>
          </a:p>
        </p:txBody>
      </p:sp>
      <p:sp>
        <p:nvSpPr>
          <p:cNvPr id="3" name="Content Placeholder 2"/>
          <p:cNvSpPr>
            <a:spLocks noGrp="1"/>
          </p:cNvSpPr>
          <p:nvPr>
            <p:ph idx="1"/>
          </p:nvPr>
        </p:nvSpPr>
        <p:spPr/>
        <p:txBody>
          <a:bodyPr/>
          <a:lstStyle/>
          <a:p>
            <a:endParaRPr lang="en-US" dirty="0" smtClean="0"/>
          </a:p>
          <a:p>
            <a:r>
              <a:rPr lang="en-US" dirty="0" smtClean="0"/>
              <a:t>Stay current with due dates by subscribing to receive automated email reminders about when to file tax returns </a:t>
            </a:r>
            <a:r>
              <a:rPr lang="en-US" dirty="0"/>
              <a:t>and </a:t>
            </a:r>
            <a:r>
              <a:rPr lang="en-US" dirty="0" smtClean="0"/>
              <a:t>reports of operations</a:t>
            </a:r>
          </a:p>
          <a:p>
            <a:endParaRPr lang="en-US" dirty="0" smtClean="0"/>
          </a:p>
          <a:p>
            <a:r>
              <a:rPr lang="en-US" dirty="0" smtClean="0"/>
              <a:t>Visit </a:t>
            </a:r>
            <a:r>
              <a:rPr lang="en-US" dirty="0" smtClean="0">
                <a:hlinkClick r:id="rId2"/>
              </a:rPr>
              <a:t>https://www.ttb.gov/news/automated-reminders-filing.shtml</a:t>
            </a:r>
            <a:r>
              <a:rPr lang="en-US" dirty="0" smtClean="0"/>
              <a:t> to sign up for email reminders</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15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Organizational Chart</a:t>
            </a:r>
            <a:endParaRPr lang="en-US" dirty="0"/>
          </a:p>
        </p:txBody>
      </p:sp>
      <p:graphicFrame>
        <p:nvGraphicFramePr>
          <p:cNvPr id="6" name="Content Placeholder 5"/>
          <p:cNvGraphicFramePr>
            <a:graphicFrameLocks noGrp="1"/>
          </p:cNvGraphicFramePr>
          <p:nvPr>
            <p:ph idx="1"/>
            <p:extLst/>
          </p:nvPr>
        </p:nvGraphicFramePr>
        <p:xfrm>
          <a:off x="445008" y="1377696"/>
          <a:ext cx="11301984" cy="4626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802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Calculation</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6" name="Diagram 5"/>
          <p:cNvGraphicFramePr/>
          <p:nvPr>
            <p:extLst/>
          </p:nvPr>
        </p:nvGraphicFramePr>
        <p:xfrm>
          <a:off x="1905000" y="1714546"/>
          <a:ext cx="8382000" cy="4152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14549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a:blip r:embed="rId3"/>
          <a:stretch>
            <a:fillRect/>
          </a:stretch>
        </p:blipFill>
        <p:spPr>
          <a:xfrm>
            <a:off x="2184801" y="0"/>
            <a:ext cx="7822398" cy="6217499"/>
          </a:xfrm>
          <a:prstGeom prst="rect">
            <a:avLst/>
          </a:prstGeom>
          <a:effectLst>
            <a:outerShdw blurRad="50800" dist="38100" dir="2700000" algn="tl" rotWithShape="0">
              <a:prstClr val="black">
                <a:alpha val="40000"/>
              </a:prstClr>
            </a:outerShdw>
          </a:effectLst>
        </p:spPr>
      </p:pic>
      <p:sp>
        <p:nvSpPr>
          <p:cNvPr id="2" name="4-Point Star 1"/>
          <p:cNvSpPr/>
          <p:nvPr/>
        </p:nvSpPr>
        <p:spPr>
          <a:xfrm>
            <a:off x="8229601" y="3589361"/>
            <a:ext cx="336645" cy="368490"/>
          </a:xfrm>
          <a:prstGeom prst="star4">
            <a:avLst/>
          </a:prstGeom>
          <a:gradFill>
            <a:gsLst>
              <a:gs pos="0">
                <a:schemeClr val="accent2">
                  <a:tint val="100000"/>
                  <a:shade val="100000"/>
                  <a:satMod val="130000"/>
                </a:schemeClr>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4-Point Star 5"/>
          <p:cNvSpPr/>
          <p:nvPr/>
        </p:nvSpPr>
        <p:spPr>
          <a:xfrm>
            <a:off x="5133834" y="4628866"/>
            <a:ext cx="336645" cy="368490"/>
          </a:xfrm>
          <a:prstGeom prst="star4">
            <a:avLst/>
          </a:prstGeom>
          <a:gradFill>
            <a:gsLst>
              <a:gs pos="0">
                <a:schemeClr val="accent2">
                  <a:tint val="100000"/>
                  <a:shade val="100000"/>
                  <a:satMod val="130000"/>
                </a:schemeClr>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0633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Reconciliation of Tax Returns to Report of Operations</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5" name="Object 2"/>
          <p:cNvGraphicFramePr>
            <a:graphicFrameLocks noChangeAspect="1"/>
          </p:cNvGraphicFramePr>
          <p:nvPr>
            <p:extLst/>
          </p:nvPr>
        </p:nvGraphicFramePr>
        <p:xfrm>
          <a:off x="2286192" y="1675864"/>
          <a:ext cx="7619616" cy="4543989"/>
        </p:xfrm>
        <a:graphic>
          <a:graphicData uri="http://schemas.openxmlformats.org/presentationml/2006/ole">
            <mc:AlternateContent xmlns:mc="http://schemas.openxmlformats.org/markup-compatibility/2006">
              <mc:Choice xmlns:v="urn:schemas-microsoft-com:vml" Requires="v">
                <p:oleObj spid="_x0000_s2075" name="Worksheet" r:id="rId3" imgW="4362524" imgH="3733800" progId="Excel.Sheet.8">
                  <p:embed/>
                </p:oleObj>
              </mc:Choice>
              <mc:Fallback>
                <p:oleObj name="Worksheet" r:id="rId3" imgW="4362524" imgH="3733800" progId="Excel.Sheet.8">
                  <p:embed/>
                  <p:pic>
                    <p:nvPicPr>
                      <p:cNvPr id="5" name="Object 2"/>
                      <p:cNvPicPr>
                        <a:picLocks noChangeAspect="1" noChangeArrowheads="1"/>
                      </p:cNvPicPr>
                      <p:nvPr/>
                    </p:nvPicPr>
                    <p:blipFill>
                      <a:blip r:embed="rId4"/>
                      <a:srcRect/>
                      <a:stretch>
                        <a:fillRect/>
                      </a:stretch>
                    </p:blipFill>
                    <p:spPr bwMode="auto">
                      <a:xfrm>
                        <a:off x="2286192" y="1675864"/>
                        <a:ext cx="7619616" cy="4543989"/>
                      </a:xfrm>
                      <a:prstGeom prst="rect">
                        <a:avLst/>
                      </a:prstGeom>
                      <a:solidFill>
                        <a:schemeClr val="bg1"/>
                      </a:solidFill>
                      <a:ln>
                        <a:noFill/>
                      </a:ln>
                      <a:extLst/>
                    </p:spPr>
                  </p:pic>
                </p:oleObj>
              </mc:Fallback>
            </mc:AlternateContent>
          </a:graphicData>
        </a:graphic>
      </p:graphicFrame>
    </p:spTree>
    <p:extLst>
      <p:ext uri="{BB962C8B-B14F-4D97-AF65-F5344CB8AC3E}">
        <p14:creationId xmlns:p14="http://schemas.microsoft.com/office/powerpoint/2010/main" val="18464987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smtClean="0"/>
              <a:t>Tax Return – TTB Form 5000.24</a:t>
            </a:r>
          </a:p>
        </p:txBody>
      </p:sp>
      <p:sp>
        <p:nvSpPr>
          <p:cNvPr id="2" name="Slide Number Placeholder 1"/>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1" name="Group 10"/>
          <p:cNvGrpSpPr/>
          <p:nvPr/>
        </p:nvGrpSpPr>
        <p:grpSpPr>
          <a:xfrm>
            <a:off x="560795" y="1620446"/>
            <a:ext cx="11070411" cy="4462271"/>
            <a:chOff x="560795" y="1620446"/>
            <a:chExt cx="11070411" cy="4462271"/>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0795" y="1620446"/>
              <a:ext cx="11070411" cy="4462271"/>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7906512" y="1909723"/>
              <a:ext cx="2286000" cy="338554"/>
            </a:xfrm>
            <a:prstGeom prst="rect">
              <a:avLst/>
            </a:prstGeom>
            <a:solidFill>
              <a:srgbClr val="DDE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2019-1</a:t>
              </a:r>
            </a:p>
          </p:txBody>
        </p:sp>
        <p:sp>
          <p:nvSpPr>
            <p:cNvPr id="8" name="TextBox 7"/>
            <p:cNvSpPr txBox="1"/>
            <p:nvPr/>
          </p:nvSpPr>
          <p:spPr>
            <a:xfrm>
              <a:off x="5437631" y="3574582"/>
              <a:ext cx="1097280" cy="276999"/>
            </a:xfrm>
            <a:prstGeom prst="rect">
              <a:avLst/>
            </a:prstGeom>
            <a:solidFill>
              <a:srgbClr val="DDE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03/31/2019</a:t>
              </a:r>
            </a:p>
          </p:txBody>
        </p:sp>
        <p:sp>
          <p:nvSpPr>
            <p:cNvPr id="9" name="TextBox 8"/>
            <p:cNvSpPr txBox="1"/>
            <p:nvPr/>
          </p:nvSpPr>
          <p:spPr>
            <a:xfrm>
              <a:off x="5686860" y="3209828"/>
              <a:ext cx="1097280" cy="276999"/>
            </a:xfrm>
            <a:prstGeom prst="rect">
              <a:avLst/>
            </a:prstGeom>
            <a:solidFill>
              <a:srgbClr val="DDE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01/01/2019</a:t>
              </a:r>
            </a:p>
          </p:txBody>
        </p:sp>
      </p:grpSp>
    </p:spTree>
    <p:extLst>
      <p:ext uri="{BB962C8B-B14F-4D97-AF65-F5344CB8AC3E}">
        <p14:creationId xmlns:p14="http://schemas.microsoft.com/office/powerpoint/2010/main" val="33340059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Tax Return – TTB Form 5000.24</a:t>
            </a: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3" name="Group 12"/>
          <p:cNvGrpSpPr/>
          <p:nvPr/>
        </p:nvGrpSpPr>
        <p:grpSpPr>
          <a:xfrm>
            <a:off x="1343277" y="1265078"/>
            <a:ext cx="10239123" cy="5108447"/>
            <a:chOff x="1343277" y="1265078"/>
            <a:chExt cx="10239123" cy="5108447"/>
          </a:xfrm>
        </p:grpSpPr>
        <p:grpSp>
          <p:nvGrpSpPr>
            <p:cNvPr id="9" name="Group 8"/>
            <p:cNvGrpSpPr>
              <a:grpSpLocks noChangeAspect="1"/>
            </p:cNvGrpSpPr>
            <p:nvPr/>
          </p:nvGrpSpPr>
          <p:grpSpPr>
            <a:xfrm>
              <a:off x="1343277" y="1265078"/>
              <a:ext cx="10239123" cy="5108447"/>
              <a:chOff x="-484632" y="1367343"/>
              <a:chExt cx="10113264" cy="4909128"/>
            </a:xfrm>
            <a:effectLst>
              <a:outerShdw blurRad="50800" dist="38100" dir="2700000" algn="tl" rotWithShape="0">
                <a:prstClr val="black">
                  <a:alpha val="40000"/>
                </a:prstClr>
              </a:outerShdw>
            </a:effectLst>
          </p:grpSpPr>
          <p:pic>
            <p:nvPicPr>
              <p:cNvPr id="4" name="Picture 3"/>
              <p:cNvPicPr>
                <a:picLocks noChangeAspect="1"/>
              </p:cNvPicPr>
              <p:nvPr/>
            </p:nvPicPr>
            <p:blipFill>
              <a:blip r:embed="rId2"/>
              <a:stretch>
                <a:fillRect/>
              </a:stretch>
            </p:blipFill>
            <p:spPr>
              <a:xfrm>
                <a:off x="-484632" y="1367343"/>
                <a:ext cx="10113264" cy="4782948"/>
              </a:xfrm>
              <a:prstGeom prst="rect">
                <a:avLst/>
              </a:prstGeom>
            </p:spPr>
          </p:pic>
          <p:sp>
            <p:nvSpPr>
              <p:cNvPr id="5" name="Oval 4"/>
              <p:cNvSpPr/>
              <p:nvPr/>
            </p:nvSpPr>
            <p:spPr>
              <a:xfrm>
                <a:off x="820189" y="5521138"/>
                <a:ext cx="5187142" cy="755333"/>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11" name="Oval 10"/>
            <p:cNvSpPr/>
            <p:nvPr/>
          </p:nvSpPr>
          <p:spPr>
            <a:xfrm>
              <a:off x="8118659" y="5778528"/>
              <a:ext cx="2268925" cy="463693"/>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6" name="TextBox 5"/>
            <p:cNvSpPr txBox="1"/>
            <p:nvPr/>
          </p:nvSpPr>
          <p:spPr>
            <a:xfrm>
              <a:off x="10387584" y="5901639"/>
              <a:ext cx="1194816" cy="276999"/>
            </a:xfrm>
            <a:prstGeom prst="rect">
              <a:avLst/>
            </a:prstGeom>
            <a:solidFill>
              <a:srgbClr val="DDE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43277" y="5927171"/>
              <a:ext cx="1118432" cy="307777"/>
            </a:xfrm>
            <a:prstGeom prst="rect">
              <a:avLst/>
            </a:prstGeom>
            <a:solidFill>
              <a:srgbClr val="DDE4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04/08/2019</a:t>
              </a:r>
            </a:p>
          </p:txBody>
        </p:sp>
      </p:grpSp>
    </p:spTree>
    <p:extLst>
      <p:ext uri="{BB962C8B-B14F-4D97-AF65-F5344CB8AC3E}">
        <p14:creationId xmlns:p14="http://schemas.microsoft.com/office/powerpoint/2010/main" val="2007763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Tax Return – TTB Form 5000.24</a:t>
            </a: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2"/>
          <a:stretch>
            <a:fillRect/>
          </a:stretch>
        </p:blipFill>
        <p:spPr>
          <a:xfrm>
            <a:off x="1186818" y="1600201"/>
            <a:ext cx="9818365" cy="4642103"/>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66750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Pay.gov</a:t>
            </a:r>
            <a:endParaRPr lang="en-US" dirty="0"/>
          </a:p>
        </p:txBody>
      </p:sp>
      <p:sp>
        <p:nvSpPr>
          <p:cNvPr id="3" name="Content Placeholder 2"/>
          <p:cNvSpPr>
            <a:spLocks noGrp="1"/>
          </p:cNvSpPr>
          <p:nvPr>
            <p:ph idx="1"/>
          </p:nvPr>
        </p:nvSpPr>
        <p:spPr/>
        <p:txBody>
          <a:bodyPr/>
          <a:lstStyle/>
          <a:p>
            <a:r>
              <a:rPr lang="en-US" dirty="0" smtClean="0"/>
              <a:t>You may electronically file tax returns, file operations reports, and pay taxes </a:t>
            </a:r>
            <a:r>
              <a:rPr lang="en-US" dirty="0"/>
              <a:t>through </a:t>
            </a:r>
            <a:r>
              <a:rPr lang="en-US" dirty="0" smtClean="0">
                <a:hlinkClick r:id="rId2"/>
              </a:rPr>
              <a:t>Pay.gov</a:t>
            </a:r>
            <a:r>
              <a:rPr lang="en-US" dirty="0" smtClean="0"/>
              <a:t> </a:t>
            </a:r>
          </a:p>
          <a:p>
            <a:pPr lvl="1"/>
            <a:r>
              <a:rPr lang="en-US" dirty="0" smtClean="0"/>
              <a:t>Secure</a:t>
            </a:r>
          </a:p>
          <a:p>
            <a:pPr lvl="1"/>
            <a:r>
              <a:rPr lang="en-US" dirty="0" smtClean="0"/>
              <a:t>Convenient and fast</a:t>
            </a:r>
          </a:p>
          <a:p>
            <a:pPr lvl="1"/>
            <a:r>
              <a:rPr lang="en-US" dirty="0" smtClean="0"/>
              <a:t>Free</a:t>
            </a:r>
          </a:p>
          <a:p>
            <a:pPr lvl="1"/>
            <a:r>
              <a:rPr lang="en-US" dirty="0" smtClean="0"/>
              <a:t>Checks entries and totals for accuracy</a:t>
            </a:r>
          </a:p>
          <a:p>
            <a:r>
              <a:rPr lang="en-US" dirty="0" smtClean="0"/>
              <a:t>For more information on how to register, go to</a:t>
            </a:r>
          </a:p>
          <a:p>
            <a:r>
              <a:rPr lang="en-US" dirty="0" smtClean="0">
                <a:hlinkClick r:id="rId3"/>
              </a:rPr>
              <a:t>https://www.ttb.gov/epayment/epayment.shtml</a:t>
            </a:r>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322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Mailing Address for Returns &amp; Payments</a:t>
            </a:r>
            <a:endParaRPr lang="en-US" dirty="0"/>
          </a:p>
        </p:txBody>
      </p:sp>
      <p:sp>
        <p:nvSpPr>
          <p:cNvPr id="3" name="Content Placeholder 2"/>
          <p:cNvSpPr>
            <a:spLocks noGrp="1"/>
          </p:cNvSpPr>
          <p:nvPr>
            <p:ph idx="1"/>
          </p:nvPr>
        </p:nvSpPr>
        <p:spPr>
          <a:xfrm>
            <a:off x="762000" y="1676402"/>
            <a:ext cx="10668000" cy="2843644"/>
          </a:xfrm>
        </p:spPr>
        <p:txBody>
          <a:bodyPr/>
          <a:lstStyle/>
          <a:p>
            <a:r>
              <a:rPr lang="en-US" dirty="0" smtClean="0">
                <a:solidFill>
                  <a:schemeClr val="accent1">
                    <a:lumMod val="50000"/>
                  </a:schemeClr>
                </a:solidFill>
              </a:rPr>
              <a:t>If </a:t>
            </a:r>
            <a:r>
              <a:rPr lang="en-US" dirty="0">
                <a:solidFill>
                  <a:schemeClr val="accent1">
                    <a:lumMod val="50000"/>
                  </a:schemeClr>
                </a:solidFill>
              </a:rPr>
              <a:t>filing </a:t>
            </a:r>
            <a:r>
              <a:rPr lang="en-US" dirty="0" smtClean="0">
                <a:solidFill>
                  <a:schemeClr val="accent1">
                    <a:lumMod val="50000"/>
                  </a:schemeClr>
                </a:solidFill>
              </a:rPr>
              <a:t>by </a:t>
            </a:r>
            <a:r>
              <a:rPr lang="en-US" dirty="0">
                <a:solidFill>
                  <a:schemeClr val="accent1">
                    <a:lumMod val="50000"/>
                  </a:schemeClr>
                </a:solidFill>
              </a:rPr>
              <a:t>mail, please be sure to use the correct </a:t>
            </a:r>
            <a:r>
              <a:rPr lang="en-US" dirty="0" smtClean="0">
                <a:solidFill>
                  <a:schemeClr val="accent1">
                    <a:lumMod val="50000"/>
                  </a:schemeClr>
                </a:solidFill>
              </a:rPr>
              <a:t>address  </a:t>
            </a:r>
          </a:p>
          <a:p>
            <a:r>
              <a:rPr lang="en-US" dirty="0" smtClean="0">
                <a:solidFill>
                  <a:schemeClr val="accent1">
                    <a:lumMod val="50000"/>
                  </a:schemeClr>
                </a:solidFill>
              </a:rPr>
              <a:t>Late </a:t>
            </a:r>
            <a:r>
              <a:rPr lang="en-US" dirty="0">
                <a:solidFill>
                  <a:schemeClr val="accent1">
                    <a:lumMod val="50000"/>
                  </a:schemeClr>
                </a:solidFill>
              </a:rPr>
              <a:t>returns or payment are subject to penalties and </a:t>
            </a:r>
            <a:r>
              <a:rPr lang="en-US" dirty="0" smtClean="0">
                <a:solidFill>
                  <a:schemeClr val="accent1">
                    <a:lumMod val="50000"/>
                  </a:schemeClr>
                </a:solidFill>
              </a:rPr>
              <a:t>interest</a:t>
            </a:r>
          </a:p>
          <a:p>
            <a:r>
              <a:rPr lang="en-US" b="1" dirty="0" smtClean="0">
                <a:solidFill>
                  <a:schemeClr val="accent1">
                    <a:lumMod val="50000"/>
                  </a:schemeClr>
                </a:solidFill>
              </a:rPr>
              <a:t>DO </a:t>
            </a:r>
            <a:r>
              <a:rPr lang="en-US" b="1" dirty="0">
                <a:solidFill>
                  <a:schemeClr val="accent1">
                    <a:lumMod val="50000"/>
                  </a:schemeClr>
                </a:solidFill>
              </a:rPr>
              <a:t>NOT mail returns or payments to the National Revenue Center in Cincinnati, Ohio</a:t>
            </a:r>
            <a:r>
              <a:rPr lang="en-US" dirty="0" smtClean="0">
                <a:solidFill>
                  <a:schemeClr val="accent1">
                    <a:lumMod val="50000"/>
                  </a:schemeClr>
                </a:solidFill>
              </a:rPr>
              <a:t>	</a:t>
            </a:r>
          </a:p>
          <a:p>
            <a:pPr marL="0" indent="0">
              <a:buNone/>
            </a:pPr>
            <a:r>
              <a:rPr lang="en-US" dirty="0"/>
              <a:t>	</a:t>
            </a:r>
            <a:r>
              <a:rPr lang="en-US" dirty="0" smtClean="0"/>
              <a:t>		</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720945" y="4021282"/>
            <a:ext cx="456540" cy="6442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186545" y="4343400"/>
            <a:ext cx="5818909" cy="1569660"/>
          </a:xfrm>
          <a:prstGeom prst="rect">
            <a:avLst/>
          </a:prstGeom>
          <a:solidFill>
            <a:srgbClr val="FFF7D9">
              <a:alpha val="46000"/>
            </a:srgbClr>
          </a:solidFill>
          <a:ln>
            <a:solidFill>
              <a:schemeClr val="tx1"/>
            </a:solidFill>
          </a:ln>
          <a:effectLst/>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TTB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Excise </a:t>
            </a: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Tax</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P.O</a:t>
            </a: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Box 790353</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St</a:t>
            </a: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Louis, MO  63179-0353</a:t>
            </a:r>
          </a:p>
        </p:txBody>
      </p:sp>
    </p:spTree>
    <p:extLst>
      <p:ext uri="{BB962C8B-B14F-4D97-AF65-F5344CB8AC3E}">
        <p14:creationId xmlns:p14="http://schemas.microsoft.com/office/powerpoint/2010/main" val="15712453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2"/>
            <a:ext cx="10668000" cy="2843644"/>
          </a:xfrm>
        </p:spPr>
        <p:txBody>
          <a:bodyPr/>
          <a:lstStyle/>
          <a:p>
            <a:r>
              <a:rPr lang="en-US" dirty="0" smtClean="0">
                <a:solidFill>
                  <a:schemeClr val="accent1">
                    <a:lumMod val="50000"/>
                  </a:schemeClr>
                </a:solidFill>
              </a:rPr>
              <a:t>If </a:t>
            </a:r>
            <a:r>
              <a:rPr lang="en-US" dirty="0">
                <a:solidFill>
                  <a:schemeClr val="accent1">
                    <a:lumMod val="50000"/>
                  </a:schemeClr>
                </a:solidFill>
              </a:rPr>
              <a:t>filing </a:t>
            </a:r>
            <a:r>
              <a:rPr lang="en-US" dirty="0" smtClean="0">
                <a:solidFill>
                  <a:schemeClr val="accent1">
                    <a:lumMod val="50000"/>
                  </a:schemeClr>
                </a:solidFill>
              </a:rPr>
              <a:t>operations reports by </a:t>
            </a:r>
            <a:r>
              <a:rPr lang="en-US" dirty="0">
                <a:solidFill>
                  <a:schemeClr val="accent1">
                    <a:lumMod val="50000"/>
                  </a:schemeClr>
                </a:solidFill>
              </a:rPr>
              <a:t>mail, please be sure to use the correct </a:t>
            </a:r>
            <a:r>
              <a:rPr lang="en-US" dirty="0" smtClean="0">
                <a:solidFill>
                  <a:schemeClr val="accent1">
                    <a:lumMod val="50000"/>
                  </a:schemeClr>
                </a:solidFill>
              </a:rPr>
              <a:t>address  	</a:t>
            </a:r>
          </a:p>
          <a:p>
            <a:pPr marL="0" indent="0">
              <a:buNone/>
            </a:pPr>
            <a:r>
              <a:rPr lang="en-US" dirty="0"/>
              <a:t>	</a:t>
            </a:r>
            <a:r>
              <a:rPr lang="en-US" dirty="0" smtClean="0"/>
              <a:t>		</a:t>
            </a:r>
          </a:p>
        </p:txBody>
      </p:sp>
      <p:sp>
        <p:nvSpPr>
          <p:cNvPr id="2" name="Title 1"/>
          <p:cNvSpPr>
            <a:spLocks noGrp="1"/>
          </p:cNvSpPr>
          <p:nvPr>
            <p:ph type="title"/>
          </p:nvPr>
        </p:nvSpPr>
        <p:spPr/>
        <p:txBody>
          <a:bodyPr>
            <a:noAutofit/>
          </a:bodyPr>
          <a:lstStyle/>
          <a:p>
            <a:r>
              <a:rPr lang="en-US" dirty="0"/>
              <a:t>Mailing Address for Operations Reports</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720945" y="4021282"/>
            <a:ext cx="456540" cy="6442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615184" y="3236452"/>
            <a:ext cx="6961632" cy="1569660"/>
          </a:xfrm>
          <a:prstGeom prst="rect">
            <a:avLst/>
          </a:prstGeom>
          <a:solidFill>
            <a:srgbClr val="FFF7D9">
              <a:alpha val="46000"/>
            </a:srgbClr>
          </a:solidFill>
          <a:ln>
            <a:solidFill>
              <a:schemeClr val="tx1"/>
            </a:solidFill>
          </a:ln>
          <a:effectLst/>
        </p:spPr>
        <p:txBody>
          <a:bodyPr wrap="square" rtlCol="0">
            <a:spAutoFit/>
          </a:bodyPr>
          <a:lstStyle>
            <a:defPPr>
              <a:defRPr lang="en-US"/>
            </a:defPPr>
            <a:lvl2pPr lvl="1">
              <a:defRPr sz="2400" b="1">
                <a:latin typeface="Courier New" panose="02070309020205020404" pitchFamily="49" charset="0"/>
                <a:cs typeface="Courier New" panose="02070309020205020404" pitchFamily="49" charset="0"/>
              </a:defRPr>
            </a:lvl2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Director, National Revenue Center</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TTB</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550 Main St, Suite 8002</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Cincinnati, OH  45202-5215</a:t>
            </a:r>
          </a:p>
        </p:txBody>
      </p:sp>
    </p:spTree>
    <p:extLst>
      <p:ext uri="{BB962C8B-B14F-4D97-AF65-F5344CB8AC3E}">
        <p14:creationId xmlns:p14="http://schemas.microsoft.com/office/powerpoint/2010/main" val="2336848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3118BD3A-9A49-4256-A9ED-C8BA52E3A5D2}" type="slidenum">
              <a:rPr lang="en-US" smtClean="0"/>
              <a:pPr>
                <a:defRPr/>
              </a:pPr>
              <a:t>119</a:t>
            </a:fld>
            <a:endParaRPr lang="en-US" dirty="0"/>
          </a:p>
        </p:txBody>
      </p:sp>
      <p:sp>
        <p:nvSpPr>
          <p:cNvPr id="6" name="Footer Placeholder 5"/>
          <p:cNvSpPr>
            <a:spLocks noGrp="1"/>
          </p:cNvSpPr>
          <p:nvPr>
            <p:ph type="ftr" sz="quarter" idx="3"/>
          </p:nvPr>
        </p:nvSpPr>
        <p:spPr/>
        <p:txBody>
          <a:bodyPr/>
          <a:lstStyle/>
          <a:p>
            <a:r>
              <a:rPr lang="en-US" dirty="0" smtClean="0"/>
              <a:t>ALCOHOL AND TOBACCO TAX AND TRADE BUREAU | TTB</a:t>
            </a:r>
            <a:endParaRPr lang="en-US" dirty="0"/>
          </a:p>
        </p:txBody>
      </p:sp>
      <p:sp>
        <p:nvSpPr>
          <p:cNvPr id="2" name="Title 1"/>
          <p:cNvSpPr>
            <a:spLocks noGrp="1"/>
          </p:cNvSpPr>
          <p:nvPr>
            <p:ph type="title"/>
          </p:nvPr>
        </p:nvSpPr>
        <p:spPr/>
        <p:txBody>
          <a:bodyPr/>
          <a:lstStyle/>
          <a:p>
            <a:r>
              <a:rPr lang="en-US" dirty="0" smtClean="0"/>
              <a:t>Summary &amp; Questions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9004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Alcohol Labeling and Formulation Division</a:t>
            </a:r>
            <a:endParaRPr lang="en-US" dirty="0"/>
          </a:p>
        </p:txBody>
      </p:sp>
      <p:sp>
        <p:nvSpPr>
          <p:cNvPr id="3" name="Content Placeholder 2"/>
          <p:cNvSpPr>
            <a:spLocks noGrp="1"/>
          </p:cNvSpPr>
          <p:nvPr>
            <p:ph idx="1"/>
          </p:nvPr>
        </p:nvSpPr>
        <p:spPr/>
        <p:txBody>
          <a:bodyPr/>
          <a:lstStyle/>
          <a:p>
            <a:r>
              <a:rPr lang="en-US" dirty="0" smtClean="0"/>
              <a:t>Processes applications for formula approval</a:t>
            </a:r>
          </a:p>
          <a:p>
            <a:r>
              <a:rPr lang="en-US" dirty="0" smtClean="0"/>
              <a:t>Processes applications for label approval</a:t>
            </a:r>
          </a:p>
          <a:p>
            <a:endParaRPr lang="en-US" dirty="0" smtClean="0"/>
          </a:p>
          <a:p>
            <a:r>
              <a:rPr lang="en-US" dirty="0" smtClean="0"/>
              <a:t>Located in Washington, DC</a:t>
            </a:r>
          </a:p>
          <a:p>
            <a:r>
              <a:rPr lang="en-US" dirty="0" smtClean="0"/>
              <a:t>Toll-Free: 866-927-2533 </a:t>
            </a:r>
          </a:p>
          <a:p>
            <a:r>
              <a:rPr lang="en-US" dirty="0" smtClean="0"/>
              <a:t>Web Form: </a:t>
            </a:r>
            <a:r>
              <a:rPr lang="en-US" dirty="0" smtClean="0">
                <a:hlinkClick r:id="rId2"/>
              </a:rPr>
              <a:t>Submit Online Inquiry</a:t>
            </a:r>
            <a:r>
              <a:rPr lang="en-US" dirty="0" smtClean="0"/>
              <a:t> </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385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Malt Beverage Formulas </a:t>
            </a:r>
            <a:endParaRPr lang="en-US" dirty="0"/>
          </a:p>
        </p:txBody>
      </p:sp>
      <p:sp>
        <p:nvSpPr>
          <p:cNvPr id="5" name="Slide Number Placeholder 4"/>
          <p:cNvSpPr>
            <a:spLocks noGrp="1"/>
          </p:cNvSpPr>
          <p:nvPr>
            <p:ph type="sldNum" sz="quarter" idx="11"/>
          </p:nvPr>
        </p:nvSpPr>
        <p:spPr/>
        <p:txBody>
          <a:bodyPr/>
          <a:lstStyle/>
          <a:p>
            <a:fld id="{3118BD3A-9A49-4256-A9ED-C8BA52E3A5D2}" type="slidenum">
              <a:rPr lang="en-US" smtClean="0"/>
              <a:pPr/>
              <a:t>120</a:t>
            </a:fld>
            <a:endParaRPr lang="en-US" dirty="0"/>
          </a:p>
        </p:txBody>
      </p:sp>
      <p:sp>
        <p:nvSpPr>
          <p:cNvPr id="3" name="Text Placeholder 2"/>
          <p:cNvSpPr>
            <a:spLocks noGrp="1"/>
          </p:cNvSpPr>
          <p:nvPr>
            <p:ph type="body" idx="1"/>
          </p:nvPr>
        </p:nvSpPr>
        <p:spPr>
          <a:xfrm>
            <a:off x="2555133" y="4374102"/>
            <a:ext cx="5772322" cy="1295400"/>
          </a:xfrm>
        </p:spPr>
        <p:txBody>
          <a:bodyPr/>
          <a:lstStyle/>
          <a:p>
            <a:r>
              <a:rPr lang="en-US" dirty="0" smtClean="0"/>
              <a:t>CHRISTIAN FAY</a:t>
            </a:r>
          </a:p>
          <a:p>
            <a:r>
              <a:rPr lang="en-US" sz="2400" dirty="0" smtClean="0">
                <a:solidFill>
                  <a:schemeClr val="accent1">
                    <a:lumMod val="50000"/>
                  </a:schemeClr>
                </a:solidFill>
              </a:rPr>
              <a:t>Formula Specialist</a:t>
            </a:r>
          </a:p>
          <a:p>
            <a:endParaRPr lang="en-US" dirty="0"/>
          </a:p>
        </p:txBody>
      </p:sp>
      <p:sp>
        <p:nvSpPr>
          <p:cNvPr id="4" name="Footer Placeholder 3"/>
          <p:cNvSpPr>
            <a:spLocks noGrp="1"/>
          </p:cNvSpPr>
          <p:nvPr>
            <p:ph type="ftr" sz="quarter" idx="10"/>
          </p:nvPr>
        </p:nvSpPr>
        <p:spPr/>
        <p:txBody>
          <a:bodyPr/>
          <a:lstStyle/>
          <a:p>
            <a:r>
              <a:rPr lang="en-US" dirty="0" smtClean="0"/>
              <a:t>ALCOHOL AND TOBACCO TAX AND TRADE BUREAU | TTB</a:t>
            </a:r>
            <a:endParaRPr lang="en-US" dirty="0"/>
          </a:p>
        </p:txBody>
      </p:sp>
    </p:spTree>
    <p:extLst>
      <p:ext uri="{BB962C8B-B14F-4D97-AF65-F5344CB8AC3E}">
        <p14:creationId xmlns:p14="http://schemas.microsoft.com/office/powerpoint/2010/main" val="2929829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Formula Questions</a:t>
            </a:r>
            <a:endParaRPr lang="en-US" dirty="0"/>
          </a:p>
        </p:txBody>
      </p:sp>
      <p:sp>
        <p:nvSpPr>
          <p:cNvPr id="3" name="Content Placeholder 2"/>
          <p:cNvSpPr>
            <a:spLocks noGrp="1"/>
          </p:cNvSpPr>
          <p:nvPr>
            <p:ph idx="1"/>
          </p:nvPr>
        </p:nvSpPr>
        <p:spPr/>
        <p:txBody>
          <a:bodyPr/>
          <a:lstStyle/>
          <a:p>
            <a:r>
              <a:rPr lang="en-US" dirty="0" smtClean="0"/>
              <a:t>What is a formula?</a:t>
            </a:r>
          </a:p>
          <a:p>
            <a:endParaRPr lang="en-US" sz="900" dirty="0" smtClean="0"/>
          </a:p>
          <a:p>
            <a:r>
              <a:rPr lang="en-US" dirty="0" smtClean="0"/>
              <a:t>Why is a formula required?</a:t>
            </a:r>
          </a:p>
          <a:p>
            <a:endParaRPr lang="en-US" sz="900" dirty="0" smtClean="0"/>
          </a:p>
          <a:p>
            <a:r>
              <a:rPr lang="en-US" dirty="0" smtClean="0"/>
              <a:t>When is a formula required?</a:t>
            </a:r>
          </a:p>
          <a:p>
            <a:endParaRPr lang="en-US" sz="900" dirty="0" smtClean="0"/>
          </a:p>
          <a:p>
            <a:r>
              <a:rPr lang="en-US" dirty="0" smtClean="0"/>
              <a:t>How is a formula submitted?</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089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Formula?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formula is the recipe for your beer/malt beverage</a:t>
            </a:r>
          </a:p>
          <a:p>
            <a:endParaRPr lang="en-US" sz="900" dirty="0" smtClean="0"/>
          </a:p>
          <a:p>
            <a:r>
              <a:rPr lang="en-US" dirty="0" smtClean="0"/>
              <a:t>It must include a quantitative list of ingredients</a:t>
            </a:r>
          </a:p>
          <a:p>
            <a:endParaRPr lang="en-US" sz="900" dirty="0" smtClean="0"/>
          </a:p>
          <a:p>
            <a:r>
              <a:rPr lang="en-US" dirty="0" smtClean="0"/>
              <a:t>It must include a description of how the product is produced</a:t>
            </a:r>
          </a:p>
          <a:p>
            <a:endParaRPr lang="en-US" sz="900" dirty="0" smtClean="0"/>
          </a:p>
          <a:p>
            <a:r>
              <a:rPr lang="en-US" dirty="0" smtClean="0"/>
              <a:t>It must indicate a total yield or batch size</a:t>
            </a:r>
          </a:p>
          <a:p>
            <a:r>
              <a:rPr lang="en-US" dirty="0"/>
              <a:t>In some instances a sample of the product must also be submitted </a:t>
            </a:r>
            <a:r>
              <a:rPr lang="en-US" dirty="0" smtClean="0"/>
              <a:t>to TTB for </a:t>
            </a:r>
            <a:r>
              <a:rPr lang="en-US" dirty="0"/>
              <a:t>laboratory analysis</a:t>
            </a:r>
          </a:p>
          <a:p>
            <a:r>
              <a:rPr lang="en-US" dirty="0" smtClean="0"/>
              <a:t>See Formula </a:t>
            </a:r>
            <a:r>
              <a:rPr lang="en-US" dirty="0"/>
              <a:t>Basics </a:t>
            </a:r>
            <a:r>
              <a:rPr lang="en-US" dirty="0" smtClean="0"/>
              <a:t>page on TTB.gov </a:t>
            </a:r>
          </a:p>
          <a:p>
            <a:pPr lvl="1"/>
            <a:r>
              <a:rPr lang="en-US" dirty="0" smtClean="0">
                <a:hlinkClick r:id="rId2"/>
              </a:rPr>
              <a:t>https</a:t>
            </a:r>
            <a:r>
              <a:rPr lang="en-US" dirty="0">
                <a:hlinkClick r:id="rId2"/>
              </a:rPr>
              <a:t>://</a:t>
            </a:r>
            <a:r>
              <a:rPr lang="en-US" dirty="0" smtClean="0">
                <a:hlinkClick r:id="rId2"/>
              </a:rPr>
              <a:t>www.ttb.gov/formulation/pre_cola.shtml</a:t>
            </a:r>
            <a:r>
              <a:rPr lang="en-US" dirty="0" smtClean="0"/>
              <a:t> </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3179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 Formula Required?</a:t>
            </a:r>
            <a:endParaRPr lang="en-US" dirty="0"/>
          </a:p>
        </p:txBody>
      </p:sp>
      <p:sp>
        <p:nvSpPr>
          <p:cNvPr id="3" name="Content Placeholder 2"/>
          <p:cNvSpPr>
            <a:spLocks noGrp="1"/>
          </p:cNvSpPr>
          <p:nvPr>
            <p:ph idx="1"/>
          </p:nvPr>
        </p:nvSpPr>
        <p:spPr/>
        <p:txBody>
          <a:bodyPr>
            <a:normAutofit fontScale="92500"/>
          </a:bodyPr>
          <a:lstStyle/>
          <a:p>
            <a:r>
              <a:rPr lang="en-US" dirty="0" smtClean="0"/>
              <a:t>It’s required by TTB regulations </a:t>
            </a:r>
          </a:p>
          <a:p>
            <a:pPr lvl="1"/>
            <a:r>
              <a:rPr lang="en-US" dirty="0" smtClean="0"/>
              <a:t>Domestic (27 CFR 25.55)</a:t>
            </a:r>
          </a:p>
          <a:p>
            <a:pPr lvl="1"/>
            <a:r>
              <a:rPr lang="en-US" dirty="0" smtClean="0"/>
              <a:t>Imported (27 CFR 7.31(d))</a:t>
            </a:r>
          </a:p>
          <a:p>
            <a:r>
              <a:rPr lang="en-US" dirty="0" smtClean="0"/>
              <a:t>We use the information found in the formula to: </a:t>
            </a:r>
          </a:p>
          <a:p>
            <a:pPr lvl="1"/>
            <a:r>
              <a:rPr lang="en-US" dirty="0" smtClean="0"/>
              <a:t>Classify the product for tax and labeling purposes</a:t>
            </a:r>
          </a:p>
          <a:p>
            <a:pPr lvl="1"/>
            <a:r>
              <a:rPr lang="en-US" dirty="0" smtClean="0"/>
              <a:t>Ensure that the product does not contain any prohibited ingredients</a:t>
            </a:r>
          </a:p>
          <a:p>
            <a:pPr lvl="1"/>
            <a:r>
              <a:rPr lang="en-US" dirty="0" smtClean="0"/>
              <a:t>Determine if limited ingredients are used within prescribed limitations or if they will impact labeling</a:t>
            </a:r>
          </a:p>
          <a:p>
            <a:pPr lvl="1"/>
            <a:r>
              <a:rPr lang="en-US" dirty="0" smtClean="0"/>
              <a:t>Provide a suggested statement of composition for labeling purposes </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p:cNvSpPr txBox="1">
            <a:spLocks/>
          </p:cNvSpPr>
          <p:nvPr/>
        </p:nvSpPr>
        <p:spPr>
          <a:xfrm>
            <a:off x="3124200" y="1177529"/>
            <a:ext cx="6172200" cy="857250"/>
          </a:xfrm>
          <a:prstGeom prst="rect">
            <a:avLst/>
          </a:prstGeom>
        </p:spPr>
        <p:txBody>
          <a:bodyPr vert="horz" lIns="68580" tIns="34290" rIns="68580" bIns="34290" rtlCol="0" anchor="ctr">
            <a:normAutofit fontScale="82500" lnSpcReduction="20000"/>
          </a:bodyPr>
          <a:lstStyle>
            <a:lvl1pPr algn="ctr" defTabSz="914386" rtl="0" eaLnBrk="1" latinLnBrk="0" hangingPunct="1">
              <a:spcBef>
                <a:spcPct val="0"/>
              </a:spcBef>
              <a:buNone/>
              <a:defRPr lang="en-US" sz="3200" b="1" kern="1200">
                <a:solidFill>
                  <a:schemeClr val="tx1"/>
                </a:solidFill>
                <a:latin typeface="+mj-lt"/>
                <a:ea typeface="+mj-ea"/>
                <a:cs typeface="+mj-cs"/>
              </a:defRPr>
            </a:lvl1pPr>
          </a:lstStyle>
          <a:p>
            <a:pPr marL="0" marR="0" lvl="0" indent="0" algn="ctr" defTabSz="914386" rtl="0" eaLnBrk="1" fontAlgn="auto" latinLnBrk="0" hangingPunct="1">
              <a:lnSpc>
                <a:spcPct val="100000"/>
              </a:lnSpc>
              <a:spcBef>
                <a:spcPct val="0"/>
              </a:spcBef>
              <a:spcAft>
                <a:spcPts val="0"/>
              </a:spcAft>
              <a:buClrTx/>
              <a:buSzTx/>
              <a:buFontTx/>
              <a:buNone/>
              <a:tabLst/>
              <a:defRPr/>
            </a:pPr>
            <a:r>
              <a:rPr kumimoji="0" lang="en-US"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
            </a:r>
            <a:br>
              <a:rPr kumimoji="0" lang="en-US"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br>
            <a:endParaRPr kumimoji="0" lang="en-US" sz="27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spTree>
    <p:extLst>
      <p:ext uri="{BB962C8B-B14F-4D97-AF65-F5344CB8AC3E}">
        <p14:creationId xmlns:p14="http://schemas.microsoft.com/office/powerpoint/2010/main" val="3366301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At What Stage do I Apply for Formula Approval?</a:t>
            </a:r>
            <a:endParaRPr lang="en-US" dirty="0"/>
          </a:p>
        </p:txBody>
      </p:sp>
      <p:sp>
        <p:nvSpPr>
          <p:cNvPr id="6" name="Content Placeholder 5"/>
          <p:cNvSpPr>
            <a:spLocks noGrp="1"/>
          </p:cNvSpPr>
          <p:nvPr>
            <p:ph idx="1"/>
          </p:nvPr>
        </p:nvSpPr>
        <p:spPr/>
        <p:txBody>
          <a:bodyPr anchor="ctr"/>
          <a:lstStyle/>
          <a:p>
            <a:r>
              <a:rPr lang="en-US" b="1" dirty="0" smtClean="0"/>
              <a:t>Domestic</a:t>
            </a:r>
            <a:r>
              <a:rPr lang="en-US" dirty="0" smtClean="0"/>
              <a:t> - Formula approval is required prior to producing certain types of beer</a:t>
            </a:r>
          </a:p>
          <a:p>
            <a:endParaRPr lang="en-US" dirty="0" smtClean="0"/>
          </a:p>
          <a:p>
            <a:r>
              <a:rPr lang="en-US" b="1" dirty="0" smtClean="0"/>
              <a:t>Imported</a:t>
            </a:r>
            <a:r>
              <a:rPr lang="en-US" dirty="0" smtClean="0"/>
              <a:t> - Certain malt beverages are required to undergo formula review prior to issuance of a certificate of label approval</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1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Formula Required?</a:t>
            </a:r>
            <a:endParaRPr lang="en-US" dirty="0"/>
          </a:p>
        </p:txBody>
      </p:sp>
      <p:sp>
        <p:nvSpPr>
          <p:cNvPr id="6" name="Content Placeholder 5"/>
          <p:cNvSpPr txBox="1">
            <a:spLocks noGrp="1"/>
          </p:cNvSpPr>
          <p:nvPr>
            <p:ph idx="1"/>
          </p:nvPr>
        </p:nvSpPr>
        <p:spPr/>
        <p:txBody>
          <a:bodyPr>
            <a:normAutofit lnSpcReduction="10000"/>
          </a:bodyPr>
          <a:lstStyle/>
          <a:p>
            <a:r>
              <a:rPr lang="en-US" dirty="0" smtClean="0"/>
              <a:t>Formula approval is required if the brewer uses any of the following ingredients/processes*:</a:t>
            </a:r>
          </a:p>
          <a:p>
            <a:pPr lvl="1"/>
            <a:r>
              <a:rPr lang="en-US" dirty="0" smtClean="0"/>
              <a:t>Flavors with alcohol </a:t>
            </a:r>
          </a:p>
          <a:p>
            <a:pPr lvl="1"/>
            <a:r>
              <a:rPr lang="en-US" dirty="0" smtClean="0"/>
              <a:t>Compounded flavors</a:t>
            </a:r>
          </a:p>
          <a:p>
            <a:pPr lvl="1"/>
            <a:r>
              <a:rPr lang="en-US" dirty="0" smtClean="0"/>
              <a:t>Colors (unless exempted by TTB Ruling 2015-1)</a:t>
            </a:r>
          </a:p>
          <a:p>
            <a:pPr lvl="1"/>
            <a:r>
              <a:rPr lang="en-US" dirty="0" smtClean="0"/>
              <a:t>Artificial sweeteners </a:t>
            </a:r>
          </a:p>
          <a:p>
            <a:pPr lvl="1"/>
            <a:r>
              <a:rPr lang="en-US" dirty="0" smtClean="0"/>
              <a:t>Flavors or other agricultural ingredients (unless exempted by TTB Ruling 2015-1)</a:t>
            </a:r>
          </a:p>
          <a:p>
            <a:pPr lvl="1"/>
            <a:r>
              <a:rPr lang="en-US" dirty="0" smtClean="0"/>
              <a:t>The beverage is frozen and ice crystals are removed (e.g., ice beer)</a:t>
            </a:r>
          </a:p>
          <a:p>
            <a:pPr lvl="1"/>
            <a:endParaRPr lang="en-US" dirty="0" smtClean="0"/>
          </a:p>
          <a:p>
            <a:endParaRPr lang="en-US" altLang="en-US" dirty="0" smtClean="0"/>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9647818" y="5941498"/>
            <a:ext cx="2529667" cy="369332"/>
          </a:xfrm>
          <a:prstGeom prst="rect">
            <a:avLst/>
          </a:prstGeom>
        </p:spPr>
        <p:txBody>
          <a:bodyPr wrap="non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*Not a complete list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287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Formula Required?</a:t>
            </a:r>
            <a:endParaRPr lang="en-US" dirty="0"/>
          </a:p>
        </p:txBody>
      </p:sp>
      <p:sp>
        <p:nvSpPr>
          <p:cNvPr id="6" name="Content Placeholder 5"/>
          <p:cNvSpPr txBox="1">
            <a:spLocks noGrp="1"/>
          </p:cNvSpPr>
          <p:nvPr>
            <p:ph idx="1"/>
          </p:nvPr>
        </p:nvSpPr>
        <p:spPr/>
        <p:txBody>
          <a:bodyPr>
            <a:normAutofit fontScale="92500" lnSpcReduction="20000"/>
          </a:bodyPr>
          <a:lstStyle/>
          <a:p>
            <a:pPr marL="0" indent="0">
              <a:buNone/>
            </a:pPr>
            <a:r>
              <a:rPr lang="en-US" b="1" dirty="0" smtClean="0"/>
              <a:t>FAQ B13</a:t>
            </a:r>
            <a:r>
              <a:rPr lang="en-US" b="1" dirty="0"/>
              <a:t>: </a:t>
            </a:r>
            <a:r>
              <a:rPr lang="en-US" b="1" i="1" dirty="0"/>
              <a:t>Am I Exempt from Formula Requirements if I Sell my Malt Beverage only at my Brewpub or only within my State?</a:t>
            </a:r>
          </a:p>
          <a:p>
            <a:r>
              <a:rPr lang="en-US" dirty="0" smtClean="0"/>
              <a:t>No </a:t>
            </a:r>
          </a:p>
          <a:p>
            <a:r>
              <a:rPr lang="en-US" dirty="0" smtClean="0">
                <a:solidFill>
                  <a:schemeClr val="tx2">
                    <a:lumMod val="60000"/>
                    <a:lumOff val="40000"/>
                  </a:schemeClr>
                </a:solidFill>
              </a:rPr>
              <a:t>If </a:t>
            </a:r>
            <a:r>
              <a:rPr lang="en-US" dirty="0">
                <a:solidFill>
                  <a:schemeClr val="tx2">
                    <a:lumMod val="60000"/>
                    <a:lumOff val="40000"/>
                  </a:schemeClr>
                </a:solidFill>
              </a:rPr>
              <a:t>a brewer is required to obtain formula approval for a product </a:t>
            </a:r>
            <a:r>
              <a:rPr lang="en-US" dirty="0" smtClean="0">
                <a:solidFill>
                  <a:schemeClr val="tx2">
                    <a:lumMod val="60000"/>
                    <a:lumOff val="40000"/>
                  </a:schemeClr>
                </a:solidFill>
              </a:rPr>
              <a:t>then approval </a:t>
            </a:r>
            <a:r>
              <a:rPr lang="en-US" dirty="0">
                <a:solidFill>
                  <a:schemeClr val="tx2">
                    <a:lumMod val="60000"/>
                    <a:lumOff val="40000"/>
                  </a:schemeClr>
                </a:solidFill>
              </a:rPr>
              <a:t>of the formula must be obtained prior to production, even if the product will be sold only at the brewer’s brewpub or otherwise sold only within the state in which it is </a:t>
            </a:r>
            <a:r>
              <a:rPr lang="en-US" dirty="0" smtClean="0">
                <a:solidFill>
                  <a:schemeClr val="tx2">
                    <a:lumMod val="60000"/>
                    <a:lumOff val="40000"/>
                  </a:schemeClr>
                </a:solidFill>
              </a:rPr>
              <a:t>produced  </a:t>
            </a:r>
          </a:p>
          <a:p>
            <a:r>
              <a:rPr lang="en-US" dirty="0" smtClean="0"/>
              <a:t>Formula </a:t>
            </a:r>
            <a:r>
              <a:rPr lang="en-US" dirty="0"/>
              <a:t>requirements also apply regardless of whether the product is sold on tap at the brewer’s brewpub or is </a:t>
            </a:r>
            <a:r>
              <a:rPr lang="en-US" dirty="0" smtClean="0"/>
              <a:t>bottled</a:t>
            </a:r>
            <a:r>
              <a:rPr lang="en-US" dirty="0"/>
              <a:t>, canned, or </a:t>
            </a:r>
            <a:r>
              <a:rPr lang="en-US" dirty="0" smtClean="0"/>
              <a:t>kegged</a:t>
            </a:r>
          </a:p>
          <a:p>
            <a:endParaRPr lang="en-US" altLang="en-US" dirty="0" smtClean="0"/>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0452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Beers Require Formula Approval?</a:t>
            </a:r>
            <a:endParaRPr lang="en-US" dirty="0"/>
          </a:p>
        </p:txBody>
      </p:sp>
      <p:sp>
        <p:nvSpPr>
          <p:cNvPr id="6" name="Content Placeholder 5"/>
          <p:cNvSpPr txBox="1">
            <a:spLocks noGrp="1"/>
          </p:cNvSpPr>
          <p:nvPr>
            <p:ph idx="1"/>
          </p:nvPr>
        </p:nvSpPr>
        <p:spPr/>
        <p:txBody>
          <a:bodyPr anchor="ctr"/>
          <a:lstStyle/>
          <a:p>
            <a:r>
              <a:rPr lang="en-US" sz="2800" dirty="0" smtClean="0"/>
              <a:t>Use our online formula tool or check the list in TTB G 2016-1A to determine which kinds of beer require formula approval</a:t>
            </a:r>
          </a:p>
          <a:p>
            <a:endParaRPr lang="en-US" sz="900" dirty="0" smtClean="0"/>
          </a:p>
          <a:p>
            <a:pPr lvl="1"/>
            <a:r>
              <a:rPr lang="en-US" sz="2400" dirty="0" smtClean="0"/>
              <a:t>Tool: </a:t>
            </a:r>
            <a:r>
              <a:rPr lang="en-US" sz="2400" dirty="0" smtClean="0">
                <a:hlinkClick r:id="rId2"/>
              </a:rPr>
              <a:t>https://www.ttb.gov/formulation/formula_approval_tool_mb.shtml</a:t>
            </a:r>
            <a:r>
              <a:rPr lang="en-US" sz="2400" dirty="0" smtClean="0"/>
              <a:t> </a:t>
            </a:r>
          </a:p>
          <a:p>
            <a:pPr lvl="1"/>
            <a:r>
              <a:rPr lang="en-US" sz="2400" dirty="0" smtClean="0"/>
              <a:t>List:  </a:t>
            </a:r>
            <a:r>
              <a:rPr lang="en-US" sz="2400" dirty="0" smtClean="0">
                <a:hlinkClick r:id="rId3"/>
              </a:rPr>
              <a:t>https://www.ttb.gov/public-guidance/TTB-G-2016-1A.shtml</a:t>
            </a:r>
            <a:r>
              <a:rPr lang="en-US" sz="2400" dirty="0" smtClean="0"/>
              <a:t> </a:t>
            </a:r>
          </a:p>
          <a:p>
            <a:pPr lvl="1"/>
            <a:endParaRPr lang="en-US" sz="2400" dirty="0" smtClean="0"/>
          </a:p>
          <a:p>
            <a:endParaRPr lang="en-US" altLang="en-US" sz="2800" dirty="0" smtClean="0"/>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826760" y="5916907"/>
            <a:ext cx="3274806"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25.53, 25.55 &amp; 7.31(d)</a:t>
            </a:r>
            <a:endPar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68620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19" y="526968"/>
            <a:ext cx="9753600" cy="762000"/>
          </a:xfrm>
        </p:spPr>
        <p:txBody>
          <a:bodyPr>
            <a:normAutofit/>
          </a:bodyPr>
          <a:lstStyle/>
          <a:p>
            <a:r>
              <a:rPr lang="en-US" dirty="0"/>
              <a:t>Which Beers Require Formula Approval?</a:t>
            </a:r>
          </a:p>
        </p:txBody>
      </p:sp>
      <p:sp>
        <p:nvSpPr>
          <p:cNvPr id="6" name="Content Placeholder 5"/>
          <p:cNvSpPr>
            <a:spLocks noGrp="1"/>
          </p:cNvSpPr>
          <p:nvPr>
            <p:ph type="body" idx="1"/>
          </p:nvPr>
        </p:nvSpPr>
        <p:spPr>
          <a:xfrm>
            <a:off x="848415" y="1598837"/>
            <a:ext cx="4852416" cy="872513"/>
          </a:xfrm>
          <a:solidFill>
            <a:schemeClr val="accent1">
              <a:lumMod val="20000"/>
              <a:lumOff val="80000"/>
            </a:schemeClr>
          </a:solidFill>
          <a:ln>
            <a:solidFill>
              <a:schemeClr val="accent1"/>
            </a:solidFill>
          </a:ln>
        </p:spPr>
        <p:txBody>
          <a:bodyPr>
            <a:noAutofit/>
          </a:bodyPr>
          <a:lstStyle/>
          <a:p>
            <a:endParaRPr lang="en-US" dirty="0"/>
          </a:p>
          <a:p>
            <a:pPr algn="ctr"/>
            <a:r>
              <a:rPr lang="en-US" dirty="0"/>
              <a:t>Products that Require </a:t>
            </a:r>
            <a:endParaRPr lang="en-US" dirty="0" smtClean="0"/>
          </a:p>
          <a:p>
            <a:pPr algn="ctr"/>
            <a:r>
              <a:rPr lang="en-US" dirty="0" smtClean="0"/>
              <a:t>Formula </a:t>
            </a:r>
            <a:r>
              <a:rPr lang="en-US" dirty="0"/>
              <a:t>Approval</a:t>
            </a:r>
            <a:endParaRPr lang="en-US" dirty="0" smtClean="0"/>
          </a:p>
        </p:txBody>
      </p:sp>
      <p:sp>
        <p:nvSpPr>
          <p:cNvPr id="3" name="Content Placeholder 2"/>
          <p:cNvSpPr>
            <a:spLocks noGrp="1"/>
          </p:cNvSpPr>
          <p:nvPr>
            <p:ph sz="half" idx="2"/>
          </p:nvPr>
        </p:nvSpPr>
        <p:spPr>
          <a:xfrm>
            <a:off x="848415" y="2471350"/>
            <a:ext cx="4852416" cy="2953266"/>
          </a:xfrm>
          <a:ln>
            <a:solidFill>
              <a:schemeClr val="accent1"/>
            </a:solidFill>
          </a:ln>
        </p:spPr>
        <p:txBody>
          <a:bodyPr>
            <a:normAutofit fontScale="92500"/>
          </a:bodyPr>
          <a:lstStyle/>
          <a:p>
            <a:r>
              <a:rPr lang="en-US" dirty="0"/>
              <a:t>Ice beer  </a:t>
            </a:r>
          </a:p>
          <a:p>
            <a:r>
              <a:rPr lang="en-US" dirty="0"/>
              <a:t>Kombucha (when regulated by TTB)</a:t>
            </a:r>
          </a:p>
          <a:p>
            <a:r>
              <a:rPr lang="en-US" dirty="0"/>
              <a:t>Malt beverage specialty products, such as flavored beer or beer made with non-traditional processes (unless exempted by </a:t>
            </a:r>
            <a:r>
              <a:rPr lang="en-US" dirty="0">
                <a:hlinkClick r:id="rId2"/>
              </a:rPr>
              <a:t>TTB Ruling 2015-1</a:t>
            </a:r>
            <a:r>
              <a:rPr lang="en-US" dirty="0"/>
              <a:t>)</a:t>
            </a:r>
          </a:p>
          <a:p>
            <a:r>
              <a:rPr lang="en-US" dirty="0"/>
              <a:t>Saké</a:t>
            </a:r>
          </a:p>
        </p:txBody>
      </p:sp>
      <p:sp>
        <p:nvSpPr>
          <p:cNvPr id="4" name="Text Placeholder 3"/>
          <p:cNvSpPr>
            <a:spLocks noGrp="1"/>
          </p:cNvSpPr>
          <p:nvPr>
            <p:ph type="body" sz="quarter" idx="3"/>
          </p:nvPr>
        </p:nvSpPr>
        <p:spPr>
          <a:xfrm>
            <a:off x="6285653" y="1625179"/>
            <a:ext cx="4852247" cy="872513"/>
          </a:xfrm>
          <a:solidFill>
            <a:schemeClr val="accent1">
              <a:lumMod val="20000"/>
              <a:lumOff val="80000"/>
            </a:schemeClr>
          </a:solidFill>
          <a:ln>
            <a:solidFill>
              <a:schemeClr val="accent1"/>
            </a:solidFill>
          </a:ln>
        </p:spPr>
        <p:txBody>
          <a:bodyPr/>
          <a:lstStyle/>
          <a:p>
            <a:pPr algn="ctr"/>
            <a:r>
              <a:rPr lang="en-US" dirty="0"/>
              <a:t>Products that Require </a:t>
            </a:r>
            <a:r>
              <a:rPr lang="en-US" dirty="0" smtClean="0"/>
              <a:t>Formula </a:t>
            </a:r>
            <a:r>
              <a:rPr lang="en-US" dirty="0"/>
              <a:t>with Laboratory Sample Analysis</a:t>
            </a:r>
          </a:p>
        </p:txBody>
      </p:sp>
      <p:sp>
        <p:nvSpPr>
          <p:cNvPr id="8" name="Content Placeholder 7"/>
          <p:cNvSpPr>
            <a:spLocks noGrp="1"/>
          </p:cNvSpPr>
          <p:nvPr>
            <p:ph sz="quarter" idx="4"/>
          </p:nvPr>
        </p:nvSpPr>
        <p:spPr>
          <a:xfrm>
            <a:off x="6285653" y="2497692"/>
            <a:ext cx="4852247" cy="2953266"/>
          </a:xfrm>
          <a:ln>
            <a:solidFill>
              <a:schemeClr val="accent1"/>
            </a:solidFill>
          </a:ln>
        </p:spPr>
        <p:txBody>
          <a:bodyPr/>
          <a:lstStyle/>
          <a:p>
            <a:r>
              <a:rPr lang="en-US" dirty="0"/>
              <a:t>“Alcohol Free” malt beverages (0.0 percent alcohol by volume</a:t>
            </a:r>
            <a:r>
              <a:rPr lang="en-US" dirty="0" smtClean="0"/>
              <a:t>)</a:t>
            </a:r>
          </a:p>
          <a:p>
            <a:endParaRPr lang="en-US" dirty="0"/>
          </a:p>
        </p:txBody>
      </p:sp>
      <p:sp>
        <p:nvSpPr>
          <p:cNvPr id="9" name="Rectangle 8"/>
          <p:cNvSpPr/>
          <p:nvPr/>
        </p:nvSpPr>
        <p:spPr>
          <a:xfrm>
            <a:off x="170615" y="5650798"/>
            <a:ext cx="58418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See TTB G 2016-1A for additional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information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www.ttb.gov/public-guidance/TTB-G-2016-1A.shtml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058912" y="5916907"/>
            <a:ext cx="404265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25.53, 25.55 &amp; </a:t>
            </a: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27 CFR 7.31(d</a:t>
            </a:r>
            <a:r>
              <a:rPr kumimoji="0" lang="en-US" sz="20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7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Ingredients and Processes that are Exempt from Formula Requirements</a:t>
            </a:r>
            <a:endParaRPr lang="en-US" dirty="0"/>
          </a:p>
        </p:txBody>
      </p:sp>
      <p:sp>
        <p:nvSpPr>
          <p:cNvPr id="3" name="Content Placeholder 2"/>
          <p:cNvSpPr>
            <a:spLocks noGrp="1"/>
          </p:cNvSpPr>
          <p:nvPr>
            <p:ph idx="1"/>
          </p:nvPr>
        </p:nvSpPr>
        <p:spPr/>
        <p:txBody>
          <a:bodyPr>
            <a:noAutofit/>
          </a:bodyPr>
          <a:lstStyle/>
          <a:p>
            <a:r>
              <a:rPr lang="en-US" sz="2400" dirty="0" smtClean="0">
                <a:hlinkClick r:id="rId2"/>
              </a:rPr>
              <a:t>TTB Ruling 2015-1</a:t>
            </a:r>
            <a:r>
              <a:rPr lang="en-US" sz="2400" dirty="0" smtClean="0"/>
              <a:t> exempts certain traditional ingredients and processes</a:t>
            </a:r>
          </a:p>
          <a:p>
            <a:r>
              <a:rPr lang="en-US" sz="2400" dirty="0" smtClean="0">
                <a:hlinkClick r:id="rId3"/>
              </a:rPr>
              <a:t>Attachment 1</a:t>
            </a:r>
            <a:r>
              <a:rPr lang="en-US" sz="2400" dirty="0" smtClean="0"/>
              <a:t> specifies which ingredients and processes are exempt, for example:</a:t>
            </a:r>
          </a:p>
          <a:p>
            <a:pPr lvl="1"/>
            <a:r>
              <a:rPr lang="en-US" sz="2000" dirty="0" smtClean="0"/>
              <a:t>Honey, vanilla beans</a:t>
            </a:r>
          </a:p>
          <a:p>
            <a:pPr lvl="1"/>
            <a:r>
              <a:rPr lang="en-US" sz="2000" dirty="0" smtClean="0"/>
              <a:t>Barrel-aging</a:t>
            </a:r>
          </a:p>
          <a:p>
            <a:r>
              <a:rPr lang="en-US" sz="2400" dirty="0" smtClean="0"/>
              <a:t>The ruling </a:t>
            </a:r>
            <a:r>
              <a:rPr lang="en-US" sz="2400" b="1" dirty="0" smtClean="0"/>
              <a:t>does not </a:t>
            </a:r>
            <a:r>
              <a:rPr lang="en-US" sz="2400" dirty="0" smtClean="0"/>
              <a:t>exempt flavors containing alcohol or extracts, for example:</a:t>
            </a:r>
          </a:p>
          <a:p>
            <a:pPr lvl="1"/>
            <a:r>
              <a:rPr lang="en-US" sz="2000" dirty="0" smtClean="0"/>
              <a:t>Vanilla beans are exempt, but vanilla extract is not exempt</a:t>
            </a:r>
          </a:p>
          <a:p>
            <a:r>
              <a:rPr lang="en-US" sz="2400" dirty="0" smtClean="0"/>
              <a:t>Please note that exempt ingredients cannot comprise more than 49 percent of the fermentables</a:t>
            </a:r>
          </a:p>
          <a:p>
            <a:r>
              <a:rPr lang="en-US" sz="2400" dirty="0" smtClean="0"/>
              <a:t>TTB can still request a formula </a:t>
            </a:r>
            <a:r>
              <a:rPr lang="en-US" sz="2400" dirty="0"/>
              <a:t>and samples for analysis </a:t>
            </a:r>
            <a:r>
              <a:rPr lang="en-US" sz="2400" dirty="0" smtClean="0"/>
              <a:t>at any time, even when exempt ingredients are used</a:t>
            </a:r>
          </a:p>
          <a:p>
            <a:endParaRPr lang="en-US" sz="2400"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27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Organizational Chart</a:t>
            </a:r>
            <a:endParaRPr lang="en-US" dirty="0"/>
          </a:p>
        </p:txBody>
      </p:sp>
      <p:graphicFrame>
        <p:nvGraphicFramePr>
          <p:cNvPr id="6" name="Content Placeholder 5"/>
          <p:cNvGraphicFramePr>
            <a:graphicFrameLocks noGrp="1"/>
          </p:cNvGraphicFramePr>
          <p:nvPr>
            <p:ph idx="1"/>
            <p:extLst/>
          </p:nvPr>
        </p:nvGraphicFramePr>
        <p:xfrm>
          <a:off x="445008" y="1377696"/>
          <a:ext cx="11301984" cy="4626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5102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Ruling 2015-1 | Attachment 1</a:t>
            </a:r>
            <a:endParaRPr lang="en-US" dirty="0"/>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77695" y="1311332"/>
            <a:ext cx="9803139" cy="504400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9304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smtClean="0"/>
              <a:t>Combinations of Exempt and Non Exempt Ingredients</a:t>
            </a:r>
            <a:endParaRPr 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Content Placeholder 8"/>
          <p:cNvGraphicFramePr>
            <a:graphicFrameLocks noGrp="1"/>
          </p:cNvGraphicFramePr>
          <p:nvPr>
            <p:ph sz="half" idx="4294967295"/>
            <p:extLst/>
          </p:nvPr>
        </p:nvGraphicFramePr>
        <p:xfrm>
          <a:off x="2960275" y="2342852"/>
          <a:ext cx="5929376" cy="4437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p:cNvGrpSpPr/>
          <p:nvPr/>
        </p:nvGrpSpPr>
        <p:grpSpPr>
          <a:xfrm>
            <a:off x="281843" y="2366696"/>
            <a:ext cx="2294011" cy="1567255"/>
            <a:chOff x="536448" y="2437347"/>
            <a:chExt cx="1877568" cy="1395410"/>
          </a:xfrm>
          <a:solidFill>
            <a:schemeClr val="accent1">
              <a:lumMod val="20000"/>
              <a:lumOff val="80000"/>
            </a:schemeClr>
          </a:solidFill>
        </p:grpSpPr>
        <p:sp>
          <p:nvSpPr>
            <p:cNvPr id="15" name="Rounded Rectangular Callout 14"/>
            <p:cNvSpPr/>
            <p:nvPr/>
          </p:nvSpPr>
          <p:spPr>
            <a:xfrm>
              <a:off x="536448" y="2437347"/>
              <a:ext cx="1877568" cy="1395410"/>
            </a:xfrm>
            <a:prstGeom prst="wedgeRoundRectCallout">
              <a:avLst>
                <a:gd name="adj1" fmla="val 78383"/>
                <a:gd name="adj2" fmla="val 48244"/>
                <a:gd name="adj3" fmla="val 16667"/>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58368" y="2720528"/>
              <a:ext cx="1584960" cy="904298"/>
            </a:xfrm>
            <a:prstGeom prst="rect">
              <a:avLst/>
            </a:prstGeom>
            <a:grp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Passionfruit and vanilla beans are exempt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p:cNvGrpSpPr/>
          <p:nvPr/>
        </p:nvGrpSpPr>
        <p:grpSpPr>
          <a:xfrm>
            <a:off x="4340352" y="1265202"/>
            <a:ext cx="3089119" cy="1419549"/>
            <a:chOff x="536448" y="2437347"/>
            <a:chExt cx="1877568" cy="1395410"/>
          </a:xfrm>
          <a:solidFill>
            <a:schemeClr val="accent1">
              <a:lumMod val="20000"/>
              <a:lumOff val="80000"/>
            </a:schemeClr>
          </a:solidFill>
        </p:grpSpPr>
        <p:sp>
          <p:nvSpPr>
            <p:cNvPr id="20" name="Rounded Rectangular Callout 19"/>
            <p:cNvSpPr/>
            <p:nvPr/>
          </p:nvSpPr>
          <p:spPr>
            <a:xfrm>
              <a:off x="536448" y="2437347"/>
              <a:ext cx="1877568" cy="1395410"/>
            </a:xfrm>
            <a:prstGeom prst="wedgeRoundRectCallout">
              <a:avLst>
                <a:gd name="adj1" fmla="val 2525"/>
                <a:gd name="adj2" fmla="val 169563"/>
                <a:gd name="adj3" fmla="val 16667"/>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682752" y="2545889"/>
              <a:ext cx="1584960" cy="1178328"/>
            </a:xfrm>
            <a:prstGeom prst="rect">
              <a:avLst/>
            </a:prstGeom>
            <a:grp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If you use both exempt and non exempt ingredients, formula is required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p:cNvGrpSpPr/>
          <p:nvPr/>
        </p:nvGrpSpPr>
        <p:grpSpPr>
          <a:xfrm>
            <a:off x="9288389" y="4561796"/>
            <a:ext cx="2294011" cy="1567255"/>
            <a:chOff x="536448" y="2437347"/>
            <a:chExt cx="1877568" cy="1395410"/>
          </a:xfrm>
          <a:solidFill>
            <a:schemeClr val="accent1">
              <a:lumMod val="20000"/>
              <a:lumOff val="80000"/>
            </a:schemeClr>
          </a:solidFill>
        </p:grpSpPr>
        <p:sp>
          <p:nvSpPr>
            <p:cNvPr id="23" name="Rounded Rectangular Callout 22"/>
            <p:cNvSpPr/>
            <p:nvPr/>
          </p:nvSpPr>
          <p:spPr>
            <a:xfrm>
              <a:off x="536448" y="2437347"/>
              <a:ext cx="1877568" cy="1395410"/>
            </a:xfrm>
            <a:prstGeom prst="wedgeRoundRectCallout">
              <a:avLst>
                <a:gd name="adj1" fmla="val -75610"/>
                <a:gd name="adj2" fmla="val -30474"/>
                <a:gd name="adj3" fmla="val 16667"/>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82752" y="2811886"/>
              <a:ext cx="1584960" cy="646331"/>
            </a:xfrm>
            <a:prstGeom prst="rect">
              <a:avLst/>
            </a:prstGeom>
            <a:grp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Guava is not exempt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82836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TTB Looks For When Reviewing Formulas</a:t>
            </a:r>
            <a:endParaRPr lang="en-US" dirty="0"/>
          </a:p>
        </p:txBody>
      </p:sp>
      <p:sp>
        <p:nvSpPr>
          <p:cNvPr id="3" name="Content Placeholder 2"/>
          <p:cNvSpPr>
            <a:spLocks noGrp="1"/>
          </p:cNvSpPr>
          <p:nvPr>
            <p:ph idx="1"/>
          </p:nvPr>
        </p:nvSpPr>
        <p:spPr/>
        <p:txBody>
          <a:bodyPr>
            <a:normAutofit fontScale="92500"/>
          </a:bodyPr>
          <a:lstStyle/>
          <a:p>
            <a:r>
              <a:rPr lang="en-US" dirty="0" smtClean="0"/>
              <a:t>Correct designation (Class and Type) – Is the base produced according to the stated standard?</a:t>
            </a:r>
          </a:p>
          <a:p>
            <a:r>
              <a:rPr lang="en-US" altLang="en-US" dirty="0"/>
              <a:t>GRAS </a:t>
            </a:r>
            <a:r>
              <a:rPr lang="en-US" altLang="en-US" dirty="0" smtClean="0"/>
              <a:t>(</a:t>
            </a:r>
            <a:r>
              <a:rPr lang="en-US" altLang="en-US" b="1" dirty="0" smtClean="0">
                <a:solidFill>
                  <a:schemeClr val="tx2">
                    <a:lumMod val="60000"/>
                    <a:lumOff val="40000"/>
                  </a:schemeClr>
                </a:solidFill>
              </a:rPr>
              <a:t>G</a:t>
            </a:r>
            <a:r>
              <a:rPr lang="en-US" altLang="en-US" dirty="0" smtClean="0"/>
              <a:t>enerally </a:t>
            </a:r>
            <a:r>
              <a:rPr lang="en-US" altLang="en-US" b="1" dirty="0" smtClean="0">
                <a:solidFill>
                  <a:schemeClr val="tx2">
                    <a:lumMod val="60000"/>
                    <a:lumOff val="40000"/>
                  </a:schemeClr>
                </a:solidFill>
              </a:rPr>
              <a:t>R</a:t>
            </a:r>
            <a:r>
              <a:rPr lang="en-US" altLang="en-US" dirty="0" smtClean="0"/>
              <a:t>ecognized </a:t>
            </a:r>
            <a:r>
              <a:rPr lang="en-US" altLang="en-US" b="1" dirty="0" smtClean="0">
                <a:solidFill>
                  <a:schemeClr val="tx2">
                    <a:lumMod val="60000"/>
                    <a:lumOff val="40000"/>
                  </a:schemeClr>
                </a:solidFill>
              </a:rPr>
              <a:t>A</a:t>
            </a:r>
            <a:r>
              <a:rPr lang="en-US" altLang="en-US" dirty="0" smtClean="0"/>
              <a:t>s </a:t>
            </a:r>
            <a:r>
              <a:rPr lang="en-US" altLang="en-US" b="1" dirty="0" smtClean="0">
                <a:solidFill>
                  <a:schemeClr val="tx2">
                    <a:lumMod val="60000"/>
                    <a:lumOff val="40000"/>
                  </a:schemeClr>
                </a:solidFill>
              </a:rPr>
              <a:t>S</a:t>
            </a:r>
            <a:r>
              <a:rPr lang="en-US" altLang="en-US" dirty="0" smtClean="0"/>
              <a:t>afe</a:t>
            </a:r>
            <a:r>
              <a:rPr lang="en-US" altLang="en-US" dirty="0"/>
              <a:t>) status of </a:t>
            </a:r>
            <a:r>
              <a:rPr lang="en-US" altLang="en-US" dirty="0" smtClean="0"/>
              <a:t>certain ingredients</a:t>
            </a:r>
            <a:endParaRPr lang="en-US" altLang="en-US" dirty="0"/>
          </a:p>
          <a:p>
            <a:r>
              <a:rPr lang="en-US" altLang="en-US" dirty="0" smtClean="0"/>
              <a:t>Any limited or </a:t>
            </a:r>
            <a:r>
              <a:rPr lang="en-US" altLang="en-US" dirty="0"/>
              <a:t>prohibited </a:t>
            </a:r>
            <a:r>
              <a:rPr lang="en-US" altLang="en-US" dirty="0" smtClean="0"/>
              <a:t>ingredients used</a:t>
            </a:r>
            <a:endParaRPr lang="en-US" altLang="en-US" dirty="0"/>
          </a:p>
          <a:p>
            <a:r>
              <a:rPr lang="en-US" altLang="en-US" dirty="0"/>
              <a:t>Correct supporting documentation for certain ingredients</a:t>
            </a:r>
          </a:p>
          <a:p>
            <a:pPr lvl="1"/>
            <a:r>
              <a:rPr lang="en-US" altLang="en-US" sz="3200" dirty="0"/>
              <a:t>Ingredient Specification Sheet (Spec Sheet)</a:t>
            </a:r>
          </a:p>
          <a:p>
            <a:pPr lvl="1"/>
            <a:r>
              <a:rPr lang="en-US" altLang="en-US" sz="3200" dirty="0"/>
              <a:t>Flavor Ingredient Data </a:t>
            </a:r>
            <a:r>
              <a:rPr lang="en-US" altLang="en-US" sz="3200" dirty="0" smtClean="0"/>
              <a:t>Sheets </a:t>
            </a:r>
            <a:endParaRPr lang="en-US" altLang="en-US" sz="3200" dirty="0"/>
          </a:p>
          <a:p>
            <a:pPr lvl="1"/>
            <a:r>
              <a:rPr lang="en-US" altLang="en-US" sz="3200" dirty="0"/>
              <a:t>Limited Ingredient Calculation Worksheet</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89735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Compounded Flavors</a:t>
            </a:r>
            <a:endParaRPr lang="en-US" dirty="0"/>
          </a:p>
        </p:txBody>
      </p:sp>
      <p:sp>
        <p:nvSpPr>
          <p:cNvPr id="3" name="Content Placeholder 2"/>
          <p:cNvSpPr>
            <a:spLocks noGrp="1"/>
          </p:cNvSpPr>
          <p:nvPr>
            <p:ph idx="1"/>
          </p:nvPr>
        </p:nvSpPr>
        <p:spPr/>
        <p:txBody>
          <a:bodyPr>
            <a:normAutofit fontScale="92500"/>
          </a:bodyPr>
          <a:lstStyle/>
          <a:p>
            <a:r>
              <a:rPr lang="en-US" altLang="en-US" dirty="0" smtClean="0"/>
              <a:t> Are one of the following:</a:t>
            </a:r>
          </a:p>
          <a:p>
            <a:pPr lvl="1"/>
            <a:r>
              <a:rPr lang="en-US" altLang="en-US" dirty="0" smtClean="0"/>
              <a:t>All natural</a:t>
            </a:r>
          </a:p>
          <a:p>
            <a:pPr lvl="1"/>
            <a:r>
              <a:rPr lang="en-US" altLang="en-US" dirty="0" smtClean="0"/>
              <a:t>Natural and artificial containing up to 0.1% artificial content topnote</a:t>
            </a:r>
          </a:p>
          <a:p>
            <a:pPr lvl="1"/>
            <a:r>
              <a:rPr lang="en-US" altLang="en-US" dirty="0" smtClean="0"/>
              <a:t>Natural and artificial containing greater than</a:t>
            </a:r>
            <a:br>
              <a:rPr lang="en-US" altLang="en-US" dirty="0" smtClean="0"/>
            </a:br>
            <a:r>
              <a:rPr lang="en-US" altLang="en-US" dirty="0" smtClean="0"/>
              <a:t>0.1% artificial content topnote</a:t>
            </a:r>
          </a:p>
          <a:p>
            <a:pPr lvl="1"/>
            <a:r>
              <a:rPr lang="en-US" altLang="en-US" dirty="0" smtClean="0"/>
              <a:t>All artificial</a:t>
            </a:r>
          </a:p>
          <a:p>
            <a:pPr lvl="1"/>
            <a:r>
              <a:rPr lang="en-US" altLang="en-US" dirty="0" smtClean="0"/>
              <a:t>Non-flavor:  product is not flavor (e.g., Cloud Emulsion)</a:t>
            </a:r>
          </a:p>
          <a:p>
            <a:r>
              <a:rPr lang="en-US" altLang="en-US" dirty="0" smtClean="0"/>
              <a:t> Submitted to TTB Nonbeverage Lab for Review</a:t>
            </a:r>
          </a:p>
          <a:p>
            <a:r>
              <a:rPr lang="en-US" altLang="en-US" dirty="0" smtClean="0"/>
              <a:t> May contain colors</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3804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Flavor Ingredient Data Sheet </a:t>
            </a:r>
            <a:br>
              <a:rPr lang="en-US" dirty="0" smtClean="0"/>
            </a:br>
            <a:r>
              <a:rPr lang="en-US" sz="4000" dirty="0" smtClean="0"/>
              <a:t>(FID Sheet or FIDS)</a:t>
            </a:r>
            <a:endParaRPr lang="en-US" sz="4000" dirty="0"/>
          </a:p>
        </p:txBody>
      </p:sp>
      <p:sp>
        <p:nvSpPr>
          <p:cNvPr id="3" name="Content Placeholder 2"/>
          <p:cNvSpPr>
            <a:spLocks noGrp="1"/>
          </p:cNvSpPr>
          <p:nvPr>
            <p:ph idx="1"/>
          </p:nvPr>
        </p:nvSpPr>
        <p:spPr/>
        <p:txBody>
          <a:bodyPr>
            <a:normAutofit fontScale="77500" lnSpcReduction="20000"/>
          </a:bodyPr>
          <a:lstStyle/>
          <a:p>
            <a:r>
              <a:rPr lang="en-US" dirty="0" smtClean="0"/>
              <a:t>A FID Sheet is a spreadsheet that includes information about certain ingredients used to make a compounded flavor</a:t>
            </a:r>
          </a:p>
          <a:p>
            <a:r>
              <a:rPr lang="en-US" dirty="0" smtClean="0"/>
              <a:t>Submit one for each compounded flavor used in your product</a:t>
            </a:r>
          </a:p>
          <a:p>
            <a:r>
              <a:rPr lang="en-US" dirty="0" smtClean="0"/>
              <a:t>The FID Sheet allows TTB to:</a:t>
            </a:r>
          </a:p>
          <a:p>
            <a:pPr lvl="1"/>
            <a:r>
              <a:rPr lang="en-US" dirty="0" smtClean="0"/>
              <a:t>Ensure that the compounded flavor has been evaluated by the TTB Nonbeverage Products Laboratory (NPL) </a:t>
            </a:r>
          </a:p>
          <a:p>
            <a:pPr lvl="1"/>
            <a:r>
              <a:rPr lang="en-US" dirty="0" smtClean="0"/>
              <a:t>Verify that your beverage does not contain any ingredients in excess of the limits prescribed by TTB or by FDA </a:t>
            </a:r>
          </a:p>
          <a:p>
            <a:pPr lvl="1"/>
            <a:r>
              <a:rPr lang="en-US" dirty="0" smtClean="0"/>
              <a:t>Ensure the appropriate labeling of your product</a:t>
            </a:r>
          </a:p>
          <a:p>
            <a:pPr lvl="1"/>
            <a:r>
              <a:rPr lang="en-US" dirty="0" smtClean="0"/>
              <a:t>Ensure your product complies with TTB restrictions governing how much of the alcohol in your beverage may be derived from flavors and other nonbeverage ingredients containing alcohol </a:t>
            </a:r>
          </a:p>
          <a:p>
            <a:r>
              <a:rPr lang="en-US" dirty="0" smtClean="0"/>
              <a:t>See </a:t>
            </a:r>
            <a:r>
              <a:rPr lang="en-US" dirty="0" smtClean="0">
                <a:hlinkClick r:id="rId2"/>
              </a:rPr>
              <a:t>TTB G 2017-4</a:t>
            </a:r>
            <a:r>
              <a:rPr lang="en-US" dirty="0" smtClean="0"/>
              <a:t> for additional information and examples</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91332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Flavor Ingredient Data Sheet </a:t>
            </a:r>
            <a:br>
              <a:rPr lang="en-US" dirty="0" smtClean="0"/>
            </a:br>
            <a:r>
              <a:rPr lang="en-US" sz="4000" dirty="0" smtClean="0"/>
              <a:t>(FID Sheet or FIDS)</a:t>
            </a:r>
            <a:endParaRPr lang="en-US" sz="4000" dirty="0"/>
          </a:p>
        </p:txBody>
      </p:sp>
      <p:sp>
        <p:nvSpPr>
          <p:cNvPr id="8" name="Content Placeholder 7"/>
          <p:cNvSpPr>
            <a:spLocks noGrp="1"/>
          </p:cNvSpPr>
          <p:nvPr>
            <p:ph sz="half" idx="1"/>
          </p:nvPr>
        </p:nvSpPr>
        <p:spPr>
          <a:xfrm>
            <a:off x="402336" y="1619251"/>
            <a:ext cx="6412992" cy="4677090"/>
          </a:xfrm>
        </p:spPr>
        <p:txBody>
          <a:bodyPr>
            <a:normAutofit fontScale="77500" lnSpcReduction="20000"/>
          </a:bodyPr>
          <a:lstStyle/>
          <a:p>
            <a:r>
              <a:rPr lang="en-US" dirty="0" smtClean="0"/>
              <a:t>Flavor manufacturer supplies form to the brewer</a:t>
            </a:r>
          </a:p>
          <a:p>
            <a:endParaRPr lang="en-US" dirty="0" smtClean="0"/>
          </a:p>
          <a:p>
            <a:r>
              <a:rPr lang="en-US" dirty="0" smtClean="0"/>
              <a:t>FID based on exchange between flavor producer and TTB Nonbeverage Laboratory</a:t>
            </a:r>
          </a:p>
          <a:p>
            <a:endParaRPr lang="en-US" dirty="0" smtClean="0"/>
          </a:p>
          <a:p>
            <a:r>
              <a:rPr lang="en-US" dirty="0" smtClean="0"/>
              <a:t>It lists concentration of limited ingredients in PPM</a:t>
            </a:r>
          </a:p>
          <a:p>
            <a:endParaRPr lang="en-US" dirty="0" smtClean="0"/>
          </a:p>
          <a:p>
            <a:r>
              <a:rPr lang="en-US" dirty="0" smtClean="0"/>
              <a:t>Lists any colors used in flavor</a:t>
            </a:r>
          </a:p>
          <a:p>
            <a:endParaRPr lang="en-US" dirty="0" smtClean="0"/>
          </a:p>
          <a:p>
            <a:r>
              <a:rPr lang="en-US" dirty="0" smtClean="0"/>
              <a:t>States alcohol content of flavor</a:t>
            </a:r>
          </a:p>
          <a:p>
            <a:endParaRPr lang="en-US" dirty="0" smtClean="0"/>
          </a:p>
          <a:p>
            <a:r>
              <a:rPr lang="en-US" dirty="0" smtClean="0"/>
              <a:t>This information, combined with the use rate, determines classification of flavor</a:t>
            </a:r>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Rectangle 3"/>
          <p:cNvSpPr/>
          <p:nvPr/>
        </p:nvSpPr>
        <p:spPr>
          <a:xfrm>
            <a:off x="3581400" y="1215687"/>
            <a:ext cx="285750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35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pic>
        <p:nvPicPr>
          <p:cNvPr id="9" name="Picture 8"/>
          <p:cNvPicPr>
            <a:picLocks noChangeAspect="1"/>
          </p:cNvPicPr>
          <p:nvPr/>
        </p:nvPicPr>
        <p:blipFill>
          <a:blip r:embed="rId2"/>
          <a:stretch>
            <a:fillRect/>
          </a:stretch>
        </p:blipFill>
        <p:spPr>
          <a:xfrm>
            <a:off x="6922529" y="876630"/>
            <a:ext cx="4648200" cy="5419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85043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FID Sheet: Header</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0041" y="1572768"/>
            <a:ext cx="10931919" cy="452323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256219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FID Sheet: Limited Ingredients Section</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80848" y="1179556"/>
            <a:ext cx="9230304" cy="502617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25705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Limited Ingredient Calculation Worksheets</a:t>
            </a:r>
            <a:endParaRPr lang="en-US" dirty="0"/>
          </a:p>
        </p:txBody>
      </p:sp>
      <p:sp>
        <p:nvSpPr>
          <p:cNvPr id="3" name="Content Placeholder 2"/>
          <p:cNvSpPr>
            <a:spLocks noGrp="1"/>
          </p:cNvSpPr>
          <p:nvPr>
            <p:ph idx="1"/>
          </p:nvPr>
        </p:nvSpPr>
        <p:spPr/>
        <p:txBody>
          <a:bodyPr>
            <a:normAutofit lnSpcReduction="10000"/>
          </a:bodyPr>
          <a:lstStyle/>
          <a:p>
            <a:r>
              <a:rPr lang="en-US" dirty="0" smtClean="0"/>
              <a:t>Used to calculate the total amounts of ingredients that have limits on their use per TTB and FDA requirements</a:t>
            </a:r>
          </a:p>
          <a:p>
            <a:r>
              <a:rPr lang="en-US" dirty="0" smtClean="0"/>
              <a:t>Complete and submit one for each malt beverage made with one or more compounded flavors </a:t>
            </a:r>
          </a:p>
          <a:p>
            <a:r>
              <a:rPr lang="en-US" dirty="0" smtClean="0"/>
              <a:t>Also useful as a product development tool</a:t>
            </a:r>
          </a:p>
          <a:p>
            <a:pPr lvl="1"/>
            <a:r>
              <a:rPr lang="en-US" dirty="0" smtClean="0"/>
              <a:t>Allows you to confirm that new product formulas are in compliance with limited ingredient requirements, and whether a flavor will be labeled as artificial prior to submitting the formula  </a:t>
            </a:r>
          </a:p>
          <a:p>
            <a:r>
              <a:rPr lang="en-US" dirty="0" smtClean="0"/>
              <a:t>See </a:t>
            </a:r>
            <a:r>
              <a:rPr lang="en-US" dirty="0" smtClean="0">
                <a:hlinkClick r:id="rId2"/>
              </a:rPr>
              <a:t>TTB G 2017-6</a:t>
            </a:r>
            <a:r>
              <a:rPr lang="en-US" dirty="0" smtClean="0"/>
              <a:t> for additional information and examples</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899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Ingredient Specification Sheet </a:t>
            </a:r>
            <a:br>
              <a:rPr lang="en-US" dirty="0" smtClean="0"/>
            </a:br>
            <a:r>
              <a:rPr lang="en-US" sz="4000" dirty="0" smtClean="0"/>
              <a:t>(Spec Sheet or Technical Data Sheet)</a:t>
            </a:r>
            <a:endParaRPr lang="en-US" sz="4000" dirty="0"/>
          </a:p>
        </p:txBody>
      </p:sp>
      <p:sp>
        <p:nvSpPr>
          <p:cNvPr id="3" name="Content Placeholder 2"/>
          <p:cNvSpPr>
            <a:spLocks noGrp="1"/>
          </p:cNvSpPr>
          <p:nvPr>
            <p:ph idx="1"/>
          </p:nvPr>
        </p:nvSpPr>
        <p:spPr/>
        <p:txBody>
          <a:bodyPr/>
          <a:lstStyle/>
          <a:p>
            <a:r>
              <a:rPr lang="en-US" dirty="0" smtClean="0"/>
              <a:t>A spec sheet is a document or label that lists or describes the contents of an ingredient that is made from more than one component</a:t>
            </a:r>
          </a:p>
          <a:p>
            <a:r>
              <a:rPr lang="en-US" dirty="0" smtClean="0"/>
              <a:t>Submit a spec sheet for each ingredient that is made from more than one component, e.g., a fruit juice made from water, apples, and sugar</a:t>
            </a:r>
          </a:p>
          <a:p>
            <a:r>
              <a:rPr lang="en-US" dirty="0" smtClean="0"/>
              <a:t>Should not be used for compounded flavors (use FID sheet)</a:t>
            </a:r>
          </a:p>
          <a:p>
            <a:r>
              <a:rPr lang="en-US" dirty="0" smtClean="0"/>
              <a:t>See </a:t>
            </a:r>
            <a:r>
              <a:rPr lang="en-US" dirty="0" smtClean="0">
                <a:hlinkClick r:id="rId2"/>
              </a:rPr>
              <a:t>TTB G 2017-3</a:t>
            </a:r>
            <a:r>
              <a:rPr lang="en-US" dirty="0" smtClean="0"/>
              <a:t> for additional information and examples</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007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Services Division</a:t>
            </a:r>
            <a:endParaRPr lang="en-US" dirty="0"/>
          </a:p>
        </p:txBody>
      </p:sp>
      <p:sp>
        <p:nvSpPr>
          <p:cNvPr id="3" name="Content Placeholder 2"/>
          <p:cNvSpPr>
            <a:spLocks noGrp="1"/>
          </p:cNvSpPr>
          <p:nvPr>
            <p:ph idx="1"/>
          </p:nvPr>
        </p:nvSpPr>
        <p:spPr/>
        <p:txBody>
          <a:bodyPr/>
          <a:lstStyle/>
          <a:p>
            <a:r>
              <a:rPr lang="en-US" dirty="0" smtClean="0"/>
              <a:t>Beverage Alcohol Laboratory</a:t>
            </a:r>
          </a:p>
          <a:p>
            <a:pPr lvl="1"/>
            <a:r>
              <a:rPr lang="en-US" dirty="0" smtClean="0"/>
              <a:t>Performs analysis of samples for formula approval for certain domestic and imported products</a:t>
            </a:r>
          </a:p>
          <a:p>
            <a:pPr lvl="1"/>
            <a:endParaRPr lang="en-US" dirty="0" smtClean="0"/>
          </a:p>
          <a:p>
            <a:pPr lvl="1"/>
            <a:r>
              <a:rPr lang="en-US" dirty="0" smtClean="0"/>
              <a:t>Located in Beltsville, Maryland</a:t>
            </a:r>
          </a:p>
          <a:p>
            <a:pPr lvl="1"/>
            <a:r>
              <a:rPr lang="en-US" dirty="0" smtClean="0"/>
              <a:t>240-264-1665</a:t>
            </a:r>
          </a:p>
          <a:p>
            <a:pPr lvl="1"/>
            <a:r>
              <a:rPr lang="en-US" dirty="0" smtClean="0"/>
              <a:t>Web Form: </a:t>
            </a:r>
            <a:r>
              <a:rPr lang="en-US" dirty="0" smtClean="0">
                <a:hlinkClick r:id="rId2"/>
              </a:rPr>
              <a:t>Submit an Online Inquiry</a:t>
            </a:r>
            <a:r>
              <a:rPr lang="en-US" dirty="0" smtClean="0"/>
              <a:t> </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31240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Certified Colors </a:t>
            </a:r>
            <a:br>
              <a:rPr lang="en-US" dirty="0" smtClean="0"/>
            </a:br>
            <a:r>
              <a:rPr lang="en-US" sz="3600" dirty="0" smtClean="0"/>
              <a:t>21 CFR part 74, Subpart A*</a:t>
            </a:r>
            <a:endParaRPr lang="en-US" sz="3600" dirty="0"/>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4" name="Group 6"/>
          <p:cNvGraphicFramePr>
            <a:graphicFrameLocks/>
          </p:cNvGraphicFramePr>
          <p:nvPr>
            <p:extLst/>
          </p:nvPr>
        </p:nvGraphicFramePr>
        <p:xfrm>
          <a:off x="2324100" y="1450847"/>
          <a:ext cx="7746492" cy="4797555"/>
        </p:xfrm>
        <a:graphic>
          <a:graphicData uri="http://schemas.openxmlformats.org/drawingml/2006/table">
            <a:tbl>
              <a:tblPr/>
              <a:tblGrid>
                <a:gridCol w="2582164">
                  <a:extLst>
                    <a:ext uri="{9D8B030D-6E8A-4147-A177-3AD203B41FA5}">
                      <a16:colId xmlns:a16="http://schemas.microsoft.com/office/drawing/2014/main" val="20000"/>
                    </a:ext>
                  </a:extLst>
                </a:gridCol>
                <a:gridCol w="2582164">
                  <a:extLst>
                    <a:ext uri="{9D8B030D-6E8A-4147-A177-3AD203B41FA5}">
                      <a16:colId xmlns:a16="http://schemas.microsoft.com/office/drawing/2014/main" val="20001"/>
                    </a:ext>
                  </a:extLst>
                </a:gridCol>
                <a:gridCol w="2582164">
                  <a:extLst>
                    <a:ext uri="{9D8B030D-6E8A-4147-A177-3AD203B41FA5}">
                      <a16:colId xmlns:a16="http://schemas.microsoft.com/office/drawing/2014/main" val="20002"/>
                    </a:ext>
                  </a:extLst>
                </a:gridCol>
              </a:tblGrid>
              <a:tr h="587829">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FD&amp;C Blue #1</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(Brilliant Blue FGF)</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(E 133)</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89483">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FD&amp;C Blue #2</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(Indigotine)</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(E 132)</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829">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FD&amp;C Green #3</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(Fast Green FCF)</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(E 143)</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89483">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FD&amp;C Red #40</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(Allura Red AC)</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(E 129)</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7790">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FD&amp;C Red #3</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(Erythosine lake only)</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(E 127)</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587829">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FD&amp;C Yellow #5**</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(Tartrazine)</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rgbClr val="000066"/>
                          </a:solidFill>
                          <a:effectLst/>
                          <a:latin typeface="+mn-lt"/>
                        </a:rPr>
                        <a:t>(E 102)</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9483">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FD&amp;C Yellow #6</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(Sunset Yellow FCF)</a:t>
                      </a:r>
                    </a:p>
                  </a:txBody>
                  <a:tcPr marL="62865" marR="62865"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bg1"/>
                          </a:solidFill>
                          <a:effectLst/>
                          <a:latin typeface="+mn-lt"/>
                        </a:rPr>
                        <a:t>(E 110)</a:t>
                      </a:r>
                    </a:p>
                  </a:txBody>
                  <a:tcPr marL="62865" marR="62865" marT="34290" marB="3429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587829">
                <a:tc gridSpan="3">
                  <a:txBody>
                    <a:bodyPr/>
                    <a:lstStyle>
                      <a:lvl1pPr eaLnBrk="0" hangingPunct="0">
                        <a:spcBef>
                          <a:spcPct val="20000"/>
                        </a:spcBef>
                        <a:defRPr sz="2800">
                          <a:solidFill>
                            <a:srgbClr val="000066"/>
                          </a:solidFill>
                          <a:latin typeface="Arial" panose="020B0604020202020204" pitchFamily="34" charset="0"/>
                        </a:defRPr>
                      </a:lvl1pPr>
                      <a:lvl2pPr eaLnBrk="0" hangingPunct="0">
                        <a:spcBef>
                          <a:spcPct val="20000"/>
                        </a:spcBef>
                        <a:defRPr sz="2400">
                          <a:solidFill>
                            <a:srgbClr val="000066"/>
                          </a:solidFill>
                          <a:latin typeface="Arial" panose="020B0604020202020204" pitchFamily="34" charset="0"/>
                        </a:defRPr>
                      </a:lvl2pPr>
                      <a:lvl3pPr eaLnBrk="0" hangingPunct="0">
                        <a:spcBef>
                          <a:spcPct val="20000"/>
                        </a:spcBef>
                        <a:defRPr sz="2000">
                          <a:solidFill>
                            <a:srgbClr val="000066"/>
                          </a:solidFill>
                          <a:latin typeface="Arial" panose="020B0604020202020204" pitchFamily="34" charset="0"/>
                        </a:defRPr>
                      </a:lvl3pPr>
                      <a:lvl4pPr eaLnBrk="0" hangingPunct="0">
                        <a:spcBef>
                          <a:spcPct val="20000"/>
                        </a:spcBef>
                        <a:defRPr>
                          <a:solidFill>
                            <a:srgbClr val="000066"/>
                          </a:solidFill>
                          <a:latin typeface="Arial" panose="020B0604020202020204" pitchFamily="34" charset="0"/>
                        </a:defRPr>
                      </a:lvl4pPr>
                      <a:lvl5pPr eaLnBrk="0" hangingPunct="0">
                        <a:spcBef>
                          <a:spcPct val="20000"/>
                        </a:spcBef>
                        <a:defRPr>
                          <a:solidFill>
                            <a:srgbClr val="000066"/>
                          </a:solidFill>
                          <a:latin typeface="Arial" panose="020B0604020202020204" pitchFamily="34" charset="0"/>
                        </a:defRPr>
                      </a:lvl5pPr>
                      <a:lvl6pPr eaLnBrk="0" fontAlgn="base" hangingPunct="0">
                        <a:spcBef>
                          <a:spcPct val="20000"/>
                        </a:spcBef>
                        <a:spcAft>
                          <a:spcPct val="0"/>
                        </a:spcAft>
                        <a:defRPr>
                          <a:solidFill>
                            <a:srgbClr val="000066"/>
                          </a:solidFill>
                          <a:latin typeface="Arial" panose="020B0604020202020204" pitchFamily="34" charset="0"/>
                        </a:defRPr>
                      </a:lvl6pPr>
                      <a:lvl7pPr eaLnBrk="0" fontAlgn="base" hangingPunct="0">
                        <a:spcBef>
                          <a:spcPct val="20000"/>
                        </a:spcBef>
                        <a:spcAft>
                          <a:spcPct val="0"/>
                        </a:spcAft>
                        <a:defRPr>
                          <a:solidFill>
                            <a:srgbClr val="000066"/>
                          </a:solidFill>
                          <a:latin typeface="Arial" panose="020B0604020202020204" pitchFamily="34" charset="0"/>
                        </a:defRPr>
                      </a:lvl7pPr>
                      <a:lvl8pPr eaLnBrk="0" fontAlgn="base" hangingPunct="0">
                        <a:spcBef>
                          <a:spcPct val="20000"/>
                        </a:spcBef>
                        <a:spcAft>
                          <a:spcPct val="0"/>
                        </a:spcAft>
                        <a:defRPr>
                          <a:solidFill>
                            <a:srgbClr val="000066"/>
                          </a:solidFill>
                          <a:latin typeface="Arial" panose="020B0604020202020204" pitchFamily="34" charset="0"/>
                        </a:defRPr>
                      </a:lvl8pPr>
                      <a:lvl9pPr eaLnBrk="0" fontAlgn="base" hangingPunct="0">
                        <a:spcBef>
                          <a:spcPct val="20000"/>
                        </a:spcBef>
                        <a:spcAft>
                          <a:spcPct val="0"/>
                        </a:spcAft>
                        <a:defRPr>
                          <a:solidFill>
                            <a:srgbClr val="000066"/>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rgbClr val="000066"/>
                          </a:solidFill>
                          <a:effectLst/>
                          <a:latin typeface="+mn-lt"/>
                        </a:rPr>
                        <a:t>*Regulations of the U.S. Food and Drug Administration (FDA)</a:t>
                      </a:r>
                    </a:p>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rgbClr val="000066"/>
                          </a:solidFill>
                          <a:effectLst/>
                          <a:latin typeface="+mn-lt"/>
                        </a:rPr>
                        <a:t>**Requires specific declaration on labels for finished alcohol beverages</a:t>
                      </a:r>
                    </a:p>
                  </a:txBody>
                  <a:tcPr marL="62865" marR="62865" marT="34290" marB="34290"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529689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Non-Certified Colors* </a:t>
            </a:r>
            <a:br>
              <a:rPr lang="en-US" dirty="0" smtClean="0"/>
            </a:br>
            <a:r>
              <a:rPr lang="en-US" sz="3600" dirty="0" smtClean="0"/>
              <a:t>21 CFR part 73, subpart A</a:t>
            </a:r>
            <a:endParaRPr lang="en-US" sz="3600" dirty="0"/>
          </a:p>
        </p:txBody>
      </p:sp>
      <p:sp>
        <p:nvSpPr>
          <p:cNvPr id="3" name="Content Placeholder 2"/>
          <p:cNvSpPr>
            <a:spLocks noGrp="1"/>
          </p:cNvSpPr>
          <p:nvPr>
            <p:ph sz="half" idx="1"/>
          </p:nvPr>
        </p:nvSpPr>
        <p:spPr>
          <a:xfrm>
            <a:off x="863600" y="1619251"/>
            <a:ext cx="4919472" cy="3867149"/>
          </a:xfrm>
        </p:spPr>
        <p:txBody>
          <a:bodyPr>
            <a:normAutofit fontScale="85000" lnSpcReduction="20000"/>
          </a:bodyPr>
          <a:lstStyle/>
          <a:p>
            <a:r>
              <a:rPr lang="en-US" altLang="en-US" dirty="0" smtClean="0"/>
              <a:t>Annatto Extract</a:t>
            </a:r>
          </a:p>
          <a:p>
            <a:pPr marL="0" indent="0">
              <a:buNone/>
            </a:pPr>
            <a:endParaRPr lang="en-US" altLang="en-US" sz="1200" dirty="0" smtClean="0"/>
          </a:p>
          <a:p>
            <a:r>
              <a:rPr lang="en-US" altLang="en-US" dirty="0" smtClean="0"/>
              <a:t>Dehydrated beets </a:t>
            </a:r>
          </a:p>
          <a:p>
            <a:pPr marL="0" indent="0">
              <a:buNone/>
            </a:pPr>
            <a:r>
              <a:rPr lang="en-US" altLang="en-US" dirty="0" smtClean="0"/>
              <a:t>     (beet powder)</a:t>
            </a:r>
          </a:p>
          <a:p>
            <a:endParaRPr lang="en-US" altLang="en-US" sz="1200" dirty="0" smtClean="0"/>
          </a:p>
          <a:p>
            <a:r>
              <a:rPr lang="en-US" altLang="en-US" dirty="0" smtClean="0"/>
              <a:t>Canthaxanthin</a:t>
            </a:r>
          </a:p>
          <a:p>
            <a:endParaRPr lang="en-US" altLang="en-US" sz="1100" dirty="0" smtClean="0"/>
          </a:p>
          <a:p>
            <a:r>
              <a:rPr lang="en-US" altLang="en-US" dirty="0" smtClean="0"/>
              <a:t>Caramel Color</a:t>
            </a:r>
          </a:p>
          <a:p>
            <a:pPr marL="0" indent="0">
              <a:buNone/>
            </a:pPr>
            <a:endParaRPr lang="en-US" altLang="en-US" sz="1100" dirty="0" smtClean="0"/>
          </a:p>
          <a:p>
            <a:r>
              <a:rPr lang="en-US" altLang="en-US" dirty="0" smtClean="0"/>
              <a:t>Carmine </a:t>
            </a:r>
          </a:p>
          <a:p>
            <a:pPr marL="0" indent="0">
              <a:buNone/>
            </a:pPr>
            <a:r>
              <a:rPr lang="en-US" altLang="en-US" dirty="0" smtClean="0"/>
              <a:t>     (Cochineal Extract)**</a:t>
            </a:r>
          </a:p>
          <a:p>
            <a:pPr marL="0" indent="0">
              <a:buNone/>
            </a:pPr>
            <a:endParaRPr lang="en-US" altLang="en-US" sz="1000" dirty="0" smtClean="0"/>
          </a:p>
          <a:p>
            <a:r>
              <a:rPr lang="en-US" altLang="en-US" dirty="0" smtClean="0"/>
              <a:t>Carrot oil </a:t>
            </a:r>
          </a:p>
          <a:p>
            <a:endParaRPr lang="en-US" altLang="en-US" dirty="0" smtClean="0"/>
          </a:p>
          <a:p>
            <a:endParaRPr lang="en-US" dirty="0"/>
          </a:p>
        </p:txBody>
      </p:sp>
      <p:sp>
        <p:nvSpPr>
          <p:cNvPr id="4" name="Content Placeholder 3"/>
          <p:cNvSpPr>
            <a:spLocks noGrp="1"/>
          </p:cNvSpPr>
          <p:nvPr>
            <p:ph sz="half" idx="2"/>
          </p:nvPr>
        </p:nvSpPr>
        <p:spPr/>
        <p:txBody>
          <a:bodyPr>
            <a:normAutofit fontScale="85000" lnSpcReduction="20000"/>
          </a:bodyPr>
          <a:lstStyle/>
          <a:p>
            <a:r>
              <a:rPr lang="en-US" altLang="en-US" dirty="0" smtClean="0"/>
              <a:t> β-Apo-8′-carotenal </a:t>
            </a:r>
          </a:p>
          <a:p>
            <a:endParaRPr lang="en-US" altLang="en-US" sz="1100" dirty="0" smtClean="0"/>
          </a:p>
          <a:p>
            <a:r>
              <a:rPr lang="en-US" altLang="en-US" dirty="0" smtClean="0"/>
              <a:t> β-Carotene </a:t>
            </a:r>
          </a:p>
          <a:p>
            <a:endParaRPr lang="en-US" altLang="en-US" sz="1100" dirty="0" smtClean="0"/>
          </a:p>
          <a:p>
            <a:r>
              <a:rPr lang="en-US" altLang="en-US" dirty="0" smtClean="0"/>
              <a:t>Fruit Juice </a:t>
            </a:r>
          </a:p>
          <a:p>
            <a:endParaRPr lang="en-US" altLang="en-US" sz="1100" dirty="0" smtClean="0"/>
          </a:p>
          <a:p>
            <a:r>
              <a:rPr lang="en-US" altLang="en-US" dirty="0" smtClean="0"/>
              <a:t> Grape color extract </a:t>
            </a:r>
          </a:p>
          <a:p>
            <a:endParaRPr lang="en-US" altLang="en-US" sz="1100" dirty="0" smtClean="0"/>
          </a:p>
          <a:p>
            <a:r>
              <a:rPr lang="en-US" altLang="en-US" dirty="0" smtClean="0"/>
              <a:t> Grapeskin Extract (Enocianina) </a:t>
            </a:r>
          </a:p>
          <a:p>
            <a:endParaRPr lang="en-US" alt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TextBox 6"/>
          <p:cNvSpPr txBox="1"/>
          <p:nvPr/>
        </p:nvSpPr>
        <p:spPr>
          <a:xfrm>
            <a:off x="2905760" y="5649925"/>
            <a:ext cx="8473440" cy="6340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*This is a partial list.  See 21 CFR part 73, Subpart A for a complete list of FDA regulations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**Requires specific declaration on labels </a:t>
            </a:r>
            <a:r>
              <a:rPr kumimoji="0" lang="en-US" alt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of </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finished alcohol </a:t>
            </a:r>
            <a:r>
              <a:rPr kumimoji="0" lang="en-US" alt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beverages  </a:t>
            </a:r>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9389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Requirements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FDA has authority over food and ingredient safety</a:t>
            </a:r>
          </a:p>
          <a:p>
            <a:pPr lvl="1"/>
            <a:r>
              <a:rPr lang="en-US" dirty="0" smtClean="0"/>
              <a:t>Approved Food Additives</a:t>
            </a:r>
          </a:p>
          <a:p>
            <a:pPr lvl="2"/>
            <a:r>
              <a:rPr lang="en-US" dirty="0" smtClean="0"/>
              <a:t>21 CFR parts 170-186</a:t>
            </a:r>
          </a:p>
          <a:p>
            <a:pPr lvl="1"/>
            <a:r>
              <a:rPr lang="en-US" dirty="0" smtClean="0"/>
              <a:t>Generally Recognized as Safe</a:t>
            </a:r>
          </a:p>
          <a:p>
            <a:pPr lvl="2"/>
            <a:r>
              <a:rPr lang="en-US" dirty="0" smtClean="0"/>
              <a:t>Traditional use in food prior to 1958</a:t>
            </a:r>
          </a:p>
          <a:p>
            <a:pPr lvl="2"/>
            <a:r>
              <a:rPr lang="en-US" dirty="0" smtClean="0"/>
              <a:t>Scientific determination</a:t>
            </a:r>
          </a:p>
          <a:p>
            <a:r>
              <a:rPr lang="en-US" dirty="0" smtClean="0"/>
              <a:t>Traditional medicines/dietary supplements are not necessarily GRAS</a:t>
            </a:r>
          </a:p>
          <a:p>
            <a:r>
              <a:rPr lang="en-US" dirty="0" smtClean="0"/>
              <a:t>Importer/producer is responsible for proving that an ingredient is GRAS</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8122124" y="2337910"/>
            <a:ext cx="2200275" cy="1495425"/>
          </a:xfrm>
          <a:prstGeom prst="rect">
            <a:avLst/>
          </a:prstGeom>
        </p:spPr>
      </p:pic>
    </p:spTree>
    <p:extLst>
      <p:ext uri="{BB962C8B-B14F-4D97-AF65-F5344CB8AC3E}">
        <p14:creationId xmlns:p14="http://schemas.microsoft.com/office/powerpoint/2010/main" val="1003281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 and Restricted Ingredients</a:t>
            </a:r>
            <a:endParaRPr lang="en-US" dirty="0"/>
          </a:p>
        </p:txBody>
      </p:sp>
      <p:sp>
        <p:nvSpPr>
          <p:cNvPr id="3" name="Content Placeholder 2"/>
          <p:cNvSpPr>
            <a:spLocks noGrp="1"/>
          </p:cNvSpPr>
          <p:nvPr>
            <p:ph idx="1"/>
          </p:nvPr>
        </p:nvSpPr>
        <p:spPr/>
        <p:txBody>
          <a:bodyPr>
            <a:normAutofit fontScale="85000" lnSpcReduction="10000"/>
          </a:bodyPr>
          <a:lstStyle/>
          <a:p>
            <a:r>
              <a:rPr lang="en-US" altLang="en-US" dirty="0" smtClean="0"/>
              <a:t>GRAS – </a:t>
            </a:r>
            <a:r>
              <a:rPr lang="en-US" altLang="en-US" b="1" dirty="0" smtClean="0">
                <a:solidFill>
                  <a:schemeClr val="tx2">
                    <a:lumMod val="60000"/>
                    <a:lumOff val="40000"/>
                  </a:schemeClr>
                </a:solidFill>
              </a:rPr>
              <a:t>G</a:t>
            </a:r>
            <a:r>
              <a:rPr lang="en-US" altLang="en-US" dirty="0" smtClean="0"/>
              <a:t>enerally </a:t>
            </a:r>
            <a:r>
              <a:rPr lang="en-US" altLang="en-US" b="1" dirty="0" smtClean="0">
                <a:solidFill>
                  <a:schemeClr val="tx2">
                    <a:lumMod val="60000"/>
                    <a:lumOff val="40000"/>
                  </a:schemeClr>
                </a:solidFill>
              </a:rPr>
              <a:t>R</a:t>
            </a:r>
            <a:r>
              <a:rPr lang="en-US" altLang="en-US" dirty="0" smtClean="0"/>
              <a:t>ecognized </a:t>
            </a:r>
            <a:r>
              <a:rPr lang="en-US" altLang="en-US" b="1" dirty="0" smtClean="0">
                <a:solidFill>
                  <a:schemeClr val="tx2">
                    <a:lumMod val="60000"/>
                    <a:lumOff val="40000"/>
                  </a:schemeClr>
                </a:solidFill>
              </a:rPr>
              <a:t>A</a:t>
            </a:r>
            <a:r>
              <a:rPr lang="en-US" altLang="en-US" dirty="0" smtClean="0"/>
              <a:t>s </a:t>
            </a:r>
            <a:r>
              <a:rPr lang="en-US" altLang="en-US" b="1" dirty="0" smtClean="0">
                <a:solidFill>
                  <a:schemeClr val="tx2">
                    <a:lumMod val="60000"/>
                    <a:lumOff val="40000"/>
                  </a:schemeClr>
                </a:solidFill>
              </a:rPr>
              <a:t>S</a:t>
            </a:r>
            <a:r>
              <a:rPr lang="en-US" altLang="en-US" dirty="0" smtClean="0"/>
              <a:t>afe</a:t>
            </a:r>
          </a:p>
          <a:p>
            <a:pPr lvl="1"/>
            <a:r>
              <a:rPr lang="en-US" altLang="en-US" dirty="0" smtClean="0"/>
              <a:t>Under sections 201(s) and 409 of the Federal Food, Drug, and Cosmetic Act, any substance that is intentionally added to food is a food additive, that is subject to premarket review and approval by FDA, unless the substance is generally recognized, among qualified experts, as having been adequately shown to be safe under the conditions of its intended use, or unless the use of the substance is otherwise excluded from the definition of a food additive</a:t>
            </a:r>
          </a:p>
          <a:p>
            <a:r>
              <a:rPr lang="en-US" altLang="en-US" dirty="0" smtClean="0"/>
              <a:t>Having GRAS status does not impact formula requirements </a:t>
            </a:r>
            <a:endParaRPr lang="en-US" altLang="en-US" dirty="0"/>
          </a:p>
          <a:p>
            <a:r>
              <a:rPr lang="en-US" dirty="0" smtClean="0"/>
              <a:t>FDA maintains a list of prohibited ingredients at 21 CFR part 189</a:t>
            </a:r>
          </a:p>
          <a:p>
            <a:r>
              <a:rPr lang="en-US" dirty="0" smtClean="0"/>
              <a:t>Certain non-prohibited ingredients may be used within limits</a:t>
            </a:r>
          </a:p>
          <a:p>
            <a:pPr lvl="1"/>
            <a:r>
              <a:rPr lang="en-US" dirty="0" smtClean="0">
                <a:hlinkClick r:id="rId2"/>
              </a:rPr>
              <a:t>http://www.ttb.gov/ssd/limited_ingredients.shtml</a:t>
            </a:r>
            <a:endParaRPr lang="en-US" dirty="0" smtClean="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62842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Limited Ingredients</a:t>
            </a:r>
            <a:endParaRPr lang="en-US" dirty="0"/>
          </a:p>
        </p:txBody>
      </p:sp>
      <p:sp>
        <p:nvSpPr>
          <p:cNvPr id="3" name="Content Placeholder 2"/>
          <p:cNvSpPr>
            <a:spLocks noGrp="1"/>
          </p:cNvSpPr>
          <p:nvPr>
            <p:ph idx="1"/>
          </p:nvPr>
        </p:nvSpPr>
        <p:spPr/>
        <p:txBody>
          <a:bodyPr>
            <a:normAutofit lnSpcReduction="10000"/>
          </a:bodyPr>
          <a:lstStyle/>
          <a:p>
            <a:r>
              <a:rPr lang="en-US" dirty="0" smtClean="0"/>
              <a:t>There are 4 artificial flavor materials that TTB allows to be present at certain levels in alcohol beverages without affecting the label declaration:</a:t>
            </a:r>
          </a:p>
          <a:p>
            <a:pPr lvl="1"/>
            <a:r>
              <a:rPr lang="en-US" dirty="0" smtClean="0"/>
              <a:t>Synthetic maltol</a:t>
            </a:r>
          </a:p>
          <a:p>
            <a:pPr lvl="1"/>
            <a:r>
              <a:rPr lang="en-US" dirty="0" smtClean="0"/>
              <a:t>Ethyl maltol</a:t>
            </a:r>
          </a:p>
          <a:p>
            <a:pPr lvl="1"/>
            <a:r>
              <a:rPr lang="en-US" dirty="0" smtClean="0"/>
              <a:t>Synthetic vanillin</a:t>
            </a:r>
          </a:p>
          <a:p>
            <a:pPr lvl="1"/>
            <a:r>
              <a:rPr lang="en-US" dirty="0" smtClean="0"/>
              <a:t>Ethyl vanillin</a:t>
            </a:r>
          </a:p>
          <a:p>
            <a:r>
              <a:rPr lang="en-US" dirty="0" smtClean="0"/>
              <a:t>If these limits are exceeded, a “natural flavor” is treated as an “artificial flavor” in the product</a:t>
            </a:r>
          </a:p>
          <a:p>
            <a:pPr lvl="2"/>
            <a:endParaRPr lang="en-US" dirty="0" smtClean="0"/>
          </a:p>
          <a:p>
            <a:pPr lvl="1"/>
            <a:endParaRPr lang="en-US" dirty="0" smtClean="0"/>
          </a:p>
          <a:p>
            <a:pPr lvl="2"/>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8835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Beer/Malt Beverages with Flavors that Contain Alcohol*</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Final ABV is less than or equal to 6 percent: </a:t>
            </a:r>
          </a:p>
          <a:p>
            <a:pPr lvl="1"/>
            <a:r>
              <a:rPr lang="en-US" dirty="0" smtClean="0"/>
              <a:t>at least 51 percent of the alcohol in the final product must come from the malt base</a:t>
            </a:r>
          </a:p>
          <a:p>
            <a:pPr lvl="1"/>
            <a:r>
              <a:rPr lang="en-US" dirty="0" smtClean="0"/>
              <a:t>no more than 49 percent of the alcohol in the final product can come from the flavor and other nonbeverage materials </a:t>
            </a:r>
          </a:p>
          <a:p>
            <a:r>
              <a:rPr lang="en-US" b="1" dirty="0" smtClean="0"/>
              <a:t>Final ABV is greater than 6 percent: </a:t>
            </a:r>
          </a:p>
          <a:p>
            <a:pPr lvl="1"/>
            <a:r>
              <a:rPr lang="en-US" dirty="0" smtClean="0"/>
              <a:t>no more than 1.5 percent of the volume of the malt beverage can consist of alcohol from flavors and other nonbeverage ingredients containing alcohol</a:t>
            </a:r>
          </a:p>
          <a:p>
            <a:r>
              <a:rPr lang="en-US" dirty="0" smtClean="0"/>
              <a:t>An alcohol content statement must appear on the label if any alcohol in the malt beverage was derived from added flavors </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8420669" y="5916328"/>
            <a:ext cx="3622704" cy="369332"/>
          </a:xfrm>
          <a:prstGeom prst="rect">
            <a:avLst/>
          </a:prstGeom>
          <a:noFill/>
          <a:ln>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27 CFR </a:t>
            </a:r>
            <a:r>
              <a:rPr kumimoji="0" lang="en-US" sz="1800" b="0" i="0" u="none" strike="noStrike" kern="1200" cap="none" spc="0" normalizeH="0" baseline="0" noProof="0" dirty="0" smtClean="0">
                <a:ln>
                  <a:noFill/>
                </a:ln>
                <a:solidFill>
                  <a:srgbClr val="4F81BD">
                    <a:lumMod val="75000"/>
                  </a:srgbClr>
                </a:solidFill>
                <a:effectLst/>
                <a:uLnTx/>
                <a:uFillTx/>
                <a:latin typeface="Calibri" panose="020F0502020204030204"/>
                <a:ea typeface="+mn-ea"/>
                <a:cs typeface="+mn-cs"/>
              </a:rPr>
              <a:t>7.11 &amp; 22(a)(5), 27 </a:t>
            </a:r>
            <a:r>
              <a:rPr kumimoji="0" lang="en-US" sz="1800" b="0"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CFR 25.15 </a:t>
            </a:r>
          </a:p>
        </p:txBody>
      </p:sp>
    </p:spTree>
    <p:extLst>
      <p:ext uri="{BB962C8B-B14F-4D97-AF65-F5344CB8AC3E}">
        <p14:creationId xmlns:p14="http://schemas.microsoft.com/office/powerpoint/2010/main" val="14025235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Submit a Formula</a:t>
            </a:r>
            <a:endParaRPr lang="en-US" dirty="0"/>
          </a:p>
        </p:txBody>
      </p:sp>
      <p:sp>
        <p:nvSpPr>
          <p:cNvPr id="3" name="Content Placeholder 2"/>
          <p:cNvSpPr>
            <a:spLocks noGrp="1"/>
          </p:cNvSpPr>
          <p:nvPr>
            <p:ph idx="1"/>
          </p:nvPr>
        </p:nvSpPr>
        <p:spPr/>
        <p:txBody>
          <a:bodyPr/>
          <a:lstStyle/>
          <a:p>
            <a:pPr lvl="0"/>
            <a:r>
              <a:rPr lang="en-US" dirty="0" smtClean="0"/>
              <a:t>The recommended method is completing the full application  electronically using </a:t>
            </a:r>
            <a:r>
              <a:rPr lang="en-US" dirty="0" smtClean="0">
                <a:hlinkClick r:id="rId2"/>
              </a:rPr>
              <a:t>Formulas Online</a:t>
            </a:r>
            <a:endParaRPr lang="en-US" dirty="0" smtClean="0"/>
          </a:p>
          <a:p>
            <a:pPr lvl="1"/>
            <a:r>
              <a:rPr lang="en-US" dirty="0" smtClean="0"/>
              <a:t>See webinar handout: </a:t>
            </a:r>
            <a:r>
              <a:rPr lang="en-US" dirty="0" smtClean="0">
                <a:hlinkClick r:id="rId3"/>
              </a:rPr>
              <a:t>How to Register and Submit Formulas through Formulas Online (July 2018)</a:t>
            </a:r>
            <a:endParaRPr lang="en-US" dirty="0" smtClean="0"/>
          </a:p>
          <a:p>
            <a:endParaRPr lang="en-US" dirty="0" smtClean="0"/>
          </a:p>
          <a:p>
            <a:r>
              <a:rPr lang="en-US" dirty="0" smtClean="0"/>
              <a:t>Although TTB strongly encourages you to use Formulas Online, a paper alternative is also available</a:t>
            </a:r>
          </a:p>
          <a:p>
            <a:pPr lvl="1"/>
            <a:r>
              <a:rPr lang="en-US" dirty="0" smtClean="0">
                <a:hlinkClick r:id="rId4"/>
              </a:rPr>
              <a:t>TTB Form 5100.51</a:t>
            </a:r>
            <a:r>
              <a:rPr lang="en-US" dirty="0" smtClean="0"/>
              <a:t> mailed to TTB (use address on the form)</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2259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Benefits of Using </a:t>
            </a:r>
            <a:r>
              <a:rPr lang="en-US" dirty="0" smtClean="0"/>
              <a:t>Formulas Online</a:t>
            </a:r>
            <a:endParaRPr lang="en-US" dirty="0"/>
          </a:p>
        </p:txBody>
      </p:sp>
      <p:sp>
        <p:nvSpPr>
          <p:cNvPr id="11267" name="Rectangle 3"/>
          <p:cNvSpPr>
            <a:spLocks noGrp="1" noChangeArrowheads="1"/>
          </p:cNvSpPr>
          <p:nvPr>
            <p:ph idx="1"/>
          </p:nvPr>
        </p:nvSpPr>
        <p:spPr/>
        <p:txBody>
          <a:bodyPr/>
          <a:lstStyle/>
          <a:p>
            <a:r>
              <a:rPr lang="en-US" dirty="0" smtClean="0"/>
              <a:t>Secure method for drafting, submitting, and tracking your formula applications electronically</a:t>
            </a:r>
          </a:p>
          <a:p>
            <a:r>
              <a:rPr lang="en-US" dirty="0" smtClean="0"/>
              <a:t>Includes:</a:t>
            </a:r>
          </a:p>
          <a:p>
            <a:pPr lvl="1"/>
            <a:r>
              <a:rPr lang="en-US" dirty="0" smtClean="0"/>
              <a:t>Step-by-step guidance</a:t>
            </a:r>
          </a:p>
          <a:p>
            <a:pPr lvl="1"/>
            <a:r>
              <a:rPr lang="en-US" dirty="0" smtClean="0"/>
              <a:t>Data validation checks along the way</a:t>
            </a:r>
          </a:p>
          <a:p>
            <a:pPr lvl="1"/>
            <a:r>
              <a:rPr lang="en-US" dirty="0" smtClean="0"/>
              <a:t>Application status updates via email</a:t>
            </a:r>
          </a:p>
          <a:p>
            <a:pPr lvl="1"/>
            <a:r>
              <a:rPr lang="en-US" dirty="0" smtClean="0"/>
              <a:t>Facilitates record keeping</a:t>
            </a:r>
          </a:p>
          <a:p>
            <a:pPr lvl="2"/>
            <a:r>
              <a:rPr lang="en-US" dirty="0" smtClean="0"/>
              <a:t>Approved formulas are stored online </a:t>
            </a:r>
          </a:p>
          <a:p>
            <a:pPr lvl="2"/>
            <a:r>
              <a:rPr lang="en-US" dirty="0" smtClean="0"/>
              <a:t>Copies of approved formulas can be printed if needed</a:t>
            </a:r>
            <a:endParaRPr lang="en-US" dirty="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169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4294967295"/>
          </p:nvPr>
        </p:nvSpPr>
        <p:spPr>
          <a:xfrm>
            <a:off x="10566400" y="6446838"/>
            <a:ext cx="162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9" name="Group 8"/>
          <p:cNvGrpSpPr/>
          <p:nvPr/>
        </p:nvGrpSpPr>
        <p:grpSpPr>
          <a:xfrm>
            <a:off x="269738" y="191069"/>
            <a:ext cx="11652523" cy="5991367"/>
            <a:chOff x="269738" y="122830"/>
            <a:chExt cx="11652523" cy="6085689"/>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9738" y="122830"/>
              <a:ext cx="10241407" cy="422085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69738" y="3778368"/>
              <a:ext cx="11652523" cy="2430151"/>
            </a:xfrm>
            <a:prstGeom prst="rect">
              <a:avLst/>
            </a:prstGeom>
          </p:spPr>
        </p:pic>
      </p:grpSp>
    </p:spTree>
    <p:extLst>
      <p:ext uri="{BB962C8B-B14F-4D97-AF65-F5344CB8AC3E}">
        <p14:creationId xmlns:p14="http://schemas.microsoft.com/office/powerpoint/2010/main" val="22630996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dirty="0" smtClean="0"/>
              <a:t>Method of Manufacture</a:t>
            </a:r>
            <a:endParaRPr lang="en-US" dirty="0"/>
          </a:p>
        </p:txBody>
      </p:sp>
      <p:sp>
        <p:nvSpPr>
          <p:cNvPr id="2" name="Footer Placeholder 1"/>
          <p:cNvSpPr>
            <a:spLocks noGrp="1"/>
          </p:cNvSpPr>
          <p:nvPr>
            <p:ph type="ftr" sz="quarter" idx="3"/>
          </p:nvPr>
        </p:nvSpPr>
        <p:spPr>
          <a:xfrm>
            <a:off x="3251200" y="6447471"/>
            <a:ext cx="568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9" name="Group 8"/>
          <p:cNvGrpSpPr>
            <a:grpSpLocks noChangeAspect="1"/>
          </p:cNvGrpSpPr>
          <p:nvPr/>
        </p:nvGrpSpPr>
        <p:grpSpPr>
          <a:xfrm>
            <a:off x="359050" y="1779789"/>
            <a:ext cx="11473901" cy="4307114"/>
            <a:chOff x="569622" y="1961906"/>
            <a:chExt cx="10662557" cy="3905193"/>
          </a:xfrm>
          <a:effectLst>
            <a:outerShdw blurRad="50800" dist="38100" dir="2700000" algn="tl" rotWithShape="0">
              <a:prstClr val="black">
                <a:alpha val="40000"/>
              </a:prstClr>
            </a:outerShdw>
          </a:effectLst>
        </p:grpSpPr>
        <p:pic>
          <p:nvPicPr>
            <p:cNvPr id="8" name="Picture 7"/>
            <p:cNvPicPr>
              <a:picLocks noChangeAspect="1"/>
            </p:cNvPicPr>
            <p:nvPr/>
          </p:nvPicPr>
          <p:blipFill rotWithShape="1">
            <a:blip r:embed="rId3"/>
            <a:srcRect l="1289" t="38176" r="1538" b="4881"/>
            <a:stretch/>
          </p:blipFill>
          <p:spPr>
            <a:xfrm>
              <a:off x="569622" y="1961906"/>
              <a:ext cx="10662557" cy="390519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740409" y="3151230"/>
              <a:ext cx="6228801" cy="2496186"/>
            </a:xfrm>
            <a:prstGeom prst="rect">
              <a:avLst/>
            </a:prstGeom>
            <a:ln>
              <a:solidFill>
                <a:schemeClr val="tx1"/>
              </a:solidFill>
            </a:ln>
          </p:spPr>
        </p:pic>
      </p:grpSp>
    </p:spTree>
    <p:extLst>
      <p:ext uri="{BB962C8B-B14F-4D97-AF65-F5344CB8AC3E}">
        <p14:creationId xmlns:p14="http://schemas.microsoft.com/office/powerpoint/2010/main" val="1394648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Organizational Chart</a:t>
            </a:r>
            <a:endParaRPr lang="en-US" dirty="0"/>
          </a:p>
        </p:txBody>
      </p:sp>
      <p:graphicFrame>
        <p:nvGraphicFramePr>
          <p:cNvPr id="6" name="Content Placeholder 5"/>
          <p:cNvGraphicFramePr>
            <a:graphicFrameLocks noGrp="1"/>
          </p:cNvGraphicFramePr>
          <p:nvPr>
            <p:ph idx="1"/>
            <p:extLst/>
          </p:nvPr>
        </p:nvGraphicFramePr>
        <p:xfrm>
          <a:off x="445008" y="1377696"/>
          <a:ext cx="11301984" cy="4626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00754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Hints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dirty="0" smtClean="0"/>
              <a:t>Supply a quantitative list of ingredients</a:t>
            </a:r>
          </a:p>
          <a:p>
            <a:r>
              <a:rPr lang="en-US" altLang="en-US" dirty="0" smtClean="0"/>
              <a:t>Provide a complete method of manufacture</a:t>
            </a:r>
          </a:p>
          <a:p>
            <a:r>
              <a:rPr lang="en-US" altLang="en-US" dirty="0" smtClean="0"/>
              <a:t>Indicate at what stage flavors are added to the product</a:t>
            </a:r>
            <a:endParaRPr lang="en-US" dirty="0" smtClean="0"/>
          </a:p>
          <a:p>
            <a:r>
              <a:rPr lang="en-US" dirty="0" smtClean="0"/>
              <a:t>Flavor Ingredient Data Sheets (FIDS) should include a TTB number, a Flavor Product Number, and the TTB Approval status (Nonbeverage Lab Approval)</a:t>
            </a:r>
          </a:p>
          <a:p>
            <a:r>
              <a:rPr lang="en-US" dirty="0" smtClean="0"/>
              <a:t>Provide the common name and scientific name (genus and species) for any unusual herbal ingredients </a:t>
            </a:r>
          </a:p>
          <a:p>
            <a:r>
              <a:rPr lang="en-US" dirty="0" smtClean="0"/>
              <a:t>Ensure that ingredients are considered GRAS (generally recognized as safe) by the FDA</a:t>
            </a:r>
            <a:endParaRPr lang="en-US" alt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12200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Reasons Formulas Must be Returned for Correction</a:t>
            </a:r>
            <a:endParaRPr lang="en-US" dirty="0"/>
          </a:p>
        </p:txBody>
      </p:sp>
      <p:sp>
        <p:nvSpPr>
          <p:cNvPr id="3" name="Content Placeholder 2"/>
          <p:cNvSpPr>
            <a:spLocks noGrp="1"/>
          </p:cNvSpPr>
          <p:nvPr>
            <p:ph idx="1"/>
          </p:nvPr>
        </p:nvSpPr>
        <p:spPr/>
        <p:txBody>
          <a:bodyPr>
            <a:normAutofit/>
          </a:bodyPr>
          <a:lstStyle/>
          <a:p>
            <a:r>
              <a:rPr lang="en-US" b="1" dirty="0" smtClean="0">
                <a:hlinkClick r:id="rId2"/>
              </a:rPr>
              <a:t>Ingredient Specification Sheet (Spec Sheet)</a:t>
            </a:r>
            <a:r>
              <a:rPr lang="en-US" b="1" dirty="0" smtClean="0"/>
              <a:t> is missing </a:t>
            </a:r>
            <a:r>
              <a:rPr lang="en-US" sz="2800" dirty="0" smtClean="0"/>
              <a:t>for ingredients composed of more than one component</a:t>
            </a:r>
          </a:p>
          <a:p>
            <a:r>
              <a:rPr lang="en-US" b="1" dirty="0" smtClean="0">
                <a:hlinkClick r:id="rId3"/>
              </a:rPr>
              <a:t>Limited Ingredient Calculation Worksheet</a:t>
            </a:r>
            <a:r>
              <a:rPr lang="en-US" b="1" dirty="0" smtClean="0"/>
              <a:t> is missing </a:t>
            </a:r>
            <a:r>
              <a:rPr lang="en-US" sz="2800" dirty="0" smtClean="0"/>
              <a:t>when  compounded flavors are used</a:t>
            </a:r>
          </a:p>
          <a:p>
            <a:r>
              <a:rPr lang="en-US" b="1" dirty="0" smtClean="0">
                <a:hlinkClick r:id="rId4"/>
              </a:rPr>
              <a:t>Flavor Ingredient Data (FID)</a:t>
            </a:r>
            <a:r>
              <a:rPr lang="en-US" b="1" dirty="0" smtClean="0"/>
              <a:t> </a:t>
            </a:r>
            <a:r>
              <a:rPr lang="en-US" b="1" dirty="0"/>
              <a:t>is missing </a:t>
            </a:r>
            <a:r>
              <a:rPr lang="en-US" sz="3000" dirty="0"/>
              <a:t>when </a:t>
            </a:r>
            <a:r>
              <a:rPr lang="en-US" sz="3000" dirty="0" smtClean="0"/>
              <a:t>compounded </a:t>
            </a:r>
            <a:r>
              <a:rPr lang="en-US" sz="3000" dirty="0"/>
              <a:t>flavors are </a:t>
            </a:r>
            <a:r>
              <a:rPr lang="en-US" sz="3000" dirty="0" smtClean="0"/>
              <a:t>used</a:t>
            </a:r>
          </a:p>
          <a:p>
            <a:r>
              <a:rPr lang="en-US" b="1" dirty="0"/>
              <a:t>Formula approval is not required </a:t>
            </a:r>
            <a:r>
              <a:rPr lang="en-US" dirty="0"/>
              <a:t>for this product </a:t>
            </a:r>
            <a:r>
              <a:rPr lang="en-US" sz="2800" dirty="0"/>
              <a:t>because it is composed of exempt ingredients or processes (See </a:t>
            </a:r>
            <a:r>
              <a:rPr lang="en-US" sz="2800" dirty="0">
                <a:hlinkClick r:id="rId5"/>
              </a:rPr>
              <a:t>TTB Ruling 2015-1</a:t>
            </a:r>
            <a:r>
              <a:rPr lang="en-US" sz="2800" dirty="0" smtClean="0"/>
              <a:t>)</a:t>
            </a:r>
            <a:endParaRPr lang="en-US" sz="2800"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6616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3118BD3A-9A49-4256-A9ED-C8BA52E3A5D2}" type="slidenum">
              <a:rPr lang="en-US" smtClean="0"/>
              <a:pPr>
                <a:defRPr/>
              </a:pPr>
              <a:t>152</a:t>
            </a:fld>
            <a:endParaRPr lang="en-US" dirty="0"/>
          </a:p>
        </p:txBody>
      </p:sp>
      <p:sp>
        <p:nvSpPr>
          <p:cNvPr id="3" name="Footer Placeholder 2"/>
          <p:cNvSpPr>
            <a:spLocks noGrp="1"/>
          </p:cNvSpPr>
          <p:nvPr>
            <p:ph type="ftr" sz="quarter" idx="3"/>
          </p:nvPr>
        </p:nvSpPr>
        <p:spPr/>
        <p:txBody>
          <a:bodyPr/>
          <a:lstStyle/>
          <a:p>
            <a:r>
              <a:rPr lang="en-US" dirty="0" smtClean="0"/>
              <a:t>ALCOHOL AND TOBACCO TAX AND TRADE BUREAU | TTB</a:t>
            </a:r>
            <a:endParaRPr lang="en-US" dirty="0"/>
          </a:p>
        </p:txBody>
      </p:sp>
      <p:sp>
        <p:nvSpPr>
          <p:cNvPr id="2" name="Title 1"/>
          <p:cNvSpPr>
            <a:spLocks noGrp="1"/>
          </p:cNvSpPr>
          <p:nvPr>
            <p:ph type="title"/>
          </p:nvPr>
        </p:nvSpPr>
        <p:spPr/>
        <p:txBody>
          <a:bodyPr/>
          <a:lstStyle/>
          <a:p>
            <a:pPr algn="ctr"/>
            <a:r>
              <a:rPr lang="en-US" dirty="0" smtClean="0"/>
              <a:t>Summary &amp; Questions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099516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Labeling</a:t>
            </a:r>
            <a:endParaRPr lang="en-US" dirty="0"/>
          </a:p>
        </p:txBody>
      </p:sp>
      <p:sp>
        <p:nvSpPr>
          <p:cNvPr id="5" name="Slide Number Placeholder 4"/>
          <p:cNvSpPr>
            <a:spLocks noGrp="1"/>
          </p:cNvSpPr>
          <p:nvPr>
            <p:ph type="sldNum" sz="quarter" idx="11"/>
          </p:nvPr>
        </p:nvSpPr>
        <p:spPr/>
        <p:txBody>
          <a:bodyPr/>
          <a:lstStyle/>
          <a:p>
            <a:fld id="{3118BD3A-9A49-4256-A9ED-C8BA52E3A5D2}" type="slidenum">
              <a:rPr lang="en-US" smtClean="0"/>
              <a:pPr/>
              <a:t>153</a:t>
            </a:fld>
            <a:endParaRPr lang="en-US" dirty="0"/>
          </a:p>
        </p:txBody>
      </p:sp>
      <p:sp>
        <p:nvSpPr>
          <p:cNvPr id="3" name="Subtitle 2"/>
          <p:cNvSpPr>
            <a:spLocks noGrp="1"/>
          </p:cNvSpPr>
          <p:nvPr>
            <p:ph type="body" idx="1"/>
          </p:nvPr>
        </p:nvSpPr>
        <p:spPr/>
        <p:txBody>
          <a:bodyPr>
            <a:normAutofit/>
          </a:bodyPr>
          <a:lstStyle/>
          <a:p>
            <a:r>
              <a:rPr lang="en-US" sz="3200" dirty="0" smtClean="0"/>
              <a:t>MICHAEL G. WEBSTER</a:t>
            </a:r>
          </a:p>
          <a:p>
            <a:r>
              <a:rPr lang="en-US" sz="2600" dirty="0" smtClean="0">
                <a:solidFill>
                  <a:schemeClr val="accent1">
                    <a:lumMod val="50000"/>
                  </a:schemeClr>
                </a:solidFill>
              </a:rPr>
              <a:t>Quality Assurance Coordinator, Labeling</a:t>
            </a:r>
          </a:p>
        </p:txBody>
      </p:sp>
      <p:sp>
        <p:nvSpPr>
          <p:cNvPr id="4" name="Footer Placeholder 3"/>
          <p:cNvSpPr>
            <a:spLocks noGrp="1"/>
          </p:cNvSpPr>
          <p:nvPr>
            <p:ph type="ftr" sz="quarter" idx="10"/>
          </p:nvPr>
        </p:nvSpPr>
        <p:spPr/>
        <p:txBody>
          <a:bodyPr/>
          <a:lstStyle/>
          <a:p>
            <a:r>
              <a:rPr lang="en-US" dirty="0" smtClean="0"/>
              <a:t>ALCOHOL AND TOBACCO TAX AND TRADE BUREAU | TTB</a:t>
            </a:r>
            <a:endParaRPr lang="en-US" dirty="0"/>
          </a:p>
        </p:txBody>
      </p:sp>
    </p:spTree>
    <p:extLst>
      <p:ext uri="{BB962C8B-B14F-4D97-AF65-F5344CB8AC3E}">
        <p14:creationId xmlns:p14="http://schemas.microsoft.com/office/powerpoint/2010/main" val="481321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Laws and Regulations</a:t>
            </a:r>
            <a:endParaRPr lang="en-US" dirty="0"/>
          </a:p>
        </p:txBody>
      </p:sp>
      <p:sp>
        <p:nvSpPr>
          <p:cNvPr id="11267" name="Rectangle 3"/>
          <p:cNvSpPr>
            <a:spLocks noGrp="1" noChangeArrowheads="1"/>
          </p:cNvSpPr>
          <p:nvPr>
            <p:ph idx="1"/>
          </p:nvPr>
        </p:nvSpPr>
        <p:spPr/>
        <p:txBody>
          <a:bodyPr>
            <a:normAutofit fontScale="92500" lnSpcReduction="20000"/>
          </a:bodyPr>
          <a:lstStyle/>
          <a:p>
            <a:r>
              <a:rPr lang="en-US" b="1" dirty="0" smtClean="0"/>
              <a:t>Alcoholic Beverage Labeling Act of 1988</a:t>
            </a:r>
          </a:p>
          <a:p>
            <a:pPr lvl="1"/>
            <a:r>
              <a:rPr lang="en-US" dirty="0" smtClean="0"/>
              <a:t>27 U.S.C. 213 et seq.</a:t>
            </a:r>
          </a:p>
          <a:p>
            <a:pPr lvl="1"/>
            <a:r>
              <a:rPr lang="en-US" dirty="0" smtClean="0"/>
              <a:t>27 CFR part 16 - Alcoholic Beverage Health Warning Statement</a:t>
            </a:r>
          </a:p>
          <a:p>
            <a:r>
              <a:rPr lang="en-US" b="1" dirty="0" smtClean="0"/>
              <a:t>Federal Alcohol Administration Act</a:t>
            </a:r>
          </a:p>
          <a:p>
            <a:pPr lvl="1"/>
            <a:r>
              <a:rPr lang="en-US" dirty="0" smtClean="0"/>
              <a:t>27 U.S.C. 205</a:t>
            </a:r>
          </a:p>
          <a:p>
            <a:pPr lvl="1"/>
            <a:r>
              <a:rPr lang="en-US" dirty="0" smtClean="0"/>
              <a:t>27 CFR part 7 – Labeling and Advertising of Malt Beverages</a:t>
            </a:r>
          </a:p>
          <a:p>
            <a:r>
              <a:rPr lang="en-US" b="1" dirty="0" smtClean="0"/>
              <a:t>Internal Revenue Code  </a:t>
            </a:r>
          </a:p>
          <a:p>
            <a:pPr lvl="1"/>
            <a:r>
              <a:rPr lang="en-US" dirty="0" smtClean="0"/>
              <a:t>26 U.S.C. Chapter 51</a:t>
            </a:r>
          </a:p>
          <a:p>
            <a:pPr lvl="1"/>
            <a:r>
              <a:rPr lang="en-US" dirty="0" smtClean="0"/>
              <a:t>27 CFR part 25 – Beer</a:t>
            </a:r>
          </a:p>
          <a:p>
            <a:pPr lvl="1"/>
            <a:r>
              <a:rPr lang="en-US" dirty="0" smtClean="0"/>
              <a:t>27 CFR part 27 – Importation of Distilled Spirits, Wines, and Beer</a:t>
            </a:r>
          </a:p>
          <a:p>
            <a:pPr lvl="1"/>
            <a:endParaRPr lang="en-US" dirty="0"/>
          </a:p>
        </p:txBody>
      </p:sp>
      <p:sp>
        <p:nvSpPr>
          <p:cNvPr id="10" name="Footer Placeholder 9"/>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69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COLAs:</a:t>
            </a:r>
            <a:br>
              <a:rPr lang="en-US" dirty="0" smtClean="0"/>
            </a:b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Text Placeholder 7"/>
          <p:cNvSpPr>
            <a:spLocks noGrp="1"/>
          </p:cNvSpPr>
          <p:nvPr>
            <p:ph type="subTitle" idx="1"/>
          </p:nvPr>
        </p:nvSpPr>
        <p:spPr/>
        <p:txBody>
          <a:bodyPr/>
          <a:lstStyle/>
          <a:p>
            <a:pPr algn="ctr"/>
            <a:r>
              <a:rPr lang="en-US" dirty="0" smtClean="0"/>
              <a:t>What, Who, Why, When </a:t>
            </a:r>
          </a:p>
          <a:p>
            <a:pPr algn="ctr"/>
            <a:r>
              <a:rPr lang="en-US" dirty="0" smtClean="0"/>
              <a:t>and How?</a:t>
            </a:r>
            <a:endParaRPr lang="en-US" dirty="0"/>
          </a:p>
        </p:txBody>
      </p:sp>
      <p:sp>
        <p:nvSpPr>
          <p:cNvPr id="4" name="Footer Placeholder 3"/>
          <p:cNvSpPr>
            <a:spLocks noGrp="1"/>
          </p:cNvSpPr>
          <p:nvPr>
            <p:ph type="ftr" sz="quarter" idx="4294967295"/>
          </p:nvPr>
        </p:nvSpPr>
        <p:spPr>
          <a:xfrm>
            <a:off x="3251200" y="6446838"/>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5913003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COLA?</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solidFill>
                  <a:schemeClr val="tx2">
                    <a:lumMod val="60000"/>
                    <a:lumOff val="40000"/>
                  </a:schemeClr>
                </a:solidFill>
              </a:rPr>
              <a:t>C</a:t>
            </a:r>
            <a:r>
              <a:rPr lang="en-US" dirty="0" smtClean="0"/>
              <a:t>ertificate </a:t>
            </a:r>
            <a:r>
              <a:rPr lang="en-US" b="1" dirty="0" smtClean="0">
                <a:solidFill>
                  <a:schemeClr val="tx2">
                    <a:lumMod val="60000"/>
                    <a:lumOff val="40000"/>
                  </a:schemeClr>
                </a:solidFill>
              </a:rPr>
              <a:t>O</a:t>
            </a:r>
            <a:r>
              <a:rPr lang="en-US" dirty="0" smtClean="0"/>
              <a:t>f </a:t>
            </a:r>
            <a:r>
              <a:rPr lang="en-US" b="1" dirty="0" smtClean="0">
                <a:solidFill>
                  <a:schemeClr val="tx2">
                    <a:lumMod val="60000"/>
                    <a:lumOff val="40000"/>
                  </a:schemeClr>
                </a:solidFill>
              </a:rPr>
              <a:t>L</a:t>
            </a:r>
            <a:r>
              <a:rPr lang="en-US" dirty="0" smtClean="0"/>
              <a:t>abel </a:t>
            </a:r>
            <a:r>
              <a:rPr lang="en-US" b="1" dirty="0" smtClean="0">
                <a:solidFill>
                  <a:schemeClr val="tx2">
                    <a:lumMod val="60000"/>
                    <a:lumOff val="40000"/>
                  </a:schemeClr>
                </a:solidFill>
              </a:rPr>
              <a:t>A</a:t>
            </a:r>
            <a:r>
              <a:rPr lang="en-US" dirty="0" smtClean="0"/>
              <a:t>pproval</a:t>
            </a:r>
          </a:p>
          <a:p>
            <a:r>
              <a:rPr lang="en-US" dirty="0" smtClean="0"/>
              <a:t>Authorizes:</a:t>
            </a:r>
          </a:p>
          <a:p>
            <a:pPr lvl="1"/>
            <a:r>
              <a:rPr lang="en-US" dirty="0" smtClean="0"/>
              <a:t>The bottling or packing of malt beverages, or</a:t>
            </a:r>
          </a:p>
          <a:p>
            <a:pPr lvl="1"/>
            <a:r>
              <a:rPr lang="en-US" dirty="0" smtClean="0"/>
              <a:t>The removal of bottled malt beverages from customs custody (Imports)</a:t>
            </a:r>
          </a:p>
          <a:p>
            <a:pPr lvl="1"/>
            <a:r>
              <a:rPr lang="en-US" dirty="0" smtClean="0"/>
              <a:t>The product must bear labels identical to the labels affixed to the face of the certificate, or labels with changes authorized by the certificate</a:t>
            </a:r>
          </a:p>
          <a:p>
            <a:r>
              <a:rPr lang="en-US" dirty="0" smtClean="0"/>
              <a:t>TTB’s approval of a COLA does not constitute trademark protection  </a:t>
            </a:r>
          </a:p>
          <a:p>
            <a:r>
              <a:rPr lang="en-US" dirty="0"/>
              <a:t>See </a:t>
            </a:r>
            <a:r>
              <a:rPr lang="en-US" dirty="0" smtClean="0">
                <a:hlinkClick r:id="rId2"/>
              </a:rPr>
              <a:t>TTB Form 5100.31 </a:t>
            </a:r>
            <a:endParaRPr lang="en-US" dirty="0" smtClean="0"/>
          </a:p>
          <a:p>
            <a:endParaRPr lang="en-US" dirty="0" smtClean="0"/>
          </a:p>
        </p:txBody>
      </p:sp>
      <p:sp>
        <p:nvSpPr>
          <p:cNvPr id="7" name="Footer Placeholder 6"/>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Slide Number Placeholder 7"/>
          <p:cNvSpPr>
            <a:spLocks noGrp="1"/>
          </p:cNvSpPr>
          <p:nvPr>
            <p:ph type="sldNum"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049563" y="5916907"/>
            <a:ext cx="2030386" cy="400110"/>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27 CFR 13.11</a:t>
            </a:r>
          </a:p>
        </p:txBody>
      </p:sp>
    </p:spTree>
    <p:extLst>
      <p:ext uri="{BB962C8B-B14F-4D97-AF65-F5344CB8AC3E}">
        <p14:creationId xmlns:p14="http://schemas.microsoft.com/office/powerpoint/2010/main" val="1157273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Can File an Application for a COLA?</a:t>
            </a:r>
            <a:endParaRPr lang="en-US" dirty="0"/>
          </a:p>
        </p:txBody>
      </p:sp>
      <p:sp>
        <p:nvSpPr>
          <p:cNvPr id="3" name="Content Placeholder 2"/>
          <p:cNvSpPr>
            <a:spLocks noGrp="1"/>
          </p:cNvSpPr>
          <p:nvPr>
            <p:ph idx="1"/>
          </p:nvPr>
        </p:nvSpPr>
        <p:spPr/>
        <p:txBody>
          <a:bodyPr/>
          <a:lstStyle/>
          <a:p>
            <a:r>
              <a:rPr lang="en-US" dirty="0" smtClean="0"/>
              <a:t>In order to file an application for label approval, you must have either:</a:t>
            </a:r>
          </a:p>
          <a:p>
            <a:pPr lvl="1"/>
            <a:r>
              <a:rPr lang="en-US" dirty="0" smtClean="0"/>
              <a:t>A Brewer’s Notice, or</a:t>
            </a:r>
          </a:p>
          <a:p>
            <a:pPr lvl="1"/>
            <a:r>
              <a:rPr lang="en-US" dirty="0" smtClean="0"/>
              <a:t>A Basic Permit (importer) </a:t>
            </a:r>
          </a:p>
          <a:p>
            <a:r>
              <a:rPr lang="en-US" dirty="0" smtClean="0"/>
              <a:t>Permits and Brewer’s Notices are issued by the TTB National Revenue Center in Cincinnati, Ohio</a:t>
            </a:r>
          </a:p>
          <a:p>
            <a:pPr lvl="1"/>
            <a:r>
              <a:rPr lang="en-US" dirty="0" smtClean="0"/>
              <a:t>Permits Online</a:t>
            </a:r>
            <a:endParaRPr lang="en-US" dirty="0"/>
          </a:p>
          <a:p>
            <a:pPr lvl="1"/>
            <a:r>
              <a:rPr lang="en-US" dirty="0" smtClean="0"/>
              <a:t>(877) 882-3277 or (877) TTB-FAQS</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42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Gets the COLA in a Contract Brewing Arrangement?</a:t>
            </a:r>
            <a:endParaRPr lang="en-US" dirty="0"/>
          </a:p>
        </p:txBody>
      </p:sp>
      <p:sp>
        <p:nvSpPr>
          <p:cNvPr id="3" name="Content Placeholder 2"/>
          <p:cNvSpPr>
            <a:spLocks noGrp="1"/>
          </p:cNvSpPr>
          <p:nvPr>
            <p:ph idx="1"/>
          </p:nvPr>
        </p:nvSpPr>
        <p:spPr/>
        <p:txBody>
          <a:bodyPr/>
          <a:lstStyle/>
          <a:p>
            <a:r>
              <a:rPr lang="en-US" dirty="0" smtClean="0"/>
              <a:t>Contract Brewing is an arrangement in which one person pays a brewing company to produce beer for them</a:t>
            </a:r>
          </a:p>
          <a:p>
            <a:r>
              <a:rPr lang="en-US" dirty="0" smtClean="0"/>
              <a:t>Contract Brewer is responsible for:</a:t>
            </a:r>
          </a:p>
          <a:p>
            <a:pPr lvl="1"/>
            <a:r>
              <a:rPr lang="en-US" dirty="0" smtClean="0">
                <a:solidFill>
                  <a:schemeClr val="accent1">
                    <a:lumMod val="50000"/>
                  </a:schemeClr>
                </a:solidFill>
              </a:rPr>
              <a:t>Brewing product</a:t>
            </a:r>
          </a:p>
          <a:p>
            <a:pPr lvl="1"/>
            <a:r>
              <a:rPr lang="en-US" dirty="0" smtClean="0"/>
              <a:t>Formula submission</a:t>
            </a:r>
          </a:p>
          <a:p>
            <a:pPr lvl="1"/>
            <a:r>
              <a:rPr lang="en-US" dirty="0" smtClean="0"/>
              <a:t>COLA submission</a:t>
            </a:r>
          </a:p>
          <a:p>
            <a:pPr lvl="1"/>
            <a:r>
              <a:rPr lang="en-US" dirty="0" smtClean="0"/>
              <a:t>Keeping appropriate brewery records</a:t>
            </a:r>
          </a:p>
          <a:p>
            <a:pPr lvl="1"/>
            <a:r>
              <a:rPr lang="en-US" dirty="0" smtClean="0"/>
              <a:t>Paying taxes upon removal from the brewery </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0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Gets the COLA in an Alternating Proprietorship Arrangement?</a:t>
            </a:r>
            <a:endParaRPr lang="en-US" dirty="0"/>
          </a:p>
        </p:txBody>
      </p:sp>
      <p:sp>
        <p:nvSpPr>
          <p:cNvPr id="3" name="Content Placeholder 2"/>
          <p:cNvSpPr>
            <a:spLocks noGrp="1"/>
          </p:cNvSpPr>
          <p:nvPr>
            <p:ph idx="1"/>
          </p:nvPr>
        </p:nvSpPr>
        <p:spPr/>
        <p:txBody>
          <a:bodyPr>
            <a:normAutofit lnSpcReduction="10000"/>
          </a:bodyPr>
          <a:lstStyle/>
          <a:p>
            <a:r>
              <a:rPr lang="en-US" dirty="0" smtClean="0"/>
              <a:t>An alternating proprietorship is when two or more people take turns using the physical premises of a brewery</a:t>
            </a:r>
          </a:p>
          <a:p>
            <a:r>
              <a:rPr lang="en-US" dirty="0" smtClean="0"/>
              <a:t>Both the host and the tenant must qualify as a brewer and are responsible for:</a:t>
            </a:r>
          </a:p>
          <a:p>
            <a:pPr lvl="1"/>
            <a:r>
              <a:rPr lang="en-US" dirty="0" smtClean="0"/>
              <a:t>Obtaining Brewer’s Notice</a:t>
            </a:r>
          </a:p>
          <a:p>
            <a:pPr lvl="1"/>
            <a:r>
              <a:rPr lang="en-US" dirty="0" smtClean="0"/>
              <a:t>Producing beer</a:t>
            </a:r>
          </a:p>
          <a:p>
            <a:pPr lvl="1"/>
            <a:r>
              <a:rPr lang="en-US" dirty="0" smtClean="0"/>
              <a:t>Keeping and maintaining brewing records</a:t>
            </a:r>
          </a:p>
          <a:p>
            <a:pPr lvl="1"/>
            <a:r>
              <a:rPr lang="en-US" dirty="0" smtClean="0"/>
              <a:t>Obtaining COLAs and Formulas</a:t>
            </a:r>
          </a:p>
          <a:p>
            <a:pPr lvl="1"/>
            <a:r>
              <a:rPr lang="en-US" dirty="0" smtClean="0"/>
              <a:t>Paying appropriate taxes upon removal</a:t>
            </a:r>
          </a:p>
          <a:p>
            <a:pPr lvl="1"/>
            <a:endParaRPr lang="en-US" dirty="0" smtClean="0"/>
          </a:p>
          <a:p>
            <a:pPr lvl="1"/>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693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Regulations and Rulings Division</a:t>
            </a:r>
            <a:endParaRPr lang="en-US" dirty="0"/>
          </a:p>
        </p:txBody>
      </p:sp>
      <p:sp>
        <p:nvSpPr>
          <p:cNvPr id="3" name="Content Placeholder 2"/>
          <p:cNvSpPr>
            <a:spLocks noGrp="1"/>
          </p:cNvSpPr>
          <p:nvPr>
            <p:ph idx="1"/>
          </p:nvPr>
        </p:nvSpPr>
        <p:spPr/>
        <p:txBody>
          <a:bodyPr/>
          <a:lstStyle/>
          <a:p>
            <a:r>
              <a:rPr lang="en-US" dirty="0" smtClean="0"/>
              <a:t>Develops and publishes new and amended TTB regulations</a:t>
            </a:r>
          </a:p>
          <a:p>
            <a:r>
              <a:rPr lang="en-US" dirty="0" smtClean="0"/>
              <a:t>Develops and publishes industry guidance</a:t>
            </a:r>
          </a:p>
          <a:p>
            <a:r>
              <a:rPr lang="en-US" dirty="0" smtClean="0"/>
              <a:t>Evaluates requests for variances/alternate procedures</a:t>
            </a:r>
          </a:p>
          <a:p>
            <a:endParaRPr lang="en-US" dirty="0" smtClean="0"/>
          </a:p>
          <a:p>
            <a:r>
              <a:rPr lang="en-US" dirty="0" smtClean="0"/>
              <a:t>Located in Washington, DC </a:t>
            </a:r>
          </a:p>
          <a:p>
            <a:r>
              <a:rPr lang="en-US" dirty="0" smtClean="0"/>
              <a:t>202-453-2265</a:t>
            </a:r>
          </a:p>
          <a:p>
            <a:r>
              <a:rPr lang="en-US" dirty="0" smtClean="0"/>
              <a:t>Web form: </a:t>
            </a:r>
            <a:r>
              <a:rPr lang="en-US" dirty="0" smtClean="0">
                <a:hlinkClick r:id="rId2"/>
              </a:rPr>
              <a:t>Submit Online Inquiry</a:t>
            </a:r>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48867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I Need a COLA?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COLA is required by law  </a:t>
            </a:r>
          </a:p>
          <a:p>
            <a:pPr lvl="1"/>
            <a:r>
              <a:rPr lang="en-US" dirty="0" smtClean="0"/>
              <a:t>The FAA Act makes it unlawful for any person engaged in the business as a brewer, importer, or wholesaler of malt beverages to sell or ship, or deliver for sale or shipment, or otherwise introduce, in interstate or foreign commerce, or to remove from customs custody for consumption, malt beverages in bottles, unless they are bottled, packaged, and labeled in conformity with the regulations in 27 CFR part 7   </a:t>
            </a:r>
          </a:p>
          <a:p>
            <a:pPr lvl="1"/>
            <a:r>
              <a:rPr lang="en-US" dirty="0" smtClean="0"/>
              <a:t>With regard to malt beverages sold in interstate commerce, the labeling provisions of the FAA Act apply only to the extent that there is similar state law </a:t>
            </a:r>
          </a:p>
          <a:p>
            <a:r>
              <a:rPr lang="en-US" dirty="0" smtClean="0"/>
              <a:t>The FAA Act generally requires bottlers and importers of malt beverages to obtain a COLA in order to prevent the sale or other introduction of products that are bottled, packaged, or labeled in violation of law   </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59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What Stage do I Apply for Label Approval?</a:t>
            </a:r>
          </a:p>
        </p:txBody>
      </p:sp>
      <p:sp>
        <p:nvSpPr>
          <p:cNvPr id="3" name="Content Placeholder 2"/>
          <p:cNvSpPr>
            <a:spLocks noGrp="1"/>
          </p:cNvSpPr>
          <p:nvPr>
            <p:ph idx="1"/>
          </p:nvPr>
        </p:nvSpPr>
        <p:spPr/>
        <p:txBody>
          <a:bodyPr>
            <a:normAutofit lnSpcReduction="10000"/>
          </a:bodyPr>
          <a:lstStyle/>
          <a:p>
            <a:r>
              <a:rPr lang="en-US" dirty="0" smtClean="0"/>
              <a:t>The COLA must be obtained prior to bottling (for domestically bottled malt beverages) and prior to removal from customs custody (for imported containers of malt beverages)</a:t>
            </a:r>
          </a:p>
          <a:p>
            <a:r>
              <a:rPr lang="en-US" dirty="0" smtClean="0"/>
              <a:t>Bottling includes placing malt beverages in containers such as cans and kegs  </a:t>
            </a:r>
          </a:p>
          <a:p>
            <a:r>
              <a:rPr lang="en-US" dirty="0" smtClean="0"/>
              <a:t>See TTB website for information processing times for COLA applications </a:t>
            </a:r>
          </a:p>
          <a:p>
            <a:pPr lvl="1"/>
            <a:r>
              <a:rPr lang="en-US" dirty="0" smtClean="0">
                <a:hlinkClick r:id="rId2"/>
              </a:rPr>
              <a:t>http://www.ttb.gov/labeling/processing-times.shtml</a:t>
            </a:r>
            <a:endParaRPr lang="en-US" dirty="0" smtClean="0"/>
          </a:p>
          <a:p>
            <a:endParaRPr lang="en-US" dirty="0" smtClean="0"/>
          </a:p>
          <a:p>
            <a:endParaRPr lang="en-US" dirty="0"/>
          </a:p>
        </p:txBody>
      </p:sp>
      <p:sp>
        <p:nvSpPr>
          <p:cNvPr id="6" name="Footer Placeholder 5"/>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2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COLA Not Required?</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When a beer is not a malt beverage under the FAA Act: </a:t>
            </a:r>
          </a:p>
          <a:p>
            <a:pPr lvl="1"/>
            <a:r>
              <a:rPr lang="en-US" dirty="0" smtClean="0"/>
              <a:t>usually because it is not made with both malted barley and hops (See </a:t>
            </a:r>
            <a:r>
              <a:rPr lang="en-US" dirty="0" smtClean="0">
                <a:hlinkClick r:id="rId2"/>
              </a:rPr>
              <a:t>TTB Ruling 2008-3</a:t>
            </a:r>
            <a:r>
              <a:rPr lang="en-US" dirty="0" smtClean="0"/>
              <a:t>)  </a:t>
            </a:r>
          </a:p>
          <a:p>
            <a:pPr lvl="1"/>
            <a:r>
              <a:rPr lang="en-US" dirty="0" smtClean="0"/>
              <a:t>Special rules apply to saké, which is labeled as a wine under the FAA Act if it has at least            7 percent alcohol by volume</a:t>
            </a:r>
          </a:p>
          <a:p>
            <a:endParaRPr lang="en-US" dirty="0" smtClean="0"/>
          </a:p>
          <a:p>
            <a:r>
              <a:rPr lang="en-US" b="1" dirty="0" smtClean="0"/>
              <a:t>When a malt beverage will be sold exclusively in the state in which it was bottled: </a:t>
            </a:r>
          </a:p>
          <a:p>
            <a:pPr lvl="1"/>
            <a:r>
              <a:rPr lang="en-US" dirty="0" smtClean="0"/>
              <a:t>Unless the state where the malt beverage is bottled requires an approved COLA from TTB</a:t>
            </a:r>
          </a:p>
          <a:p>
            <a:pPr lvl="1"/>
            <a:r>
              <a:rPr lang="en-US" dirty="0" smtClean="0"/>
              <a:t>See </a:t>
            </a:r>
            <a:r>
              <a:rPr lang="en-US" dirty="0" smtClean="0">
                <a:hlinkClick r:id="rId3"/>
              </a:rPr>
              <a:t>TTB Ruling 2013-1</a:t>
            </a:r>
            <a:endParaRPr lang="en-US" dirty="0" smtClean="0"/>
          </a:p>
          <a:p>
            <a:pPr lvl="1"/>
            <a:endParaRPr lang="en-US" dirty="0" smtClean="0"/>
          </a:p>
          <a:p>
            <a:r>
              <a:rPr lang="en-US" b="1" dirty="0" smtClean="0"/>
              <a:t>The following regulatory requirements apply regardless of COLA requirements:</a:t>
            </a:r>
          </a:p>
          <a:p>
            <a:pPr lvl="1"/>
            <a:r>
              <a:rPr lang="en-US" dirty="0" smtClean="0"/>
              <a:t>Government Health Warning Statement per 27 CFR part 16</a:t>
            </a:r>
          </a:p>
          <a:p>
            <a:pPr lvl="1"/>
            <a:r>
              <a:rPr lang="en-US" dirty="0" smtClean="0"/>
              <a:t>Markings per 27 CFR part 25, Subpart J (for domestic brewers)</a:t>
            </a:r>
          </a:p>
          <a:p>
            <a:pPr lvl="1"/>
            <a:r>
              <a:rPr lang="en-US" dirty="0" smtClean="0"/>
              <a:t>Formula for domestic beers under part 25 (when applicable)</a:t>
            </a:r>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61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Apply for Label Approval</a:t>
            </a:r>
            <a:endParaRPr lang="en-US" dirty="0"/>
          </a:p>
        </p:txBody>
      </p:sp>
      <p:sp>
        <p:nvSpPr>
          <p:cNvPr id="3" name="Content Placeholder 2"/>
          <p:cNvSpPr>
            <a:spLocks noGrp="1"/>
          </p:cNvSpPr>
          <p:nvPr>
            <p:ph idx="1"/>
          </p:nvPr>
        </p:nvSpPr>
        <p:spPr/>
        <p:txBody>
          <a:bodyPr/>
          <a:lstStyle/>
          <a:p>
            <a:pPr lvl="0"/>
            <a:r>
              <a:rPr lang="en-US" dirty="0" smtClean="0"/>
              <a:t>The recommended </a:t>
            </a:r>
            <a:r>
              <a:rPr lang="en-US" dirty="0"/>
              <a:t>method is </a:t>
            </a:r>
            <a:r>
              <a:rPr lang="en-US" dirty="0" smtClean="0"/>
              <a:t>submitting </a:t>
            </a:r>
            <a:r>
              <a:rPr lang="en-US" dirty="0"/>
              <a:t>electronically </a:t>
            </a:r>
            <a:r>
              <a:rPr lang="en-US" dirty="0" smtClean="0"/>
              <a:t>using </a:t>
            </a:r>
            <a:r>
              <a:rPr lang="en-US" dirty="0" smtClean="0">
                <a:hlinkClick r:id="rId2"/>
              </a:rPr>
              <a:t>COLAs Online</a:t>
            </a:r>
            <a:r>
              <a:rPr lang="en-US" dirty="0" smtClean="0"/>
              <a:t>   </a:t>
            </a:r>
          </a:p>
          <a:p>
            <a:endParaRPr lang="en-US" dirty="0" smtClean="0"/>
          </a:p>
          <a:p>
            <a:r>
              <a:rPr lang="en-US" dirty="0" smtClean="0"/>
              <a:t>A </a:t>
            </a:r>
            <a:r>
              <a:rPr lang="en-US" dirty="0"/>
              <a:t>paper alternative is also </a:t>
            </a:r>
            <a:r>
              <a:rPr lang="en-US" dirty="0" smtClean="0"/>
              <a:t>available</a:t>
            </a:r>
          </a:p>
          <a:p>
            <a:pPr lvl="1"/>
            <a:r>
              <a:rPr lang="en-US" dirty="0">
                <a:hlinkClick r:id="rId3"/>
              </a:rPr>
              <a:t>TTB Form 5100.31 </a:t>
            </a:r>
            <a:r>
              <a:rPr lang="en-US" dirty="0" smtClean="0"/>
              <a:t>mailed to TTB (use address on the form)</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5922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Information</a:t>
            </a:r>
            <a:endParaRPr lang="en-US" dirty="0"/>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0"/>
          </p:nvPr>
        </p:nvSpPr>
        <p:spPr>
          <a:xfrm>
            <a:off x="3251200" y="6446314"/>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2164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Mandatory Label Information</a:t>
            </a:r>
            <a:endParaRPr lang="en-US" dirty="0"/>
          </a:p>
        </p:txBody>
      </p:sp>
      <p:sp>
        <p:nvSpPr>
          <p:cNvPr id="13315" name="Rectangle 4"/>
          <p:cNvSpPr>
            <a:spLocks noGrp="1" noChangeArrowheads="1"/>
          </p:cNvSpPr>
          <p:nvPr>
            <p:ph type="body" idx="1"/>
          </p:nvPr>
        </p:nvSpPr>
        <p:spPr>
          <a:solidFill>
            <a:schemeClr val="tx2">
              <a:lumMod val="20000"/>
              <a:lumOff val="80000"/>
            </a:schemeClr>
          </a:solidFill>
          <a:ln>
            <a:solidFill>
              <a:schemeClr val="tx1"/>
            </a:solidFill>
          </a:ln>
        </p:spPr>
        <p:txBody>
          <a:bodyPr>
            <a:normAutofit fontScale="92500"/>
          </a:bodyPr>
          <a:lstStyle/>
          <a:p>
            <a:pPr marL="0" indent="0" algn="ctr">
              <a:buNone/>
            </a:pPr>
            <a:r>
              <a:rPr lang="en-US" sz="3300" b="1" dirty="0" smtClean="0"/>
              <a:t>Must be on the Brand Label:</a:t>
            </a:r>
          </a:p>
        </p:txBody>
      </p:sp>
      <p:sp>
        <p:nvSpPr>
          <p:cNvPr id="13316" name="Rectangle 5"/>
          <p:cNvSpPr>
            <a:spLocks noGrp="1" noChangeArrowheads="1"/>
          </p:cNvSpPr>
          <p:nvPr>
            <p:ph sz="half" idx="2"/>
          </p:nvPr>
        </p:nvSpPr>
        <p:spPr>
          <a:ln>
            <a:solidFill>
              <a:schemeClr val="tx1"/>
            </a:solidFill>
          </a:ln>
        </p:spPr>
        <p:txBody>
          <a:bodyPr>
            <a:normAutofit fontScale="92500"/>
          </a:bodyPr>
          <a:lstStyle/>
          <a:p>
            <a:r>
              <a:rPr lang="en-US" b="1" dirty="0"/>
              <a:t>Brand name </a:t>
            </a:r>
            <a:r>
              <a:rPr lang="en-US" b="1" dirty="0" smtClean="0"/>
              <a:t> </a:t>
            </a:r>
            <a:r>
              <a:rPr lang="en-US" dirty="0" smtClean="0"/>
              <a:t>(27 CFR 7.23)</a:t>
            </a:r>
          </a:p>
          <a:p>
            <a:r>
              <a:rPr lang="en-US" b="1" dirty="0" smtClean="0"/>
              <a:t>Class </a:t>
            </a:r>
            <a:r>
              <a:rPr lang="en-US" dirty="0" smtClean="0"/>
              <a:t>(27 CFR 7.24)</a:t>
            </a:r>
          </a:p>
          <a:p>
            <a:r>
              <a:rPr lang="en-US" b="1" dirty="0" smtClean="0"/>
              <a:t>Name and address </a:t>
            </a:r>
            <a:r>
              <a:rPr lang="en-US" dirty="0" smtClean="0"/>
              <a:t>(domestic)          (27 CFR 7.25)</a:t>
            </a:r>
          </a:p>
          <a:p>
            <a:r>
              <a:rPr lang="en-US" b="1" dirty="0" smtClean="0"/>
              <a:t>Net contents </a:t>
            </a:r>
            <a:r>
              <a:rPr lang="en-US" dirty="0" smtClean="0"/>
              <a:t>(27 </a:t>
            </a:r>
            <a:r>
              <a:rPr lang="en-US" dirty="0"/>
              <a:t>CFR </a:t>
            </a:r>
            <a:r>
              <a:rPr lang="en-US" dirty="0" smtClean="0"/>
              <a:t>7.27)</a:t>
            </a:r>
            <a:endParaRPr lang="en-US" dirty="0"/>
          </a:p>
          <a:p>
            <a:r>
              <a:rPr lang="en-US" b="1" dirty="0"/>
              <a:t>Alcohol content  </a:t>
            </a:r>
            <a:r>
              <a:rPr lang="en-US" dirty="0"/>
              <a:t>(for malt beverages containing alcohol derived from added flavors or other nonbeverage ingredients (other than hops extract))  </a:t>
            </a:r>
            <a:r>
              <a:rPr lang="en-US" dirty="0" smtClean="0"/>
              <a:t>(27 </a:t>
            </a:r>
            <a:r>
              <a:rPr lang="en-US" dirty="0"/>
              <a:t>CFR </a:t>
            </a:r>
            <a:r>
              <a:rPr lang="en-US" dirty="0" smtClean="0"/>
              <a:t>7.22)</a:t>
            </a:r>
            <a:endParaRPr lang="en-US" dirty="0"/>
          </a:p>
          <a:p>
            <a:endParaRPr lang="en-US" dirty="0" smtClean="0"/>
          </a:p>
        </p:txBody>
      </p:sp>
      <p:sp>
        <p:nvSpPr>
          <p:cNvPr id="2" name="Text Placeholder 1"/>
          <p:cNvSpPr>
            <a:spLocks noGrp="1"/>
          </p:cNvSpPr>
          <p:nvPr>
            <p:ph type="body" sz="quarter" idx="3"/>
          </p:nvPr>
        </p:nvSpPr>
        <p:spPr>
          <a:solidFill>
            <a:schemeClr val="tx2">
              <a:lumMod val="20000"/>
              <a:lumOff val="80000"/>
            </a:schemeClr>
          </a:solidFill>
          <a:ln>
            <a:solidFill>
              <a:schemeClr val="tx1"/>
            </a:solidFill>
          </a:ln>
        </p:spPr>
        <p:txBody>
          <a:bodyPr/>
          <a:lstStyle/>
          <a:p>
            <a:pPr algn="ctr"/>
            <a:r>
              <a:rPr lang="en-US" sz="3100" dirty="0"/>
              <a:t>May be on Any Label</a:t>
            </a:r>
            <a:r>
              <a:rPr lang="en-US" sz="3100" dirty="0" smtClean="0"/>
              <a:t>:</a:t>
            </a:r>
            <a:endParaRPr lang="en-US" sz="3100" dirty="0"/>
          </a:p>
        </p:txBody>
      </p:sp>
      <p:sp>
        <p:nvSpPr>
          <p:cNvPr id="5" name="Content Placeholder 4"/>
          <p:cNvSpPr>
            <a:spLocks noGrp="1"/>
          </p:cNvSpPr>
          <p:nvPr>
            <p:ph sz="quarter" idx="4"/>
          </p:nvPr>
        </p:nvSpPr>
        <p:spPr>
          <a:ln>
            <a:solidFill>
              <a:schemeClr val="tx1"/>
            </a:solidFill>
          </a:ln>
        </p:spPr>
        <p:txBody>
          <a:bodyPr>
            <a:normAutofit fontScale="92500" lnSpcReduction="10000"/>
          </a:bodyPr>
          <a:lstStyle/>
          <a:p>
            <a:r>
              <a:rPr lang="en-US" b="1" dirty="0"/>
              <a:t>Government Health Warning  </a:t>
            </a:r>
            <a:r>
              <a:rPr lang="en-US" dirty="0"/>
              <a:t>       </a:t>
            </a:r>
            <a:r>
              <a:rPr lang="en-US" dirty="0" smtClean="0"/>
              <a:t>   (27 </a:t>
            </a:r>
            <a:r>
              <a:rPr lang="en-US" dirty="0"/>
              <a:t>CFR </a:t>
            </a:r>
            <a:r>
              <a:rPr lang="en-US" dirty="0" smtClean="0"/>
              <a:t>16.21-22)</a:t>
            </a:r>
            <a:endParaRPr lang="en-US" dirty="0"/>
          </a:p>
          <a:p>
            <a:r>
              <a:rPr lang="en-US" b="1" dirty="0"/>
              <a:t>Name and address </a:t>
            </a:r>
            <a:r>
              <a:rPr lang="en-US" dirty="0"/>
              <a:t>(Imported)       </a:t>
            </a:r>
            <a:r>
              <a:rPr lang="en-US" dirty="0" smtClean="0"/>
              <a:t>   (27 </a:t>
            </a:r>
            <a:r>
              <a:rPr lang="en-US" dirty="0"/>
              <a:t>CFR </a:t>
            </a:r>
            <a:r>
              <a:rPr lang="en-US" dirty="0" smtClean="0"/>
              <a:t>7.25)</a:t>
            </a:r>
            <a:endParaRPr lang="en-US" dirty="0"/>
          </a:p>
          <a:p>
            <a:r>
              <a:rPr lang="en-US" b="1" dirty="0"/>
              <a:t>Country of origin </a:t>
            </a:r>
            <a:r>
              <a:rPr lang="en-US" dirty="0"/>
              <a:t>(Imported)</a:t>
            </a:r>
          </a:p>
          <a:p>
            <a:r>
              <a:rPr lang="en-US" b="1" dirty="0"/>
              <a:t>Declaration of certain ingredients</a:t>
            </a:r>
            <a:r>
              <a:rPr lang="en-US" dirty="0"/>
              <a:t> (when used):  </a:t>
            </a:r>
            <a:r>
              <a:rPr lang="en-US" dirty="0" smtClean="0"/>
              <a:t>(</a:t>
            </a:r>
            <a:r>
              <a:rPr lang="en-US" dirty="0"/>
              <a:t>27 CFR 7.22)</a:t>
            </a:r>
          </a:p>
          <a:p>
            <a:pPr lvl="1"/>
            <a:r>
              <a:rPr lang="en-US" dirty="0"/>
              <a:t>Aspartame</a:t>
            </a:r>
          </a:p>
          <a:p>
            <a:pPr lvl="1"/>
            <a:r>
              <a:rPr lang="en-US" dirty="0"/>
              <a:t>Sulfites</a:t>
            </a:r>
          </a:p>
          <a:p>
            <a:pPr lvl="1"/>
            <a:r>
              <a:rPr lang="en-US" dirty="0"/>
              <a:t>FD&amp;C yellow #5</a:t>
            </a:r>
          </a:p>
          <a:p>
            <a:pPr lvl="1"/>
            <a:r>
              <a:rPr lang="en-US" dirty="0"/>
              <a:t>Cochineal extract or carmine</a:t>
            </a:r>
          </a:p>
          <a:p>
            <a:endParaRPr lang="en-US" dirty="0"/>
          </a:p>
        </p:txBody>
      </p:sp>
    </p:spTree>
    <p:extLst>
      <p:ext uri="{BB962C8B-B14F-4D97-AF65-F5344CB8AC3E}">
        <p14:creationId xmlns:p14="http://schemas.microsoft.com/office/powerpoint/2010/main" val="174239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ooter Placeholder 20"/>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extBox 1"/>
          <p:cNvSpPr txBox="1"/>
          <p:nvPr/>
        </p:nvSpPr>
        <p:spPr>
          <a:xfrm>
            <a:off x="7095587" y="426377"/>
            <a:ext cx="494476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Mandatory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label Information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w="22225">
                  <a:noFill/>
                  <a:prstDash val="solid"/>
                </a:ln>
                <a:solidFill>
                  <a:srgbClr val="F79646">
                    <a:lumMod val="75000"/>
                  </a:srgbClr>
                </a:solidFill>
                <a:effectLst/>
                <a:uLnTx/>
                <a:uFillTx/>
                <a:latin typeface="Calibri" panose="020F0502020204030204"/>
                <a:ea typeface="+mn-ea"/>
                <a:cs typeface="+mn-cs"/>
              </a:rPr>
              <a:t>Brand Name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w="22225">
                  <a:noFill/>
                  <a:prstDash val="solid"/>
                </a:ln>
                <a:solidFill>
                  <a:srgbClr val="4BACC6"/>
                </a:solidFill>
                <a:effectLst/>
                <a:uLnTx/>
                <a:uFillTx/>
                <a:latin typeface="Calibri" panose="020F0502020204030204"/>
                <a:ea typeface="+mn-ea"/>
                <a:cs typeface="+mn-cs"/>
              </a:rPr>
              <a:t>Name and Address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srgbClr val="9BBB59">
                    <a:lumMod val="75000"/>
                  </a:srgbClr>
                </a:solidFill>
                <a:effectLst/>
                <a:uLnTx/>
                <a:uFillTx/>
                <a:latin typeface="Calibri" panose="020F0502020204030204"/>
                <a:ea typeface="+mn-ea"/>
                <a:cs typeface="+mn-cs"/>
              </a:rPr>
              <a:t>Class/Type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Net Contents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w="22225">
                  <a:noFill/>
                  <a:prstDash val="solid"/>
                </a:ln>
                <a:solidFill>
                  <a:srgbClr val="4F81BD">
                    <a:lumMod val="75000"/>
                  </a:srgbClr>
                </a:solidFill>
                <a:effectLst/>
                <a:uLnTx/>
                <a:uFillTx/>
                <a:latin typeface="Calibri" panose="020F0502020204030204"/>
                <a:ea typeface="+mn-ea"/>
                <a:cs typeface="+mn-cs"/>
              </a:rPr>
              <a:t>Government Warning</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srgbClr val="8064A2"/>
                </a:solidFill>
                <a:effectLst/>
                <a:uLnTx/>
                <a:uFillTx/>
                <a:latin typeface="Calibri" panose="020F0502020204030204"/>
                <a:ea typeface="+mn-ea"/>
                <a:cs typeface="+mn-cs"/>
              </a:rPr>
              <a:t>Alcohol Content (Optional)</a:t>
            </a:r>
          </a:p>
        </p:txBody>
      </p:sp>
      <p:sp>
        <p:nvSpPr>
          <p:cNvPr id="14" name="Rectangle 13"/>
          <p:cNvSpPr/>
          <p:nvPr/>
        </p:nvSpPr>
        <p:spPr>
          <a:xfrm>
            <a:off x="7532420" y="5511860"/>
            <a:ext cx="420184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Declarations of certain ingredients also must appear on the label, when applicable</a:t>
            </a:r>
          </a:p>
        </p:txBody>
      </p:sp>
      <p:grpSp>
        <p:nvGrpSpPr>
          <p:cNvPr id="24" name="Group 23"/>
          <p:cNvGrpSpPr/>
          <p:nvPr/>
        </p:nvGrpSpPr>
        <p:grpSpPr>
          <a:xfrm>
            <a:off x="579298" y="35700"/>
            <a:ext cx="6096000" cy="6411772"/>
            <a:chOff x="1745381" y="130366"/>
            <a:chExt cx="6096000" cy="6411772"/>
          </a:xfrm>
        </p:grpSpPr>
        <p:sp>
          <p:nvSpPr>
            <p:cNvPr id="9" name="Snip Same Side Corner Rectangle 8"/>
            <p:cNvSpPr/>
            <p:nvPr/>
          </p:nvSpPr>
          <p:spPr>
            <a:xfrm>
              <a:off x="1745381" y="130366"/>
              <a:ext cx="6096000" cy="6140824"/>
            </a:xfrm>
            <a:prstGeom prst="snip2Same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grpSp>
          <p:nvGrpSpPr>
            <p:cNvPr id="23" name="Group 22"/>
            <p:cNvGrpSpPr/>
            <p:nvPr/>
          </p:nvGrpSpPr>
          <p:grpSpPr>
            <a:xfrm>
              <a:off x="1792420" y="541837"/>
              <a:ext cx="5989389" cy="6000301"/>
              <a:chOff x="1792420" y="541837"/>
              <a:chExt cx="5989389" cy="6000301"/>
            </a:xfrm>
          </p:grpSpPr>
          <p:pic>
            <p:nvPicPr>
              <p:cNvPr id="11" name="Picture 10" descr="AA02666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0909" y="3483946"/>
                <a:ext cx="1009538" cy="1984525"/>
              </a:xfrm>
              <a:prstGeom prst="rect">
                <a:avLst/>
              </a:prstGeom>
            </p:spPr>
          </p:pic>
          <p:sp>
            <p:nvSpPr>
              <p:cNvPr id="4" name="Rectangle 3"/>
              <p:cNvSpPr/>
              <p:nvPr/>
            </p:nvSpPr>
            <p:spPr>
              <a:xfrm>
                <a:off x="2681325" y="1041944"/>
                <a:ext cx="482723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rebuchet MS" panose="020B0603020202020204" pitchFamily="34" charset="0"/>
                    <a:ea typeface="+mn-ea"/>
                    <a:cs typeface="+mn-cs"/>
                  </a:rPr>
                  <a:t>X &amp; Y Brewery</a:t>
                </a:r>
              </a:p>
            </p:txBody>
          </p:sp>
          <p:sp>
            <p:nvSpPr>
              <p:cNvPr id="5" name="TextBox 4"/>
              <p:cNvSpPr txBox="1"/>
              <p:nvPr/>
            </p:nvSpPr>
            <p:spPr>
              <a:xfrm rot="10800000" flipV="1">
                <a:off x="4740634" y="1833522"/>
                <a:ext cx="2251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Steeleville, IL</a:t>
                </a:r>
              </a:p>
            </p:txBody>
          </p:sp>
          <p:sp>
            <p:nvSpPr>
              <p:cNvPr id="7" name="TextBox 6"/>
              <p:cNvSpPr txBox="1"/>
              <p:nvPr/>
            </p:nvSpPr>
            <p:spPr>
              <a:xfrm rot="16200000">
                <a:off x="367521" y="3241357"/>
                <a:ext cx="417323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GOVERNMENT WARNING:</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ACCORDING TO THE SURGEON GENERAL, WOMEN SHOULD NOT DRINK ALCOHOLIC BEVERAGES DURING PREGNANCY BECAUSE OF THE RISK OF BIRTH DEFECTS.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CONSUMPTION OF ALCOHOLIC BEVERAGES IMPAIRS YOUR ABILITY TO DRIVE A CAR OR OPERATE MACHINERY, AND MAY CAUSE HEALTH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 name="TextBox 7"/>
              <p:cNvSpPr txBox="1"/>
              <p:nvPr/>
            </p:nvSpPr>
            <p:spPr>
              <a:xfrm>
                <a:off x="3152589" y="5677645"/>
                <a:ext cx="4138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glow rad="533400">
                        <a:srgbClr val="F79646"/>
                      </a:glow>
                    </a:effectLst>
                    <a:uLnTx/>
                    <a:uFillTx/>
                    <a:latin typeface="Trebuchet MS" panose="020B0603020202020204" pitchFamily="34" charset="0"/>
                    <a:ea typeface="+mn-ea"/>
                    <a:cs typeface="+mn-cs"/>
                  </a:rPr>
                  <a:t>Bourbon Barrel Aged Ale</a:t>
                </a:r>
              </a:p>
            </p:txBody>
          </p:sp>
          <p:pic>
            <p:nvPicPr>
              <p:cNvPr id="10" name="Picture 9" descr="AA02820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5525" y="2389251"/>
                <a:ext cx="2740152" cy="3121152"/>
              </a:xfrm>
              <a:prstGeom prst="rect">
                <a:avLst/>
              </a:prstGeom>
            </p:spPr>
          </p:pic>
          <p:sp>
            <p:nvSpPr>
              <p:cNvPr id="12" name="TextBox 11"/>
              <p:cNvSpPr txBox="1"/>
              <p:nvPr/>
            </p:nvSpPr>
            <p:spPr>
              <a:xfrm rot="16200000">
                <a:off x="4752344" y="3512674"/>
                <a:ext cx="5720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1 Pint 9.4 fl oz. (750 mL)   |  8.2% Alc/Vol</a:t>
                </a:r>
              </a:p>
            </p:txBody>
          </p:sp>
          <p:sp>
            <p:nvSpPr>
              <p:cNvPr id="13" name="TextBox 12"/>
              <p:cNvSpPr txBox="1"/>
              <p:nvPr/>
            </p:nvSpPr>
            <p:spPr>
              <a:xfrm>
                <a:off x="3016012" y="541837"/>
                <a:ext cx="3554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Black Oblique"/>
                    <a:ea typeface="+mn-ea"/>
                    <a:cs typeface="Avenir Black Oblique"/>
                  </a:rPr>
                  <a:t>Little Egypt’s Finest Ales</a:t>
                </a:r>
              </a:p>
            </p:txBody>
          </p:sp>
        </p:grpSp>
      </p:grpSp>
      <p:sp>
        <p:nvSpPr>
          <p:cNvPr id="27" name="Rounded Rectangular Callout 26"/>
          <p:cNvSpPr/>
          <p:nvPr/>
        </p:nvSpPr>
        <p:spPr>
          <a:xfrm>
            <a:off x="1092726" y="1075466"/>
            <a:ext cx="298539" cy="333477"/>
          </a:xfrm>
          <a:prstGeom prst="wedgeRoundRectCallout">
            <a:avLst>
              <a:gd name="adj1" fmla="val 127946"/>
              <a:gd name="adj2" fmla="val 393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ounded Rectangular Callout 27"/>
          <p:cNvSpPr/>
          <p:nvPr/>
        </p:nvSpPr>
        <p:spPr>
          <a:xfrm>
            <a:off x="6125212" y="5747783"/>
            <a:ext cx="298539" cy="333477"/>
          </a:xfrm>
          <a:prstGeom prst="wedgeRoundRectCallout">
            <a:avLst>
              <a:gd name="adj1" fmla="val -113636"/>
              <a:gd name="adj2" fmla="val -2246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ounded Rectangular Callout 28"/>
          <p:cNvSpPr/>
          <p:nvPr/>
        </p:nvSpPr>
        <p:spPr>
          <a:xfrm>
            <a:off x="2933303" y="2198855"/>
            <a:ext cx="298539" cy="333477"/>
          </a:xfrm>
          <a:prstGeom prst="wedgeRoundRectCallout">
            <a:avLst>
              <a:gd name="adj1" fmla="val 201284"/>
              <a:gd name="adj2" fmla="val -103566"/>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0" name="Rounded Rectangular Callout 29"/>
          <p:cNvSpPr/>
          <p:nvPr/>
        </p:nvSpPr>
        <p:spPr>
          <a:xfrm>
            <a:off x="5753240" y="5042179"/>
            <a:ext cx="298539" cy="333477"/>
          </a:xfrm>
          <a:prstGeom prst="wedgeRoundRectCallout">
            <a:avLst>
              <a:gd name="adj1" fmla="val 149516"/>
              <a:gd name="adj2" fmla="val -6494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31" name="Rounded Rectangular Callout 30"/>
          <p:cNvSpPr/>
          <p:nvPr/>
        </p:nvSpPr>
        <p:spPr>
          <a:xfrm>
            <a:off x="5931509" y="2198359"/>
            <a:ext cx="298539" cy="333477"/>
          </a:xfrm>
          <a:prstGeom prst="wedgeRoundRectCallout">
            <a:avLst>
              <a:gd name="adj1" fmla="val 71864"/>
              <a:gd name="adj2" fmla="val -8811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ounded Rectangular Callout 31"/>
          <p:cNvSpPr/>
          <p:nvPr/>
        </p:nvSpPr>
        <p:spPr>
          <a:xfrm>
            <a:off x="1830294" y="3222541"/>
            <a:ext cx="298539" cy="333477"/>
          </a:xfrm>
          <a:prstGeom prst="wedgeRoundRectCallout">
            <a:avLst>
              <a:gd name="adj1" fmla="val -113636"/>
              <a:gd name="adj2" fmla="val -224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78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smtClean="0"/>
              <a:t>Mandatory Label Information </a:t>
            </a:r>
            <a:br>
              <a:rPr lang="en-US" dirty="0" smtClean="0"/>
            </a:br>
            <a:r>
              <a:rPr lang="en-US" sz="4000" dirty="0" smtClean="0"/>
              <a:t>General Requirements</a:t>
            </a:r>
            <a:endParaRPr lang="en-US" dirty="0"/>
          </a:p>
        </p:txBody>
      </p:sp>
      <p:sp>
        <p:nvSpPr>
          <p:cNvPr id="17411" name="Rectangle 3"/>
          <p:cNvSpPr>
            <a:spLocks noGrp="1" noChangeArrowheads="1"/>
          </p:cNvSpPr>
          <p:nvPr>
            <p:ph idx="1"/>
          </p:nvPr>
        </p:nvSpPr>
        <p:spPr/>
        <p:txBody>
          <a:bodyPr/>
          <a:lstStyle/>
          <a:p>
            <a:r>
              <a:rPr lang="en-US" dirty="0" smtClean="0"/>
              <a:t>Must be readily legible under ordinary conditions, and must appear on a contrasting background</a:t>
            </a:r>
          </a:p>
          <a:p>
            <a:r>
              <a:rPr lang="en-US" dirty="0" smtClean="0"/>
              <a:t>Other than the brand name, must be in English, with exceptions for malt beverages bottled for consumption in Puerto Rico  </a:t>
            </a:r>
          </a:p>
          <a:p>
            <a:r>
              <a:rPr lang="en-US" dirty="0" smtClean="0"/>
              <a:t>For information about type size requirements, refer to </a:t>
            </a:r>
          </a:p>
          <a:p>
            <a:pPr lvl="1"/>
            <a:r>
              <a:rPr lang="en-US" dirty="0" smtClean="0"/>
              <a:t>27 CFR 7.28 General Requirements, or</a:t>
            </a:r>
          </a:p>
          <a:p>
            <a:pPr lvl="1"/>
            <a:r>
              <a:rPr lang="en-US" dirty="0"/>
              <a:t>TTB </a:t>
            </a:r>
            <a:r>
              <a:rPr lang="en-US" dirty="0" smtClean="0">
                <a:hlinkClick r:id="rId2"/>
              </a:rPr>
              <a:t>Malt Beverage BAM (Beverage Alcohol Manual)</a:t>
            </a:r>
            <a:endParaRPr lang="en-US" dirty="0"/>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723922" y="5886129"/>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7.28</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87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dirty="0" smtClean="0"/>
              <a:t>Mandatory Label Information </a:t>
            </a:r>
            <a:br>
              <a:rPr lang="en-US" dirty="0" smtClean="0"/>
            </a:br>
            <a:r>
              <a:rPr lang="en-US" sz="4000" dirty="0" smtClean="0"/>
              <a:t>Brand Name </a:t>
            </a:r>
            <a:endParaRPr lang="en-US" dirty="0"/>
          </a:p>
        </p:txBody>
      </p:sp>
      <p:sp>
        <p:nvSpPr>
          <p:cNvPr id="14339" name="Rectangle 3"/>
          <p:cNvSpPr>
            <a:spLocks noGrp="1" noChangeArrowheads="1"/>
          </p:cNvSpPr>
          <p:nvPr>
            <p:ph idx="1"/>
          </p:nvPr>
        </p:nvSpPr>
        <p:spPr/>
        <p:txBody>
          <a:bodyPr/>
          <a:lstStyle/>
          <a:p>
            <a:r>
              <a:rPr lang="en-US" dirty="0" smtClean="0"/>
              <a:t>Name under which the malt beverage is marketed</a:t>
            </a:r>
          </a:p>
          <a:p>
            <a:r>
              <a:rPr lang="en-US" dirty="0" smtClean="0"/>
              <a:t>If the malt beverage is not sold under a brand name, then the name of the bottler or importer is considered the brand name  </a:t>
            </a:r>
          </a:p>
          <a:p>
            <a:r>
              <a:rPr lang="en-US" dirty="0" smtClean="0">
                <a:solidFill>
                  <a:schemeClr val="tx2"/>
                </a:solidFill>
              </a:rPr>
              <a:t>Common mistakes:</a:t>
            </a:r>
          </a:p>
          <a:p>
            <a:pPr lvl="1"/>
            <a:r>
              <a:rPr lang="en-US" dirty="0" smtClean="0">
                <a:solidFill>
                  <a:schemeClr val="tx2"/>
                </a:solidFill>
              </a:rPr>
              <a:t>Brand name on the label is not correctly entered on the application</a:t>
            </a:r>
          </a:p>
          <a:p>
            <a:pPr lvl="1"/>
            <a:r>
              <a:rPr lang="en-US" dirty="0" smtClean="0">
                <a:solidFill>
                  <a:schemeClr val="tx2"/>
                </a:solidFill>
              </a:rPr>
              <a:t>Class/type is entered in the brand name field on the application</a:t>
            </a:r>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712046"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7.23</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85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Mandatory Label Information </a:t>
            </a:r>
            <a:br>
              <a:rPr lang="en-US" dirty="0" smtClean="0"/>
            </a:br>
            <a:r>
              <a:rPr lang="en-US" sz="4000" dirty="0" smtClean="0"/>
              <a:t>Class and Type</a:t>
            </a:r>
            <a:endParaRPr lang="en-US" sz="4900" dirty="0"/>
          </a:p>
        </p:txBody>
      </p:sp>
      <p:sp>
        <p:nvSpPr>
          <p:cNvPr id="9" name="Content Placeholder 8"/>
          <p:cNvSpPr>
            <a:spLocks noGrp="1"/>
          </p:cNvSpPr>
          <p:nvPr>
            <p:ph idx="1"/>
          </p:nvPr>
        </p:nvSpPr>
        <p:spPr/>
        <p:txBody>
          <a:bodyPr>
            <a:normAutofit lnSpcReduction="10000"/>
          </a:bodyPr>
          <a:lstStyle/>
          <a:p>
            <a:r>
              <a:rPr lang="en-US" dirty="0" smtClean="0"/>
              <a:t>The specific identity of a malt beverage</a:t>
            </a:r>
          </a:p>
          <a:p>
            <a:r>
              <a:rPr lang="en-US" dirty="0" smtClean="0"/>
              <a:t>The designation of malt beverages is based on trade understandings of the characteristics generally attributed to the particular malt beverage</a:t>
            </a:r>
          </a:p>
          <a:p>
            <a:r>
              <a:rPr lang="en-US" dirty="0" smtClean="0"/>
              <a:t>Ale, Beer, Malt liquor, Stout, Ice Beer, and India Pale Ale are all acceptable as the class designation of a malt beverage</a:t>
            </a:r>
          </a:p>
          <a:p>
            <a:r>
              <a:rPr lang="en-US" dirty="0" smtClean="0"/>
              <a:t>Malt beverages that do not have the characteristics of the above designations must be labeled with additional information</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712719"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7.24</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93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Organizational Chart</a:t>
            </a:r>
            <a:endParaRPr lang="en-US" dirty="0"/>
          </a:p>
        </p:txBody>
      </p:sp>
      <p:graphicFrame>
        <p:nvGraphicFramePr>
          <p:cNvPr id="6" name="Content Placeholder 5"/>
          <p:cNvGraphicFramePr>
            <a:graphicFrameLocks noGrp="1"/>
          </p:cNvGraphicFramePr>
          <p:nvPr>
            <p:ph idx="1"/>
            <p:extLst/>
          </p:nvPr>
        </p:nvGraphicFramePr>
        <p:xfrm>
          <a:off x="445008" y="1377696"/>
          <a:ext cx="11301984" cy="4626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96399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Mandatory Label Information </a:t>
            </a:r>
            <a:br>
              <a:rPr lang="en-US" dirty="0" smtClean="0"/>
            </a:br>
            <a:r>
              <a:rPr lang="en-US" sz="4000" dirty="0" smtClean="0"/>
              <a:t>Class and Type</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3" name="Table 2"/>
          <p:cNvGraphicFramePr>
            <a:graphicFrameLocks noGrp="1"/>
          </p:cNvGraphicFramePr>
          <p:nvPr>
            <p:extLst/>
          </p:nvPr>
        </p:nvGraphicFramePr>
        <p:xfrm>
          <a:off x="865031" y="1455800"/>
          <a:ext cx="10461938" cy="4816243"/>
        </p:xfrm>
        <a:graphic>
          <a:graphicData uri="http://schemas.openxmlformats.org/drawingml/2006/table">
            <a:tbl>
              <a:tblPr firstRow="1" bandRow="1">
                <a:effectLst>
                  <a:outerShdw blurRad="50800" dist="38100" dir="2700000" algn="tl" rotWithShape="0">
                    <a:prstClr val="black">
                      <a:alpha val="40000"/>
                    </a:prstClr>
                  </a:outerShdw>
                </a:effectLst>
                <a:tableStyleId>{B301B821-A1FF-4177-AEE7-76D212191A09}</a:tableStyleId>
              </a:tblPr>
              <a:tblGrid>
                <a:gridCol w="6195255">
                  <a:extLst>
                    <a:ext uri="{9D8B030D-6E8A-4147-A177-3AD203B41FA5}">
                      <a16:colId xmlns:a16="http://schemas.microsoft.com/office/drawing/2014/main" val="814488737"/>
                    </a:ext>
                  </a:extLst>
                </a:gridCol>
                <a:gridCol w="4266683">
                  <a:extLst>
                    <a:ext uri="{9D8B030D-6E8A-4147-A177-3AD203B41FA5}">
                      <a16:colId xmlns:a16="http://schemas.microsoft.com/office/drawing/2014/main" val="275245452"/>
                    </a:ext>
                  </a:extLst>
                </a:gridCol>
              </a:tblGrid>
              <a:tr h="419865">
                <a:tc>
                  <a:txBody>
                    <a:bodyPr/>
                    <a:lstStyle/>
                    <a:p>
                      <a:endParaRPr lang="en-US" sz="2000" dirty="0">
                        <a:solidFill>
                          <a:schemeClr val="accent1">
                            <a:lumMod val="75000"/>
                          </a:schemeClr>
                        </a:solidFill>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bg1"/>
                    </a:solidFill>
                  </a:tcPr>
                </a:tc>
                <a:tc>
                  <a:txBody>
                    <a:bodyPr/>
                    <a:lstStyle/>
                    <a:p>
                      <a:r>
                        <a:rPr lang="en-US" sz="2000" dirty="0" smtClean="0">
                          <a:solidFill>
                            <a:schemeClr val="tx2">
                              <a:lumMod val="75000"/>
                            </a:schemeClr>
                          </a:solidFill>
                        </a:rPr>
                        <a:t>Examples:</a:t>
                      </a:r>
                      <a:endParaRPr lang="en-US" sz="2000" dirty="0">
                        <a:solidFill>
                          <a:schemeClr val="tx2">
                            <a:lumMod val="75000"/>
                          </a:schemeClr>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978505990"/>
                  </a:ext>
                </a:extLst>
              </a:tr>
              <a:tr h="1888411">
                <a:tc>
                  <a:txBody>
                    <a:bodyPr/>
                    <a:lstStyle/>
                    <a:p>
                      <a:pPr algn="l"/>
                      <a:r>
                        <a:rPr lang="en-US" sz="2000" dirty="0" smtClean="0"/>
                        <a:t>Specific</a:t>
                      </a:r>
                      <a:r>
                        <a:rPr lang="en-US" sz="2000" baseline="0" dirty="0" smtClean="0"/>
                        <a:t> identity of the malt beverage</a:t>
                      </a:r>
                    </a:p>
                    <a:p>
                      <a:endParaRPr lang="en-US" sz="1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Ale</a:t>
                      </a:r>
                    </a:p>
                    <a:p>
                      <a:r>
                        <a:rPr lang="en-US" sz="2000" dirty="0" smtClean="0"/>
                        <a:t>Beer</a:t>
                      </a:r>
                    </a:p>
                    <a:p>
                      <a:r>
                        <a:rPr lang="en-US" sz="2000" dirty="0" smtClean="0"/>
                        <a:t>Stout</a:t>
                      </a:r>
                    </a:p>
                    <a:p>
                      <a:r>
                        <a:rPr lang="en-US" sz="2000" dirty="0" smtClean="0"/>
                        <a:t>Lager</a:t>
                      </a:r>
                    </a:p>
                    <a:p>
                      <a:r>
                        <a:rPr lang="en-US" sz="2000" dirty="0" smtClean="0"/>
                        <a:t>Porter</a:t>
                      </a:r>
                    </a:p>
                    <a:p>
                      <a:r>
                        <a:rPr lang="en-US" sz="2000" dirty="0" smtClean="0"/>
                        <a:t>Cereal Beverage (Near</a:t>
                      </a:r>
                      <a:r>
                        <a:rPr lang="en-US" sz="2000" baseline="0" dirty="0" smtClean="0"/>
                        <a:t> Beer)</a:t>
                      </a:r>
                      <a:endParaRPr lang="en-US" sz="20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632647631"/>
                  </a:ext>
                </a:extLst>
              </a:tr>
              <a:tr h="1139041">
                <a:tc>
                  <a:txBody>
                    <a:bodyPr/>
                    <a:lstStyle/>
                    <a:p>
                      <a:r>
                        <a:rPr lang="en-US" sz="2000" dirty="0" smtClean="0"/>
                        <a:t>Flavored malt beverages that require a formula:</a:t>
                      </a:r>
                    </a:p>
                    <a:p>
                      <a:pPr marL="285750" indent="-285750">
                        <a:buFont typeface="Arial" panose="020B0604020202020204" pitchFamily="34" charset="0"/>
                        <a:buChar char="•"/>
                      </a:pPr>
                      <a:r>
                        <a:rPr lang="en-US" sz="2000" dirty="0" smtClean="0"/>
                        <a:t>Fanciful Name</a:t>
                      </a:r>
                    </a:p>
                    <a:p>
                      <a:pPr marL="285750" indent="-285750">
                        <a:buFont typeface="Arial" panose="020B0604020202020204" pitchFamily="34" charset="0"/>
                        <a:buChar char="•"/>
                      </a:pPr>
                      <a:r>
                        <a:rPr lang="en-US" sz="2000" dirty="0" smtClean="0"/>
                        <a:t>Statement of Composition (SOC)</a:t>
                      </a:r>
                      <a:endParaRPr lang="en-US" sz="20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spcBef>
                          <a:spcPts val="600"/>
                        </a:spcBef>
                      </a:pPr>
                      <a:r>
                        <a:rPr lang="en-US" sz="2000" dirty="0" smtClean="0"/>
                        <a:t>Jojo’s Cucumber</a:t>
                      </a:r>
                      <a:r>
                        <a:rPr lang="en-US" sz="2000" baseline="0" dirty="0" smtClean="0"/>
                        <a:t> Ale</a:t>
                      </a:r>
                    </a:p>
                    <a:p>
                      <a:pPr algn="ctr">
                        <a:spcBef>
                          <a:spcPts val="600"/>
                        </a:spcBef>
                      </a:pPr>
                      <a:r>
                        <a:rPr lang="en-US" sz="2000" baseline="0" dirty="0" smtClean="0"/>
                        <a:t>AND</a:t>
                      </a:r>
                    </a:p>
                    <a:p>
                      <a:pPr algn="ctr">
                        <a:spcBef>
                          <a:spcPts val="600"/>
                        </a:spcBef>
                      </a:pPr>
                      <a:r>
                        <a:rPr lang="en-US" sz="2000" baseline="0" dirty="0" smtClean="0"/>
                        <a:t>Ale Brewed with Cucumber</a:t>
                      </a:r>
                      <a:endParaRPr lang="en-US" sz="20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08080427"/>
                  </a:ext>
                </a:extLst>
              </a:tr>
              <a:tr h="1317898">
                <a:tc>
                  <a:txBody>
                    <a:bodyPr/>
                    <a:lstStyle/>
                    <a:p>
                      <a:r>
                        <a:rPr lang="en-US" sz="2000" dirty="0" smtClean="0">
                          <a:latin typeface="+mn-lt"/>
                          <a:cs typeface="Arial" panose="020B0604020202020204" pitchFamily="34" charset="0"/>
                        </a:rPr>
                        <a:t>Malt beverages that</a:t>
                      </a:r>
                      <a:r>
                        <a:rPr lang="en-US" sz="2000" baseline="0" dirty="0" smtClean="0">
                          <a:latin typeface="+mn-lt"/>
                          <a:cs typeface="Arial" panose="020B0604020202020204" pitchFamily="34" charset="0"/>
                        </a:rPr>
                        <a:t> are exempt from formula requirements under TTB Ruling 2015-1 must be designated in accordance with trade understanding as described in the ruling</a:t>
                      </a:r>
                      <a:endParaRPr lang="en-US" sz="2000" dirty="0">
                        <a:latin typeface="+mn-lt"/>
                        <a:cs typeface="Arial" panose="020B0604020202020204" pitchFamily="34" charset="0"/>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spcBef>
                          <a:spcPts val="600"/>
                        </a:spcBef>
                      </a:pPr>
                      <a:r>
                        <a:rPr lang="en-US" sz="2000" dirty="0" smtClean="0"/>
                        <a:t>Hayward’s Pumpkin Stout</a:t>
                      </a:r>
                    </a:p>
                    <a:p>
                      <a:pPr algn="ctr">
                        <a:spcBef>
                          <a:spcPts val="600"/>
                        </a:spcBef>
                      </a:pPr>
                      <a:r>
                        <a:rPr lang="en-US" sz="2000" dirty="0" smtClean="0"/>
                        <a:t>OR</a:t>
                      </a:r>
                    </a:p>
                    <a:p>
                      <a:pPr algn="ctr">
                        <a:spcBef>
                          <a:spcPts val="600"/>
                        </a:spcBef>
                      </a:pPr>
                      <a:r>
                        <a:rPr lang="en-US" sz="2000" dirty="0" smtClean="0"/>
                        <a:t>Stout</a:t>
                      </a:r>
                      <a:r>
                        <a:rPr lang="en-US" sz="2000" baseline="0" dirty="0" smtClean="0"/>
                        <a:t> Brewed with Pumpkins</a:t>
                      </a:r>
                      <a:endParaRPr lang="en-US" sz="2000" dirty="0" smtClean="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6448692"/>
                  </a:ext>
                </a:extLst>
              </a:tr>
            </a:tbl>
          </a:graphicData>
        </a:graphic>
      </p:graphicFrame>
    </p:spTree>
    <p:extLst>
      <p:ext uri="{BB962C8B-B14F-4D97-AF65-F5344CB8AC3E}">
        <p14:creationId xmlns:p14="http://schemas.microsoft.com/office/powerpoint/2010/main" val="195334502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Ingredients </a:t>
            </a:r>
            <a:r>
              <a:rPr lang="en-US" dirty="0"/>
              <a:t>and </a:t>
            </a:r>
            <a:r>
              <a:rPr lang="en-US" dirty="0" smtClean="0"/>
              <a:t>Processes Exempt From Formulas</a:t>
            </a:r>
            <a:endParaRPr lang="en-US" dirty="0"/>
          </a:p>
        </p:txBody>
      </p:sp>
      <p:sp>
        <p:nvSpPr>
          <p:cNvPr id="3" name="Content Placeholder 2"/>
          <p:cNvSpPr>
            <a:spLocks noGrp="1"/>
          </p:cNvSpPr>
          <p:nvPr>
            <p:ph idx="1"/>
          </p:nvPr>
        </p:nvSpPr>
        <p:spPr/>
        <p:txBody>
          <a:bodyPr/>
          <a:lstStyle/>
          <a:p>
            <a:r>
              <a:rPr lang="en-US" dirty="0" smtClean="0"/>
              <a:t>You will find a list of processes and ingredients that do not require formula review in </a:t>
            </a:r>
            <a:r>
              <a:rPr lang="en-US" dirty="0">
                <a:hlinkClick r:id="rId2"/>
              </a:rPr>
              <a:t>TTB Ruling 2015-1</a:t>
            </a:r>
            <a:r>
              <a:rPr lang="en-US" dirty="0"/>
              <a:t> </a:t>
            </a:r>
            <a:endParaRPr lang="en-US" dirty="0" smtClean="0"/>
          </a:p>
        </p:txBody>
      </p:sp>
      <p:sp>
        <p:nvSpPr>
          <p:cNvPr id="8" name="Footer Placeholder 7"/>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1780" y="2970357"/>
            <a:ext cx="10208439" cy="1562693"/>
          </a:xfrm>
          <a:prstGeom prst="rect">
            <a:avLst/>
          </a:prstGeom>
          <a:ln>
            <a:solidFill>
              <a:schemeClr val="accent1"/>
            </a:solidFill>
          </a:ln>
          <a:effectLst>
            <a:outerShdw blurRad="50800" dist="38100" dir="2700000" algn="tl" rotWithShape="0">
              <a:prstClr val="black">
                <a:alpha val="40000"/>
              </a:prstClr>
            </a:outerShdw>
          </a:effectLst>
        </p:spPr>
      </p:pic>
      <p:sp>
        <p:nvSpPr>
          <p:cNvPr id="6" name="TextBox 5"/>
          <p:cNvSpPr txBox="1"/>
          <p:nvPr/>
        </p:nvSpPr>
        <p:spPr>
          <a:xfrm>
            <a:off x="762000" y="4854358"/>
            <a:ext cx="10668000"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The ruling is divided into 3 separate documents (the ruling and two attachments)</a:t>
            </a:r>
          </a:p>
        </p:txBody>
      </p:sp>
    </p:spTree>
    <p:extLst>
      <p:ext uri="{BB962C8B-B14F-4D97-AF65-F5344CB8AC3E}">
        <p14:creationId xmlns:p14="http://schemas.microsoft.com/office/powerpoint/2010/main" val="2982199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TTB Ruling 2015-1 List of Exemptions – </a:t>
            </a:r>
            <a:r>
              <a:rPr lang="en-US" sz="4000" dirty="0" smtClean="0"/>
              <a:t>Attachment 1</a:t>
            </a:r>
            <a:endParaRPr lang="en-US" dirty="0"/>
          </a:p>
        </p:txBody>
      </p:sp>
      <p:sp>
        <p:nvSpPr>
          <p:cNvPr id="7" name="Slide Number Placeholder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10" name="Straight Arrow Connector 9"/>
          <p:cNvCxnSpPr/>
          <p:nvPr/>
        </p:nvCxnSpPr>
        <p:spPr>
          <a:xfrm flipH="1">
            <a:off x="8844643" y="4038600"/>
            <a:ext cx="571500" cy="22860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extLst/>
          </a:blip>
          <a:stretch>
            <a:fillRect/>
          </a:stretch>
        </p:blipFill>
        <p:spPr>
          <a:xfrm>
            <a:off x="1377696" y="1405056"/>
            <a:ext cx="9620984" cy="4950284"/>
          </a:xfrm>
          <a:prstGeom prst="rect">
            <a:avLst/>
          </a:prstGeom>
          <a:ln>
            <a:solidFill>
              <a:schemeClr val="tx1"/>
            </a:solidFill>
          </a:ln>
          <a:effectLst>
            <a:outerShdw blurRad="50800" dist="38100" dir="2700000" algn="tl" rotWithShape="0">
              <a:prstClr val="black">
                <a:alpha val="40000"/>
              </a:prstClr>
            </a:outerShdw>
          </a:effectLst>
        </p:spPr>
      </p:pic>
      <p:sp>
        <p:nvSpPr>
          <p:cNvPr id="11" name="Left Arrow 10"/>
          <p:cNvSpPr/>
          <p:nvPr/>
        </p:nvSpPr>
        <p:spPr>
          <a:xfrm>
            <a:off x="9913257" y="5364480"/>
            <a:ext cx="1219200" cy="46329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18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2015-1 Examples of Designations –  </a:t>
            </a:r>
            <a:r>
              <a:rPr lang="en-US" sz="4000" dirty="0" smtClean="0">
                <a:effectLst>
                  <a:outerShdw blurRad="38100" dist="38100" dir="2700000" algn="tl">
                    <a:srgbClr val="000000">
                      <a:alpha val="43137"/>
                    </a:srgbClr>
                  </a:outerShdw>
                </a:effectLst>
              </a:rPr>
              <a:t>Attachment 2</a:t>
            </a:r>
            <a:endParaRPr lang="en-US" dirty="0">
              <a:effectLst>
                <a:outerShdw blurRad="38100" dist="38100" dir="2700000" algn="tl">
                  <a:srgbClr val="000000">
                    <a:alpha val="43137"/>
                  </a:srgbClr>
                </a:outerShdw>
              </a:effectLst>
            </a:endParaRPr>
          </a:p>
        </p:txBody>
      </p:sp>
      <p:sp>
        <p:nvSpPr>
          <p:cNvPr id="5" name="Footer Placeholder 4"/>
          <p:cNvSpPr>
            <a:spLocks noGrp="1"/>
          </p:cNvSpPr>
          <p:nvPr>
            <p:ph type="ftr" sz="quarter" idx="3"/>
          </p:nvPr>
        </p:nvSpPr>
        <p:spPr>
          <a:xfrm>
            <a:off x="3251200" y="6447471"/>
            <a:ext cx="568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0595" y="1495954"/>
            <a:ext cx="11150811" cy="467476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13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 Class and Type Designations</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1512125" y="1496291"/>
          <a:ext cx="9167750" cy="4619501"/>
        </p:xfrm>
        <a:graphic>
          <a:graphicData uri="http://schemas.openxmlformats.org/drawingml/2006/table">
            <a:tbl>
              <a:tblPr firstRow="1" bandRow="1">
                <a:tableStyleId>{5940675A-B579-460E-94D1-54222C63F5DA}</a:tableStyleId>
              </a:tblPr>
              <a:tblGrid>
                <a:gridCol w="4583875">
                  <a:extLst>
                    <a:ext uri="{9D8B030D-6E8A-4147-A177-3AD203B41FA5}">
                      <a16:colId xmlns:a16="http://schemas.microsoft.com/office/drawing/2014/main" val="3384957620"/>
                    </a:ext>
                  </a:extLst>
                </a:gridCol>
                <a:gridCol w="4583875">
                  <a:extLst>
                    <a:ext uri="{9D8B030D-6E8A-4147-A177-3AD203B41FA5}">
                      <a16:colId xmlns:a16="http://schemas.microsoft.com/office/drawing/2014/main" val="2714319558"/>
                    </a:ext>
                  </a:extLst>
                </a:gridCol>
              </a:tblGrid>
              <a:tr h="844425">
                <a:tc>
                  <a:txBody>
                    <a:bodyPr/>
                    <a:lstStyle/>
                    <a:p>
                      <a:r>
                        <a:rPr lang="en-US" sz="2800" b="1" dirty="0" smtClean="0">
                          <a:solidFill>
                            <a:schemeClr val="accent1">
                              <a:lumMod val="50000"/>
                            </a:schemeClr>
                          </a:solidFill>
                        </a:rPr>
                        <a:t>Flavoring Ingredient used:</a:t>
                      </a:r>
                      <a:endParaRPr lang="en-US" sz="2800" b="1" dirty="0">
                        <a:solidFill>
                          <a:schemeClr val="accent1">
                            <a:lumMod val="50000"/>
                          </a:schemeClr>
                        </a:solidFill>
                      </a:endParaRPr>
                    </a:p>
                  </a:txBody>
                  <a:tcPr anchor="ctr">
                    <a:solidFill>
                      <a:schemeClr val="accent1">
                        <a:lumMod val="20000"/>
                        <a:lumOff val="80000"/>
                      </a:schemeClr>
                    </a:solidFill>
                  </a:tcPr>
                </a:tc>
                <a:tc>
                  <a:txBody>
                    <a:bodyPr/>
                    <a:lstStyle/>
                    <a:p>
                      <a:r>
                        <a:rPr lang="en-US" sz="2800" dirty="0" smtClean="0">
                          <a:solidFill>
                            <a:schemeClr val="accent1">
                              <a:lumMod val="50000"/>
                            </a:schemeClr>
                          </a:solidFill>
                        </a:rPr>
                        <a:t>Raspberry puree</a:t>
                      </a:r>
                      <a:endParaRPr lang="en-US" sz="2800" b="0" dirty="0">
                        <a:solidFill>
                          <a:schemeClr val="accent1">
                            <a:lumMod val="50000"/>
                          </a:schemeClr>
                        </a:solidFill>
                      </a:endParaRPr>
                    </a:p>
                  </a:txBody>
                  <a:tcPr anchor="ctr"/>
                </a:tc>
                <a:extLst>
                  <a:ext uri="{0D108BD9-81ED-4DB2-BD59-A6C34878D82A}">
                    <a16:rowId xmlns:a16="http://schemas.microsoft.com/office/drawing/2014/main" val="577861884"/>
                  </a:ext>
                </a:extLst>
              </a:tr>
              <a:tr h="844425">
                <a:tc>
                  <a:txBody>
                    <a:bodyPr/>
                    <a:lstStyle/>
                    <a:p>
                      <a:r>
                        <a:rPr lang="en-US" sz="2800" b="1" dirty="0" smtClean="0">
                          <a:solidFill>
                            <a:schemeClr val="accent1">
                              <a:lumMod val="50000"/>
                            </a:schemeClr>
                          </a:solidFill>
                        </a:rPr>
                        <a:t>Is a formula required?	</a:t>
                      </a:r>
                      <a:endParaRPr lang="en-US" sz="2800" b="1" dirty="0">
                        <a:solidFill>
                          <a:schemeClr val="accent1">
                            <a:lumMod val="50000"/>
                          </a:schemeClr>
                        </a:solidFill>
                      </a:endParaRPr>
                    </a:p>
                  </a:txBody>
                  <a:tcPr anchor="c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chemeClr val="accent1">
                              <a:lumMod val="50000"/>
                            </a:schemeClr>
                          </a:solidFill>
                        </a:rPr>
                        <a:t>NO </a:t>
                      </a:r>
                      <a:r>
                        <a:rPr lang="en-US" sz="2400" dirty="0" smtClean="0">
                          <a:solidFill>
                            <a:schemeClr val="accent1">
                              <a:lumMod val="50000"/>
                            </a:schemeClr>
                          </a:solidFill>
                        </a:rPr>
                        <a:t>(exempt</a:t>
                      </a:r>
                      <a:r>
                        <a:rPr lang="en-US" sz="2400" baseline="0" dirty="0" smtClean="0">
                          <a:solidFill>
                            <a:schemeClr val="accent1">
                              <a:lumMod val="50000"/>
                            </a:schemeClr>
                          </a:solidFill>
                        </a:rPr>
                        <a:t> under 2015-1)</a:t>
                      </a:r>
                      <a:endParaRPr lang="en-US" sz="2400" dirty="0" smtClean="0">
                        <a:solidFill>
                          <a:schemeClr val="accent1">
                            <a:lumMod val="50000"/>
                          </a:schemeClr>
                        </a:solidFill>
                      </a:endParaRPr>
                    </a:p>
                  </a:txBody>
                  <a:tcPr anchor="ctr"/>
                </a:tc>
                <a:extLst>
                  <a:ext uri="{0D108BD9-81ED-4DB2-BD59-A6C34878D82A}">
                    <a16:rowId xmlns:a16="http://schemas.microsoft.com/office/drawing/2014/main" val="4277232993"/>
                  </a:ext>
                </a:extLst>
              </a:tr>
              <a:tr h="29306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chemeClr val="accent1">
                              <a:lumMod val="50000"/>
                            </a:schemeClr>
                          </a:solidFill>
                        </a:rPr>
                        <a:t>Labeling options: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smtClean="0">
                          <a:solidFill>
                            <a:schemeClr val="accent1">
                              <a:lumMod val="50000"/>
                            </a:schemeClr>
                          </a:solidFill>
                        </a:rPr>
                        <a:t>in accordance with trade understanding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dirty="0" smtClean="0">
                        <a:solidFill>
                          <a:schemeClr val="accent1">
                            <a:lumMod val="50000"/>
                          </a:schemeClr>
                        </a:solidFil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smtClean="0">
                          <a:solidFill>
                            <a:schemeClr val="accent1">
                              <a:lumMod val="50000"/>
                            </a:schemeClr>
                          </a:solidFill>
                        </a:rPr>
                        <a:t>Statement of Composition</a:t>
                      </a:r>
                    </a:p>
                  </a:txBody>
                  <a:tcPr>
                    <a:solidFill>
                      <a:schemeClr val="accent1">
                        <a:lumMod val="20000"/>
                        <a:lumOff val="80000"/>
                      </a:schemeClr>
                    </a:solidFill>
                  </a:tcPr>
                </a:tc>
                <a:tc>
                  <a:txBody>
                    <a:bodyPr/>
                    <a:lstStyle/>
                    <a:p>
                      <a:endParaRPr lang="en-US" sz="2800" dirty="0" smtClean="0">
                        <a:solidFill>
                          <a:schemeClr val="accent1">
                            <a:lumMod val="50000"/>
                          </a:schemeClr>
                        </a:solidFill>
                      </a:endParaRPr>
                    </a:p>
                    <a:p>
                      <a:r>
                        <a:rPr lang="en-US" sz="2800" dirty="0" smtClean="0">
                          <a:solidFill>
                            <a:schemeClr val="accent1">
                              <a:lumMod val="50000"/>
                            </a:schemeClr>
                          </a:solidFill>
                        </a:rPr>
                        <a:t>Flavored Ale</a:t>
                      </a:r>
                    </a:p>
                    <a:p>
                      <a:r>
                        <a:rPr lang="en-US" sz="2800" dirty="0" smtClean="0">
                          <a:solidFill>
                            <a:schemeClr val="accent1">
                              <a:lumMod val="50000"/>
                            </a:schemeClr>
                          </a:solidFill>
                        </a:rPr>
                        <a:t>Raspberry Ale</a:t>
                      </a:r>
                    </a:p>
                    <a:p>
                      <a:endParaRPr lang="en-US" sz="900" dirty="0" smtClean="0">
                        <a:solidFill>
                          <a:schemeClr val="accent1">
                            <a:lumMod val="50000"/>
                          </a:schemeClr>
                        </a:solidFill>
                      </a:endParaRPr>
                    </a:p>
                    <a:p>
                      <a:r>
                        <a:rPr lang="en-US" sz="2800" dirty="0" smtClean="0">
                          <a:solidFill>
                            <a:schemeClr val="accent1">
                              <a:lumMod val="50000"/>
                            </a:schemeClr>
                          </a:solidFill>
                        </a:rPr>
                        <a:t>Ale</a:t>
                      </a:r>
                      <a:r>
                        <a:rPr lang="en-US" sz="2800" baseline="0" dirty="0" smtClean="0">
                          <a:solidFill>
                            <a:schemeClr val="accent1">
                              <a:lumMod val="50000"/>
                            </a:schemeClr>
                          </a:solidFill>
                        </a:rPr>
                        <a:t> with Natural Flavor</a:t>
                      </a:r>
                    </a:p>
                    <a:p>
                      <a:r>
                        <a:rPr lang="en-US" sz="2800" baseline="0" dirty="0" smtClean="0">
                          <a:solidFill>
                            <a:schemeClr val="accent1">
                              <a:lumMod val="50000"/>
                            </a:schemeClr>
                          </a:solidFill>
                        </a:rPr>
                        <a:t>Ale with Raspberries</a:t>
                      </a:r>
                      <a:endParaRPr lang="en-US" sz="2800" dirty="0">
                        <a:solidFill>
                          <a:schemeClr val="accent1">
                            <a:lumMod val="50000"/>
                          </a:schemeClr>
                        </a:solidFill>
                      </a:endParaRPr>
                    </a:p>
                  </a:txBody>
                  <a:tcPr/>
                </a:tc>
                <a:extLst>
                  <a:ext uri="{0D108BD9-81ED-4DB2-BD59-A6C34878D82A}">
                    <a16:rowId xmlns:a16="http://schemas.microsoft.com/office/drawing/2014/main" val="1417729365"/>
                  </a:ext>
                </a:extLst>
              </a:tr>
            </a:tbl>
          </a:graphicData>
        </a:graphic>
      </p:graphicFrame>
    </p:spTree>
    <p:extLst>
      <p:ext uri="{BB962C8B-B14F-4D97-AF65-F5344CB8AC3E}">
        <p14:creationId xmlns:p14="http://schemas.microsoft.com/office/powerpoint/2010/main" val="301210672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 Class and Type Designations</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nvPr>
        </p:nvGraphicFramePr>
        <p:xfrm>
          <a:off x="1510284" y="1523318"/>
          <a:ext cx="9171432" cy="4617720"/>
        </p:xfrm>
        <a:graphic>
          <a:graphicData uri="http://schemas.openxmlformats.org/drawingml/2006/table">
            <a:tbl>
              <a:tblPr firstRow="1" bandRow="1">
                <a:tableStyleId>{5940675A-B579-460E-94D1-54222C63F5DA}</a:tableStyleId>
              </a:tblPr>
              <a:tblGrid>
                <a:gridCol w="4585716">
                  <a:extLst>
                    <a:ext uri="{9D8B030D-6E8A-4147-A177-3AD203B41FA5}">
                      <a16:colId xmlns:a16="http://schemas.microsoft.com/office/drawing/2014/main" val="3384957620"/>
                    </a:ext>
                  </a:extLst>
                </a:gridCol>
                <a:gridCol w="4585716">
                  <a:extLst>
                    <a:ext uri="{9D8B030D-6E8A-4147-A177-3AD203B41FA5}">
                      <a16:colId xmlns:a16="http://schemas.microsoft.com/office/drawing/2014/main" val="2714319558"/>
                    </a:ext>
                  </a:extLst>
                </a:gridCol>
              </a:tblGrid>
              <a:tr h="794730">
                <a:tc>
                  <a:txBody>
                    <a:bodyPr/>
                    <a:lstStyle/>
                    <a:p>
                      <a:r>
                        <a:rPr lang="en-US" sz="2800" b="1" dirty="0" smtClean="0">
                          <a:solidFill>
                            <a:schemeClr val="accent1">
                              <a:lumMod val="50000"/>
                            </a:schemeClr>
                          </a:solidFill>
                        </a:rPr>
                        <a:t>Flavoring Ingredient used:</a:t>
                      </a:r>
                      <a:endParaRPr lang="en-US" sz="2800" b="1" dirty="0">
                        <a:solidFill>
                          <a:schemeClr val="accent1">
                            <a:lumMod val="50000"/>
                          </a:schemeClr>
                        </a:solidFill>
                      </a:endParaRPr>
                    </a:p>
                  </a:txBody>
                  <a:tcPr anchor="ctr">
                    <a:solidFill>
                      <a:schemeClr val="accent5">
                        <a:lumMod val="20000"/>
                        <a:lumOff val="80000"/>
                      </a:schemeClr>
                    </a:solidFill>
                  </a:tcPr>
                </a:tc>
                <a:tc>
                  <a:txBody>
                    <a:bodyPr/>
                    <a:lstStyle/>
                    <a:p>
                      <a:pPr marL="0" indent="0">
                        <a:buNone/>
                      </a:pPr>
                      <a:r>
                        <a:rPr lang="en-US" sz="2800" dirty="0" smtClean="0">
                          <a:solidFill>
                            <a:schemeClr val="accent1">
                              <a:lumMod val="50000"/>
                            </a:schemeClr>
                          </a:solidFill>
                        </a:rPr>
                        <a:t>Elderberries</a:t>
                      </a:r>
                      <a:endParaRPr lang="en-US" sz="2800" b="0" dirty="0" smtClean="0">
                        <a:solidFill>
                          <a:schemeClr val="accent1">
                            <a:lumMod val="50000"/>
                          </a:schemeClr>
                        </a:solidFill>
                      </a:endParaRPr>
                    </a:p>
                  </a:txBody>
                  <a:tcPr anchor="ctr"/>
                </a:tc>
                <a:extLst>
                  <a:ext uri="{0D108BD9-81ED-4DB2-BD59-A6C34878D82A}">
                    <a16:rowId xmlns:a16="http://schemas.microsoft.com/office/drawing/2014/main" val="577861884"/>
                  </a:ext>
                </a:extLst>
              </a:tr>
              <a:tr h="794730">
                <a:tc>
                  <a:txBody>
                    <a:bodyPr/>
                    <a:lstStyle/>
                    <a:p>
                      <a:r>
                        <a:rPr lang="en-US" sz="2800" b="1" dirty="0" smtClean="0">
                          <a:solidFill>
                            <a:schemeClr val="accent1">
                              <a:lumMod val="50000"/>
                            </a:schemeClr>
                          </a:solidFill>
                        </a:rPr>
                        <a:t>Is a formula required?	</a:t>
                      </a:r>
                      <a:endParaRPr lang="en-US" sz="2800" b="1" dirty="0">
                        <a:solidFill>
                          <a:schemeClr val="accent1">
                            <a:lumMod val="50000"/>
                          </a:schemeClr>
                        </a:solidFill>
                      </a:endParaRPr>
                    </a:p>
                  </a:txBody>
                  <a:tcPr anchor="ctr">
                    <a:solidFill>
                      <a:schemeClr val="accent5">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chemeClr val="accent1">
                              <a:lumMod val="50000"/>
                            </a:schemeClr>
                          </a:solidFill>
                        </a:rPr>
                        <a:t>YES </a:t>
                      </a:r>
                      <a:r>
                        <a:rPr lang="en-US" sz="2400" dirty="0" smtClean="0">
                          <a:solidFill>
                            <a:schemeClr val="accent1">
                              <a:lumMod val="50000"/>
                            </a:schemeClr>
                          </a:solidFill>
                        </a:rPr>
                        <a:t>(Not exempt</a:t>
                      </a:r>
                      <a:r>
                        <a:rPr lang="en-US" sz="2400" baseline="0" dirty="0" smtClean="0">
                          <a:solidFill>
                            <a:schemeClr val="accent1">
                              <a:lumMod val="50000"/>
                            </a:schemeClr>
                          </a:solidFill>
                        </a:rPr>
                        <a:t> under 2015-1)</a:t>
                      </a:r>
                      <a:endParaRPr lang="en-US" sz="2400" dirty="0" smtClean="0">
                        <a:solidFill>
                          <a:schemeClr val="accent1">
                            <a:lumMod val="50000"/>
                          </a:schemeClr>
                        </a:solidFill>
                      </a:endParaRPr>
                    </a:p>
                  </a:txBody>
                  <a:tcPr anchor="ctr"/>
                </a:tc>
                <a:extLst>
                  <a:ext uri="{0D108BD9-81ED-4DB2-BD59-A6C34878D82A}">
                    <a16:rowId xmlns:a16="http://schemas.microsoft.com/office/drawing/2014/main" val="4277232993"/>
                  </a:ext>
                </a:extLst>
              </a:tr>
              <a:tr h="30282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chemeClr val="accent1">
                              <a:lumMod val="50000"/>
                            </a:schemeClr>
                          </a:solidFill>
                        </a:rPr>
                        <a:t>Labeling options: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smtClean="0">
                          <a:solidFill>
                            <a:schemeClr val="accent1">
                              <a:lumMod val="50000"/>
                            </a:schemeClr>
                          </a:solidFill>
                        </a:rPr>
                        <a:t>Requires a Fanciful Name: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smtClean="0">
                        <a:solidFill>
                          <a:schemeClr val="accent1">
                            <a:lumMod val="50000"/>
                          </a:schemeClr>
                        </a:solidFil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smtClean="0">
                          <a:solidFill>
                            <a:schemeClr val="accent1">
                              <a:lumMod val="50000"/>
                            </a:schemeClr>
                          </a:solidFill>
                        </a:rPr>
                        <a:t>Requires an SOC:</a:t>
                      </a:r>
                    </a:p>
                  </a:txBody>
                  <a:tcPr>
                    <a:solidFill>
                      <a:schemeClr val="accent5">
                        <a:lumMod val="20000"/>
                        <a:lumOff val="80000"/>
                      </a:schemeClr>
                    </a:solidFill>
                  </a:tcPr>
                </a:tc>
                <a:tc>
                  <a:txBody>
                    <a:bodyPr/>
                    <a:lstStyle/>
                    <a:p>
                      <a:endParaRPr lang="en-US" sz="2800" dirty="0" smtClean="0">
                        <a:solidFill>
                          <a:schemeClr val="accent1">
                            <a:lumMod val="50000"/>
                          </a:schemeClr>
                        </a:solidFill>
                      </a:endParaRPr>
                    </a:p>
                    <a:p>
                      <a:r>
                        <a:rPr lang="en-US" sz="2800" dirty="0" smtClean="0">
                          <a:solidFill>
                            <a:schemeClr val="accent1">
                              <a:lumMod val="50000"/>
                            </a:schemeClr>
                          </a:solidFill>
                        </a:rPr>
                        <a:t>Happily Elder After</a:t>
                      </a:r>
                    </a:p>
                    <a:p>
                      <a:endParaRPr lang="en-US" sz="2800" dirty="0" smtClean="0">
                        <a:solidFill>
                          <a:schemeClr val="accent1">
                            <a:lumMod val="50000"/>
                          </a:schemeClr>
                        </a:solidFill>
                      </a:endParaRPr>
                    </a:p>
                    <a:p>
                      <a:r>
                        <a:rPr lang="en-US" sz="2800" dirty="0" smtClean="0">
                          <a:solidFill>
                            <a:schemeClr val="accent1">
                              <a:lumMod val="50000"/>
                            </a:schemeClr>
                          </a:solidFill>
                        </a:rPr>
                        <a:t>Ale with Elderberries </a:t>
                      </a:r>
                    </a:p>
                    <a:p>
                      <a:r>
                        <a:rPr lang="en-US" sz="2800" dirty="0" smtClean="0">
                          <a:solidFill>
                            <a:schemeClr val="accent1">
                              <a:lumMod val="50000"/>
                            </a:schemeClr>
                          </a:solidFill>
                        </a:rPr>
                        <a:t>Ale with Natural Flavor</a:t>
                      </a:r>
                    </a:p>
                    <a:p>
                      <a:endParaRPr lang="en-US" sz="2800" dirty="0">
                        <a:solidFill>
                          <a:schemeClr val="accent1">
                            <a:lumMod val="50000"/>
                          </a:schemeClr>
                        </a:solidFill>
                      </a:endParaRPr>
                    </a:p>
                  </a:txBody>
                  <a:tcPr/>
                </a:tc>
                <a:extLst>
                  <a:ext uri="{0D108BD9-81ED-4DB2-BD59-A6C34878D82A}">
                    <a16:rowId xmlns:a16="http://schemas.microsoft.com/office/drawing/2014/main" val="1417729365"/>
                  </a:ext>
                </a:extLst>
              </a:tr>
            </a:tbl>
          </a:graphicData>
        </a:graphic>
      </p:graphicFrame>
    </p:spTree>
    <p:extLst>
      <p:ext uri="{BB962C8B-B14F-4D97-AF65-F5344CB8AC3E}">
        <p14:creationId xmlns:p14="http://schemas.microsoft.com/office/powerpoint/2010/main" val="91257955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Class and Type | Common Mistakes</a:t>
            </a:r>
            <a:endParaRPr lang="en-US" dirty="0"/>
          </a:p>
        </p:txBody>
      </p:sp>
      <p:sp>
        <p:nvSpPr>
          <p:cNvPr id="7" name="Content Placeholder 6"/>
          <p:cNvSpPr>
            <a:spLocks noGrp="1"/>
          </p:cNvSpPr>
          <p:nvPr>
            <p:ph idx="1"/>
          </p:nvPr>
        </p:nvSpPr>
        <p:spPr/>
        <p:txBody>
          <a:bodyPr>
            <a:normAutofit fontScale="85000" lnSpcReduction="20000"/>
          </a:bodyPr>
          <a:lstStyle/>
          <a:p>
            <a:r>
              <a:rPr lang="en-US" dirty="0" smtClean="0"/>
              <a:t>Leaving the class designation (ale, stout, etc.) off of the label</a:t>
            </a:r>
          </a:p>
          <a:p>
            <a:r>
              <a:rPr lang="en-US" dirty="0" smtClean="0"/>
              <a:t>For example, using just “IPA” (the word “ale” must appear on the brand 	label)</a:t>
            </a:r>
          </a:p>
          <a:p>
            <a:r>
              <a:rPr lang="en-US" dirty="0" smtClean="0"/>
              <a:t>Using “hefeweizen,” “bock,” “tripel,” “dubbel,” “bier” (which are not sufficient class designations in and of themselves)</a:t>
            </a:r>
          </a:p>
          <a:p>
            <a:r>
              <a:rPr lang="en-US" dirty="0" smtClean="0"/>
              <a:t>Using just “gose” or “wit” and not having suitable class designation or using “breakfast stout” and not having a statement of composition </a:t>
            </a:r>
          </a:p>
          <a:p>
            <a:r>
              <a:rPr lang="en-US" dirty="0" smtClean="0"/>
              <a:t>Leaving the class designation of the base beer out of the statement of composition - the statement of composition must include the base designation  </a:t>
            </a:r>
          </a:p>
          <a:p>
            <a:pPr lvl="1"/>
            <a:r>
              <a:rPr lang="en-US" dirty="0" smtClean="0"/>
              <a:t>For example, “Ale with vanilla extract”</a:t>
            </a:r>
          </a:p>
          <a:p>
            <a:endParaRPr lang="en-US" dirty="0"/>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197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Mandatory Label Information </a:t>
            </a:r>
            <a:br>
              <a:rPr lang="en-US" dirty="0" smtClean="0"/>
            </a:br>
            <a:r>
              <a:rPr lang="en-US" sz="4000" dirty="0" smtClean="0"/>
              <a:t>Name and Address</a:t>
            </a:r>
            <a:endParaRPr lang="en-US" dirty="0"/>
          </a:p>
        </p:txBody>
      </p:sp>
      <p:sp>
        <p:nvSpPr>
          <p:cNvPr id="3" name="Content Placeholder 2"/>
          <p:cNvSpPr>
            <a:spLocks noGrp="1"/>
          </p:cNvSpPr>
          <p:nvPr>
            <p:ph idx="1"/>
          </p:nvPr>
        </p:nvSpPr>
        <p:spPr/>
        <p:txBody>
          <a:bodyPr/>
          <a:lstStyle/>
          <a:p>
            <a:r>
              <a:rPr lang="en-US" dirty="0" smtClean="0"/>
              <a:t>City and state of bottler/packer</a:t>
            </a:r>
          </a:p>
          <a:p>
            <a:r>
              <a:rPr lang="en-US" dirty="0" smtClean="0">
                <a:solidFill>
                  <a:schemeClr val="accent1">
                    <a:lumMod val="50000"/>
                  </a:schemeClr>
                </a:solidFill>
              </a:rPr>
              <a:t>Trade name or DBA (doing business as) is allowed</a:t>
            </a:r>
          </a:p>
          <a:p>
            <a:r>
              <a:rPr lang="en-US" dirty="0" smtClean="0">
                <a:solidFill>
                  <a:schemeClr val="accent1">
                    <a:lumMod val="50000"/>
                  </a:schemeClr>
                </a:solidFill>
              </a:rPr>
              <a:t>Principal place of business of the producing brewer may be used in lieu of listing all brewing locations when owning multiple brewing locations</a:t>
            </a:r>
          </a:p>
          <a:p>
            <a:pPr marL="0" indent="0">
              <a:buNone/>
            </a:pPr>
            <a:endParaRPr lang="en-US" dirty="0">
              <a:solidFill>
                <a:srgbClr val="00B050"/>
              </a:solidFill>
            </a:endParaRPr>
          </a:p>
        </p:txBody>
      </p:sp>
      <p:sp>
        <p:nvSpPr>
          <p:cNvPr id="6" name="Footer Placeholder 5"/>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9723922"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7.25</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058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1330" y="1898188"/>
            <a:ext cx="2210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OR Brewery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 Admin Offices </a:t>
            </a:r>
          </a:p>
        </p:txBody>
      </p:sp>
      <p:sp>
        <p:nvSpPr>
          <p:cNvPr id="7" name="TextBox 6"/>
          <p:cNvSpPr txBox="1"/>
          <p:nvPr/>
        </p:nvSpPr>
        <p:spPr>
          <a:xfrm>
            <a:off x="3032760" y="5503279"/>
            <a:ext cx="15773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 Brewery</a:t>
            </a:r>
          </a:p>
        </p:txBody>
      </p:sp>
      <p:sp>
        <p:nvSpPr>
          <p:cNvPr id="8" name="TextBox 7"/>
          <p:cNvSpPr txBox="1"/>
          <p:nvPr/>
        </p:nvSpPr>
        <p:spPr>
          <a:xfrm>
            <a:off x="3021330" y="3631483"/>
            <a:ext cx="15773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VA Brewery</a:t>
            </a:r>
          </a:p>
        </p:txBody>
      </p:sp>
      <p:sp>
        <p:nvSpPr>
          <p:cNvPr id="9" name="TextBox 8"/>
          <p:cNvSpPr txBox="1"/>
          <p:nvPr/>
        </p:nvSpPr>
        <p:spPr>
          <a:xfrm>
            <a:off x="3072093" y="1157293"/>
            <a:ext cx="896965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Hype Brewing </a:t>
            </a:r>
            <a:r>
              <a:rPr kumimoji="0" lang="en-US" sz="2800" b="1"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Co. </a:t>
            </a:r>
            <a:r>
              <a:rPr kumimoji="0" lang="en-US" sz="2800" b="1"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brews lager at all three of their facilities</a:t>
            </a:r>
          </a:p>
        </p:txBody>
      </p:sp>
      <p:cxnSp>
        <p:nvCxnSpPr>
          <p:cNvPr id="10" name="Straight Connector 9"/>
          <p:cNvCxnSpPr>
            <a:stCxn id="6" idx="3"/>
          </p:cNvCxnSpPr>
          <p:nvPr/>
        </p:nvCxnSpPr>
        <p:spPr>
          <a:xfrm flipV="1">
            <a:off x="4598670" y="2125980"/>
            <a:ext cx="1348740" cy="14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10100" y="5644526"/>
            <a:ext cx="1348740" cy="14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10100" y="3744007"/>
            <a:ext cx="2686050" cy="20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58840" y="2125981"/>
            <a:ext cx="0" cy="351854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96150" y="2007564"/>
            <a:ext cx="4366594" cy="3785652"/>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Name </a:t>
            </a:r>
            <a:r>
              <a:rPr kumimoji="0" lang="en-US" sz="2400" b="1"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and Address Statement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Brewed by Hype Brewing </a:t>
            </a:r>
            <a:r>
              <a:rPr kumimoji="0" lang="en-US" sz="24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Co. Corvallis </a:t>
            </a:r>
            <a:r>
              <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OR, Sterling VA, &amp; Denver CO</a:t>
            </a: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Brewed by Hype Brewing </a:t>
            </a:r>
            <a:r>
              <a:rPr kumimoji="0" lang="en-US" sz="24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Co. Corvallis OR </a:t>
            </a:r>
            <a:r>
              <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                           (principal place of business)</a:t>
            </a:r>
            <a:endParaRPr kumimoji="0" lang="en-US" sz="24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
        <p:nvSpPr>
          <p:cNvPr id="15" name="Title 14"/>
          <p:cNvSpPr>
            <a:spLocks noGrp="1"/>
          </p:cNvSpPr>
          <p:nvPr>
            <p:ph type="title"/>
          </p:nvPr>
        </p:nvSpPr>
        <p:spPr/>
        <p:txBody>
          <a:bodyPr/>
          <a:lstStyle/>
          <a:p>
            <a:r>
              <a:rPr lang="en-US" dirty="0" smtClean="0"/>
              <a:t>Principal Place of Business</a:t>
            </a:r>
            <a:endParaRPr lang="en-US" dirty="0"/>
          </a:p>
        </p:txBody>
      </p:sp>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3" name="Picture 12"/>
          <p:cNvPicPr>
            <a:picLocks noChangeAspect="1"/>
          </p:cNvPicPr>
          <p:nvPr/>
        </p:nvPicPr>
        <p:blipFill>
          <a:blip r:embed="rId3"/>
          <a:stretch>
            <a:fillRect/>
          </a:stretch>
        </p:blipFill>
        <p:spPr>
          <a:xfrm>
            <a:off x="1939798" y="1587496"/>
            <a:ext cx="1017593" cy="1159076"/>
          </a:xfrm>
          <a:prstGeom prst="rect">
            <a:avLst/>
          </a:prstGeom>
        </p:spPr>
      </p:pic>
      <p:pic>
        <p:nvPicPr>
          <p:cNvPr id="17" name="Picture 16"/>
          <p:cNvPicPr>
            <a:picLocks noChangeAspect="1"/>
          </p:cNvPicPr>
          <p:nvPr/>
        </p:nvPicPr>
        <p:blipFill>
          <a:blip r:embed="rId3"/>
          <a:stretch>
            <a:fillRect/>
          </a:stretch>
        </p:blipFill>
        <p:spPr>
          <a:xfrm>
            <a:off x="1939798" y="3164469"/>
            <a:ext cx="1017593" cy="1159076"/>
          </a:xfrm>
          <a:prstGeom prst="rect">
            <a:avLst/>
          </a:prstGeom>
        </p:spPr>
      </p:pic>
      <p:pic>
        <p:nvPicPr>
          <p:cNvPr id="20" name="Picture 19"/>
          <p:cNvPicPr>
            <a:picLocks noChangeAspect="1"/>
          </p:cNvPicPr>
          <p:nvPr/>
        </p:nvPicPr>
        <p:blipFill>
          <a:blip r:embed="rId3"/>
          <a:stretch>
            <a:fillRect/>
          </a:stretch>
        </p:blipFill>
        <p:spPr>
          <a:xfrm>
            <a:off x="1939798" y="4764346"/>
            <a:ext cx="1017593" cy="1159076"/>
          </a:xfrm>
          <a:prstGeom prst="rect">
            <a:avLst/>
          </a:prstGeom>
        </p:spPr>
      </p:pic>
      <p:sp>
        <p:nvSpPr>
          <p:cNvPr id="14" name="TextBox 13"/>
          <p:cNvSpPr txBox="1"/>
          <p:nvPr/>
        </p:nvSpPr>
        <p:spPr>
          <a:xfrm>
            <a:off x="162514" y="6056446"/>
            <a:ext cx="489810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from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publicdomainvectors.org</a:t>
            </a:r>
          </a:p>
        </p:txBody>
      </p:sp>
    </p:spTree>
    <p:extLst>
      <p:ext uri="{BB962C8B-B14F-4D97-AF65-F5344CB8AC3E}">
        <p14:creationId xmlns:p14="http://schemas.microsoft.com/office/powerpoint/2010/main" val="329706656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and Address | Common Mistakes</a:t>
            </a:r>
            <a:endParaRPr lang="en-US" dirty="0"/>
          </a:p>
        </p:txBody>
      </p:sp>
      <p:sp>
        <p:nvSpPr>
          <p:cNvPr id="3" name="Content Placeholder 2"/>
          <p:cNvSpPr>
            <a:spLocks noGrp="1"/>
          </p:cNvSpPr>
          <p:nvPr>
            <p:ph idx="1"/>
          </p:nvPr>
        </p:nvSpPr>
        <p:spPr/>
        <p:txBody>
          <a:bodyPr/>
          <a:lstStyle/>
          <a:p>
            <a:r>
              <a:rPr lang="en-US" dirty="0" smtClean="0"/>
              <a:t>Leaving name and address off of the label</a:t>
            </a:r>
          </a:p>
          <a:p>
            <a:r>
              <a:rPr lang="en-US" dirty="0" smtClean="0"/>
              <a:t>City and state on label do not match the address on the Brewer’s Notice</a:t>
            </a:r>
          </a:p>
          <a:p>
            <a:r>
              <a:rPr lang="en-US" dirty="0" smtClean="0"/>
              <a:t>Not using a DBA for contract brewing</a:t>
            </a:r>
          </a:p>
          <a:p>
            <a:r>
              <a:rPr lang="en-US" dirty="0" smtClean="0"/>
              <a:t>Label contains name and address for contractee and not the contract (producing) brewer  </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265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Tax Audit &amp; Trade Investigations Divisions </a:t>
            </a:r>
            <a:r>
              <a:rPr lang="en-US" sz="3600" dirty="0" smtClean="0"/>
              <a:t>(Field Enforcement)</a:t>
            </a:r>
            <a:endParaRPr lang="en-US" sz="3600" dirty="0"/>
          </a:p>
        </p:txBody>
      </p:sp>
      <p:sp>
        <p:nvSpPr>
          <p:cNvPr id="3" name="Content Placeholder 2"/>
          <p:cNvSpPr>
            <a:spLocks noGrp="1"/>
          </p:cNvSpPr>
          <p:nvPr>
            <p:ph idx="1"/>
          </p:nvPr>
        </p:nvSpPr>
        <p:spPr/>
        <p:txBody>
          <a:bodyPr/>
          <a:lstStyle/>
          <a:p>
            <a:r>
              <a:rPr lang="en-US" dirty="0" smtClean="0"/>
              <a:t>Ensures the proper payment of excise taxes </a:t>
            </a:r>
          </a:p>
          <a:p>
            <a:r>
              <a:rPr lang="en-US" dirty="0" smtClean="0"/>
              <a:t>Ensures compliance with laws and regulations</a:t>
            </a:r>
          </a:p>
          <a:p>
            <a:r>
              <a:rPr lang="en-US" dirty="0" smtClean="0"/>
              <a:t>Conducts trade practice investigations</a:t>
            </a:r>
          </a:p>
          <a:p>
            <a:endParaRPr lang="en-US" sz="900" dirty="0" smtClean="0"/>
          </a:p>
          <a:p>
            <a:r>
              <a:rPr lang="en-US" dirty="0" smtClean="0"/>
              <a:t>Located throughout the U.S.A.</a:t>
            </a:r>
          </a:p>
          <a:p>
            <a:endParaRPr lang="en-US" sz="900" dirty="0" smtClean="0"/>
          </a:p>
          <a:p>
            <a:r>
              <a:rPr lang="en-US" dirty="0" smtClean="0"/>
              <a:t>For questions about trade practices:</a:t>
            </a:r>
          </a:p>
          <a:p>
            <a:pPr lvl="1"/>
            <a:r>
              <a:rPr lang="en-US" dirty="0" smtClean="0"/>
              <a:t>202-453-2251</a:t>
            </a:r>
          </a:p>
          <a:p>
            <a:pPr lvl="1"/>
            <a:r>
              <a:rPr lang="en-US" dirty="0" smtClean="0">
                <a:hlinkClick r:id="rId2"/>
              </a:rPr>
              <a:t>TradePractices@ttb.gov</a:t>
            </a:r>
            <a:r>
              <a:rPr lang="en-US" dirty="0" smtClean="0"/>
              <a:t> </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1269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dirty="0" smtClean="0"/>
              <a:t>Mandatory Label Information</a:t>
            </a:r>
            <a:br>
              <a:rPr lang="en-US" dirty="0" smtClean="0"/>
            </a:br>
            <a:r>
              <a:rPr lang="en-US" sz="4000" dirty="0" smtClean="0"/>
              <a:t>Net Contents</a:t>
            </a:r>
            <a:endParaRPr lang="en-US" dirty="0"/>
          </a:p>
        </p:txBody>
      </p:sp>
      <p:sp>
        <p:nvSpPr>
          <p:cNvPr id="15363" name="Rectangle 3"/>
          <p:cNvSpPr>
            <a:spLocks noGrp="1" noChangeArrowheads="1"/>
          </p:cNvSpPr>
          <p:nvPr>
            <p:ph idx="1"/>
          </p:nvPr>
        </p:nvSpPr>
        <p:spPr>
          <a:xfrm>
            <a:off x="270456" y="1676401"/>
            <a:ext cx="4585151" cy="4449763"/>
          </a:xfrm>
        </p:spPr>
        <p:txBody>
          <a:bodyPr anchor="ctr"/>
          <a:lstStyle/>
          <a:p>
            <a:r>
              <a:rPr lang="en-US" dirty="0" smtClean="0"/>
              <a:t>Must use English units of measure (fluid ounces, pints, quarts, gallons)</a:t>
            </a:r>
          </a:p>
          <a:p>
            <a:r>
              <a:rPr lang="en-US" dirty="0" smtClean="0"/>
              <a:t>May show both metric and English units on the label</a:t>
            </a:r>
          </a:p>
          <a:p>
            <a:pPr lvl="1"/>
            <a:r>
              <a:rPr lang="en-US" dirty="0" smtClean="0"/>
              <a:t> 1 pint 9.4 fl. oz. (750 mL)</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4855607" y="1219200"/>
            <a:ext cx="7189927" cy="4474768"/>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9677088" y="5791236"/>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7.27</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85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Contents| Common Mistakes</a:t>
            </a:r>
            <a:endParaRPr lang="en-US" dirty="0"/>
          </a:p>
        </p:txBody>
      </p:sp>
      <p:sp>
        <p:nvSpPr>
          <p:cNvPr id="3" name="Content Placeholder 2"/>
          <p:cNvSpPr>
            <a:spLocks noGrp="1"/>
          </p:cNvSpPr>
          <p:nvPr>
            <p:ph idx="1"/>
          </p:nvPr>
        </p:nvSpPr>
        <p:spPr/>
        <p:txBody>
          <a:bodyPr/>
          <a:lstStyle/>
          <a:p>
            <a:r>
              <a:rPr lang="en-US" dirty="0" smtClean="0"/>
              <a:t>Stating just “oz.” instead of “fl. oz.”</a:t>
            </a:r>
          </a:p>
          <a:p>
            <a:r>
              <a:rPr lang="en-US" dirty="0" smtClean="0"/>
              <a:t>Stating “16 fl. oz.”  instead of “1 pint” (may list both)</a:t>
            </a:r>
          </a:p>
          <a:p>
            <a:r>
              <a:rPr lang="en-US" dirty="0" smtClean="0"/>
              <a:t>Not converting measurements into pints and fluid ounces  (22 fl. oz. vs. 1 pint 6 fl. oz.)</a:t>
            </a:r>
          </a:p>
          <a:p>
            <a:r>
              <a:rPr lang="en-US" dirty="0" smtClean="0"/>
              <a:t>Showing only metric units (750 mL) </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4838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dirty="0" smtClean="0"/>
              <a:t>Mandatory Label Information </a:t>
            </a:r>
            <a:br>
              <a:rPr lang="en-US" dirty="0" smtClean="0"/>
            </a:br>
            <a:r>
              <a:rPr lang="en-US" sz="4000" dirty="0" smtClean="0"/>
              <a:t>Alcohol Content</a:t>
            </a:r>
            <a:endParaRPr lang="en-US" dirty="0" smtClean="0"/>
          </a:p>
        </p:txBody>
      </p:sp>
      <p:sp>
        <p:nvSpPr>
          <p:cNvPr id="5" name="Content Placeholder 4"/>
          <p:cNvSpPr>
            <a:spLocks noGrp="1"/>
          </p:cNvSpPr>
          <p:nvPr>
            <p:ph idx="1"/>
          </p:nvPr>
        </p:nvSpPr>
        <p:spPr/>
        <p:txBody>
          <a:bodyPr>
            <a:normAutofit fontScale="92500" lnSpcReduction="10000"/>
          </a:bodyPr>
          <a:lstStyle/>
          <a:p>
            <a:r>
              <a:rPr lang="en-US" dirty="0" smtClean="0"/>
              <a:t>Mandatory if any alcohol is derived from added flavors or other added nonbeverage ingredients (other than hops extract) containing alcohol  </a:t>
            </a:r>
          </a:p>
          <a:p>
            <a:r>
              <a:rPr lang="en-US" dirty="0" smtClean="0"/>
              <a:t>Otherwise, it is optional (unless required by state law)</a:t>
            </a:r>
          </a:p>
          <a:p>
            <a:r>
              <a:rPr lang="en-US" dirty="0" smtClean="0"/>
              <a:t>Approved Formats:</a:t>
            </a:r>
          </a:p>
          <a:p>
            <a:pPr lvl="1"/>
            <a:r>
              <a:rPr lang="en-US" dirty="0" smtClean="0"/>
              <a:t>Alcohol (ALC) __% by Volume (VOL)</a:t>
            </a:r>
          </a:p>
          <a:p>
            <a:pPr lvl="1"/>
            <a:r>
              <a:rPr lang="en-US" dirty="0" smtClean="0"/>
              <a:t>Alcohol (ALC) by Volume (VOL) __%</a:t>
            </a:r>
          </a:p>
          <a:p>
            <a:pPr lvl="1"/>
            <a:r>
              <a:rPr lang="en-US" dirty="0" smtClean="0"/>
              <a:t>__% Alcohol (ALC) by Volume (VOL)</a:t>
            </a:r>
          </a:p>
          <a:p>
            <a:pPr lvl="1"/>
            <a:r>
              <a:rPr lang="en-US" dirty="0" smtClean="0"/>
              <a:t>__% Alcohol (ALC)/Volume (VOL)</a:t>
            </a:r>
          </a:p>
          <a:p>
            <a:endParaRPr lang="en-US" dirty="0" smtClean="0"/>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712047"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7.71</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8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Content | Common Mistakes</a:t>
            </a:r>
            <a:endParaRPr lang="en-US" dirty="0"/>
          </a:p>
        </p:txBody>
      </p:sp>
      <p:sp>
        <p:nvSpPr>
          <p:cNvPr id="3" name="Content Placeholder 2"/>
          <p:cNvSpPr>
            <a:spLocks noGrp="1"/>
          </p:cNvSpPr>
          <p:nvPr>
            <p:ph idx="1"/>
          </p:nvPr>
        </p:nvSpPr>
        <p:spPr/>
        <p:txBody>
          <a:bodyPr/>
          <a:lstStyle/>
          <a:p>
            <a:r>
              <a:rPr lang="en-US" dirty="0" smtClean="0"/>
              <a:t>Using an incorrect </a:t>
            </a:r>
            <a:r>
              <a:rPr lang="en-US" dirty="0"/>
              <a:t>format  </a:t>
            </a:r>
            <a:endParaRPr lang="en-US" dirty="0" smtClean="0"/>
          </a:p>
          <a:p>
            <a:pPr lvl="1"/>
            <a:r>
              <a:rPr lang="en-US" dirty="0" smtClean="0"/>
              <a:t>“</a:t>
            </a:r>
            <a:r>
              <a:rPr lang="en-US" dirty="0"/>
              <a:t>ABV” is not </a:t>
            </a:r>
            <a:r>
              <a:rPr lang="en-US" dirty="0" smtClean="0"/>
              <a:t>permitted - you must spell out the words </a:t>
            </a:r>
            <a:r>
              <a:rPr lang="en-US" dirty="0" smtClean="0">
                <a:solidFill>
                  <a:schemeClr val="accent1">
                    <a:lumMod val="50000"/>
                  </a:schemeClr>
                </a:solidFill>
              </a:rPr>
              <a:t>or use the  abbreviations allowed by 27 CFR 7.71</a:t>
            </a:r>
            <a:endParaRPr lang="en-US" dirty="0">
              <a:solidFill>
                <a:schemeClr val="accent1">
                  <a:lumMod val="50000"/>
                </a:schemeClr>
              </a:solidFill>
            </a:endParaRPr>
          </a:p>
          <a:p>
            <a:r>
              <a:rPr lang="en-US" dirty="0"/>
              <a:t>Leaving off part of the phrase or the </a:t>
            </a:r>
            <a:r>
              <a:rPr lang="en-US" dirty="0" smtClean="0"/>
              <a:t>percent </a:t>
            </a:r>
            <a:r>
              <a:rPr lang="en-US" dirty="0"/>
              <a:t>symbol (%)</a:t>
            </a:r>
          </a:p>
          <a:p>
            <a:r>
              <a:rPr lang="en-US" dirty="0"/>
              <a:t>Not listing alcohol content on the label for products that contain added alcohol from a </a:t>
            </a:r>
            <a:r>
              <a:rPr lang="en-US" dirty="0" smtClean="0"/>
              <a:t>flavor</a:t>
            </a:r>
            <a:endParaRPr lang="en-US" dirty="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7336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smtClean="0"/>
              <a:t>Mandatory Label Information</a:t>
            </a:r>
            <a:br>
              <a:rPr lang="en-US" dirty="0" smtClean="0"/>
            </a:br>
            <a:r>
              <a:rPr lang="en-US" sz="4000" dirty="0" smtClean="0"/>
              <a:t>Health Warning Statement</a:t>
            </a:r>
            <a:endParaRPr lang="en-US" dirty="0"/>
          </a:p>
        </p:txBody>
      </p:sp>
      <p:sp>
        <p:nvSpPr>
          <p:cNvPr id="18435" name="Rectangle 3"/>
          <p:cNvSpPr>
            <a:spLocks noGrp="1" noChangeArrowheads="1"/>
          </p:cNvSpPr>
          <p:nvPr>
            <p:ph idx="1"/>
          </p:nvPr>
        </p:nvSpPr>
        <p:spPr>
          <a:xfrm>
            <a:off x="762000" y="1676402"/>
            <a:ext cx="10668000" cy="2640418"/>
          </a:xfrm>
        </p:spPr>
        <p:txBody>
          <a:bodyPr/>
          <a:lstStyle/>
          <a:p>
            <a:r>
              <a:rPr lang="en-US" dirty="0" smtClean="0"/>
              <a:t>Must be readily legible under ordinary conditions and on a contrasting background</a:t>
            </a:r>
          </a:p>
          <a:p>
            <a:r>
              <a:rPr lang="en-US" dirty="0" smtClean="0"/>
              <a:t>Must be separate and apart from all other label text</a:t>
            </a:r>
          </a:p>
          <a:p>
            <a:r>
              <a:rPr lang="en-US" dirty="0" smtClean="0"/>
              <a:t>The words “</a:t>
            </a:r>
            <a:r>
              <a:rPr lang="en-US" b="1" dirty="0" smtClean="0"/>
              <a:t>GOVERNMENT WARNING</a:t>
            </a:r>
            <a:r>
              <a:rPr lang="en-US" dirty="0" smtClean="0"/>
              <a:t>” must appear in capital letters and bold type</a:t>
            </a:r>
            <a:endParaRPr lang="en-US" dirty="0"/>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 Box 4"/>
          <p:cNvSpPr txBox="1">
            <a:spLocks noChangeArrowheads="1"/>
          </p:cNvSpPr>
          <p:nvPr/>
        </p:nvSpPr>
        <p:spPr bwMode="auto">
          <a:xfrm>
            <a:off x="3251616" y="4394937"/>
            <a:ext cx="5688768" cy="1731227"/>
          </a:xfrm>
          <a:prstGeom prst="rect">
            <a:avLst/>
          </a:prstGeom>
          <a:solidFill>
            <a:schemeClr val="bg2">
              <a:lumMod val="20000"/>
              <a:lumOff val="80000"/>
            </a:schemeClr>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68564" tIns="34282" rIns="68564" bIns="34282">
            <a:spAutoFit/>
          </a:bodyPr>
          <a:lstStyle/>
          <a:p>
            <a:pPr marL="0" marR="0" lvl="0" indent="0" algn="l" defTabSz="685956" rtl="0" eaLnBrk="1" fontAlgn="auto" latinLnBrk="0" hangingPunct="1">
              <a:lnSpc>
                <a:spcPct val="100000"/>
              </a:lnSpc>
              <a:spcBef>
                <a:spcPct val="50000"/>
              </a:spcBef>
              <a:spcAft>
                <a:spcPct val="7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GOVERNMENT WARNING: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According to the Surgeon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women should not drink alcoholic beverages during pregnancy because of the risk of birth defects.  (2) Consumption of alcoholic beverages impairs your ability to drive a car or operate machinery, and may cause health problems.</a:t>
            </a:r>
          </a:p>
        </p:txBody>
      </p:sp>
      <p:sp>
        <p:nvSpPr>
          <p:cNvPr id="7" name="TextBox 6"/>
          <p:cNvSpPr txBox="1"/>
          <p:nvPr/>
        </p:nvSpPr>
        <p:spPr>
          <a:xfrm>
            <a:off x="9700171" y="5808759"/>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P</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art 16</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12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 name="Slide Number Placeholder 13"/>
          <p:cNvSpPr>
            <a:spLocks noGrp="1"/>
          </p:cNvSpPr>
          <p:nvPr>
            <p:ph type="sldNum" sz="quarter" idx="4294967295"/>
          </p:nvPr>
        </p:nvSpPr>
        <p:spPr>
          <a:xfrm>
            <a:off x="10566400"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06063" y="5219990"/>
            <a:ext cx="37282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1) </a:t>
            </a:r>
            <a:r>
              <a:rPr kumimoji="0" lang="en-US" sz="2400" b="1" i="0" u="none" strike="noStrike" kern="1200" cap="none" spc="0" normalizeH="0" baseline="0" noProof="0" dirty="0" smtClean="0">
                <a:ln>
                  <a:noFill/>
                </a:ln>
                <a:solidFill>
                  <a:srgbClr val="C00000"/>
                </a:solidFill>
                <a:effectLst/>
                <a:uLnTx/>
                <a:uFillTx/>
                <a:latin typeface="Calibri" panose="020F0502020204030204"/>
                <a:ea typeface="+mn-ea"/>
                <a:cs typeface="+mn-cs"/>
              </a:rPr>
              <a:t>The abbreviation </a:t>
            </a:r>
            <a:r>
              <a:rPr kumimoji="0" lang="en-US"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“ABV” is not allowed.  </a:t>
            </a:r>
            <a:r>
              <a:rPr kumimoji="0" lang="en-US" sz="2400" b="1" i="0" u="none" strike="noStrike" kern="1200" cap="none" spc="0" normalizeH="0" baseline="0" noProof="0" dirty="0" smtClean="0">
                <a:ln>
                  <a:noFill/>
                </a:ln>
                <a:solidFill>
                  <a:srgbClr val="C00000"/>
                </a:solidFill>
                <a:effectLst/>
                <a:uLnTx/>
                <a:uFillTx/>
                <a:latin typeface="Calibri" panose="020F0502020204030204"/>
                <a:ea typeface="+mn-ea"/>
                <a:cs typeface="+mn-cs"/>
              </a:rPr>
              <a:t>May</a:t>
            </a:r>
            <a:r>
              <a:rPr kumimoji="0" lang="en-US"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be stated as “alc/vol” or </a:t>
            </a:r>
            <a:r>
              <a:rPr kumimoji="0" lang="en-US"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alc by vol”</a:t>
            </a:r>
          </a:p>
        </p:txBody>
      </p:sp>
      <p:sp>
        <p:nvSpPr>
          <p:cNvPr id="13" name="TextBox 12"/>
          <p:cNvSpPr txBox="1"/>
          <p:nvPr/>
        </p:nvSpPr>
        <p:spPr>
          <a:xfrm>
            <a:off x="7331112" y="397733"/>
            <a:ext cx="4712375"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3</a:t>
            </a: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 Breakfast Stout is an incorrect class designation if it’s not just a plain stout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If the product requires formula approval then a statement of composition must appear on the label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If the product is exempt under 2015-1 then it must be labeled in accordance with trade understanding and either a statement of composition or designation is required </a:t>
            </a:r>
          </a:p>
        </p:txBody>
      </p:sp>
      <p:grpSp>
        <p:nvGrpSpPr>
          <p:cNvPr id="21" name="Group 20"/>
          <p:cNvGrpSpPr/>
          <p:nvPr/>
        </p:nvGrpSpPr>
        <p:grpSpPr>
          <a:xfrm>
            <a:off x="206062" y="373489"/>
            <a:ext cx="6847345" cy="4655713"/>
            <a:chOff x="1967511" y="1439353"/>
            <a:chExt cx="5085896" cy="3589848"/>
          </a:xfrm>
        </p:grpSpPr>
        <p:pic>
          <p:nvPicPr>
            <p:cNvPr id="4" name="Content Placeholder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967511" y="1447886"/>
              <a:ext cx="5085896" cy="358131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5585" y="2777650"/>
              <a:ext cx="1213302" cy="1689141"/>
            </a:xfrm>
            <a:prstGeom prst="rect">
              <a:avLst/>
            </a:prstGeom>
          </p:spPr>
        </p:pic>
        <p:sp>
          <p:nvSpPr>
            <p:cNvPr id="7" name="TextBox 6"/>
            <p:cNvSpPr txBox="1"/>
            <p:nvPr/>
          </p:nvSpPr>
          <p:spPr>
            <a:xfrm>
              <a:off x="2283911" y="1594996"/>
              <a:ext cx="3474499" cy="1210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504D">
                      <a:lumMod val="75000"/>
                    </a:srgbClr>
                  </a:solidFill>
                  <a:effectLst/>
                  <a:uLnTx/>
                  <a:uFillTx/>
                  <a:latin typeface="Matura MT Script Capitals" panose="03020802060602070202" pitchFamily="66" charset="0"/>
                  <a:ea typeface="+mn-ea"/>
                  <a:cs typeface="+mn-cs"/>
                </a:rPr>
                <a:t>Saint Benedicts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C0504D">
                    <a:lumMod val="75000"/>
                  </a:srgbClr>
                </a:solidFill>
                <a:effectLst/>
                <a:uLnTx/>
                <a:uFillTx/>
                <a:latin typeface="Matura MT Script Capitals" panose="03020802060602070202"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504D">
                      <a:lumMod val="75000"/>
                    </a:srgbClr>
                  </a:solidFill>
                  <a:effectLst/>
                  <a:uLnTx/>
                  <a:uFillTx/>
                  <a:latin typeface="Matura MT Script Capitals" panose="03020802060602070202" pitchFamily="66" charset="0"/>
                  <a:ea typeface="+mn-ea"/>
                  <a:cs typeface="+mn-cs"/>
                </a:rPr>
                <a:t>Breakfast Stout</a:t>
              </a:r>
            </a:p>
          </p:txBody>
        </p:sp>
        <p:sp>
          <p:nvSpPr>
            <p:cNvPr id="8" name="TextBox 7"/>
            <p:cNvSpPr txBox="1"/>
            <p:nvPr/>
          </p:nvSpPr>
          <p:spPr>
            <a:xfrm>
              <a:off x="2045228" y="3925483"/>
              <a:ext cx="1421386" cy="284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9.5% ABV</a:t>
              </a:r>
            </a:p>
          </p:txBody>
        </p:sp>
        <p:sp>
          <p:nvSpPr>
            <p:cNvPr id="9" name="TextBox 8"/>
            <p:cNvSpPr txBox="1"/>
            <p:nvPr/>
          </p:nvSpPr>
          <p:spPr>
            <a:xfrm>
              <a:off x="2497416" y="4616430"/>
              <a:ext cx="3711397" cy="284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Brewed by Saint Benedicts | Corpus Christi, TX</a:t>
              </a:r>
            </a:p>
          </p:txBody>
        </p:sp>
        <p:sp>
          <p:nvSpPr>
            <p:cNvPr id="10" name="TextBox 9"/>
            <p:cNvSpPr txBox="1"/>
            <p:nvPr/>
          </p:nvSpPr>
          <p:spPr>
            <a:xfrm>
              <a:off x="4889165" y="3952980"/>
              <a:ext cx="1421386" cy="284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22 fl. oz.</a:t>
              </a:r>
            </a:p>
          </p:txBody>
        </p:sp>
        <p:sp>
          <p:nvSpPr>
            <p:cNvPr id="11" name="TextBox 10"/>
            <p:cNvSpPr txBox="1"/>
            <p:nvPr/>
          </p:nvSpPr>
          <p:spPr>
            <a:xfrm rot="16200000">
              <a:off x="4820381" y="2822792"/>
              <a:ext cx="3589848" cy="822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GOVERNMENT WARNING:  </a:t>
              </a:r>
              <a:r>
                <a:rPr kumimoji="0" lang="en-US" sz="11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(1) ACCORDING TO THE SURGEON GENERAL,  WOMEN SHOULD NOT DRINK ALCOHOLIC BEVERAGES DURING PREGNANCY BECAUSE OF THE RISK OF BIRTH DEFECTS.  (2) CONSUMPTION OF ALCOHOLIC BEVERAGES IMPAIRS YOUR ABILITY TO DRIVE A CAR OR OPERATE MACHINERY, AND MAY CAUSE HEALTH  PROBLEMS.</a:t>
              </a:r>
            </a:p>
          </p:txBody>
        </p:sp>
      </p:grpSp>
      <p:sp>
        <p:nvSpPr>
          <p:cNvPr id="16" name="TextBox 15"/>
          <p:cNvSpPr txBox="1"/>
          <p:nvPr/>
        </p:nvSpPr>
        <p:spPr>
          <a:xfrm>
            <a:off x="4070554" y="5219990"/>
            <a:ext cx="32605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2) Net contents should be stated </a:t>
            </a:r>
            <a:r>
              <a:rPr kumimoji="0" lang="en-US"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as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1 pint 6 fl. oz.”</a:t>
            </a:r>
          </a:p>
        </p:txBody>
      </p:sp>
      <p:sp>
        <p:nvSpPr>
          <p:cNvPr id="22" name="Rounded Rectangular Callout 21"/>
          <p:cNvSpPr/>
          <p:nvPr/>
        </p:nvSpPr>
        <p:spPr>
          <a:xfrm>
            <a:off x="908722" y="2883120"/>
            <a:ext cx="418485" cy="395949"/>
          </a:xfrm>
          <a:prstGeom prst="wedgeRoundRectCallout">
            <a:avLst>
              <a:gd name="adj1" fmla="val -48530"/>
              <a:gd name="adj2" fmla="val 14056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3" name="Rounded Rectangular Callout 22"/>
          <p:cNvSpPr/>
          <p:nvPr/>
        </p:nvSpPr>
        <p:spPr>
          <a:xfrm>
            <a:off x="4763406" y="2923490"/>
            <a:ext cx="418485" cy="395949"/>
          </a:xfrm>
          <a:prstGeom prst="wedgeRoundRectCallout">
            <a:avLst>
              <a:gd name="adj1" fmla="val -48530"/>
              <a:gd name="adj2" fmla="val 1405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ounded Rectangular Callout 23"/>
          <p:cNvSpPr/>
          <p:nvPr/>
        </p:nvSpPr>
        <p:spPr>
          <a:xfrm>
            <a:off x="4723609" y="866623"/>
            <a:ext cx="351653" cy="432425"/>
          </a:xfrm>
          <a:prstGeom prst="wedgeRoundRectCallout">
            <a:avLst>
              <a:gd name="adj1" fmla="val -110790"/>
              <a:gd name="adj2" fmla="val 128651"/>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861906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Labels and TTB Ruling 2015-1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Common mistakes:</a:t>
            </a:r>
          </a:p>
          <a:p>
            <a:pPr lvl="1"/>
            <a:r>
              <a:rPr lang="en-US" dirty="0" smtClean="0"/>
              <a:t>Product ingredients are not sufficiently conveyed by the style’s name, for example, as “gose” or “wit”</a:t>
            </a:r>
          </a:p>
          <a:p>
            <a:pPr lvl="1"/>
            <a:r>
              <a:rPr lang="en-US" dirty="0" smtClean="0"/>
              <a:t>Missing statement of composition</a:t>
            </a:r>
          </a:p>
          <a:p>
            <a:pPr lvl="1"/>
            <a:r>
              <a:rPr lang="en-US" dirty="0" smtClean="0"/>
              <a:t>Missing designation</a:t>
            </a:r>
          </a:p>
          <a:p>
            <a:r>
              <a:rPr lang="en-US" sz="3000" dirty="0" smtClean="0"/>
              <a:t>For example: “breakfast stout” </a:t>
            </a:r>
            <a:r>
              <a:rPr lang="en-US" sz="3000" dirty="0" smtClean="0">
                <a:solidFill>
                  <a:schemeClr val="accent1">
                    <a:lumMod val="50000"/>
                  </a:schemeClr>
                </a:solidFill>
              </a:rPr>
              <a:t>made with ingredients such as coffee, cinnamon, etc. use either:</a:t>
            </a:r>
          </a:p>
          <a:p>
            <a:pPr lvl="1"/>
            <a:r>
              <a:rPr lang="en-US" dirty="0" smtClean="0"/>
              <a:t>Statement of composition:	“Stout with coffee and spices”</a:t>
            </a:r>
          </a:p>
          <a:p>
            <a:pPr lvl="1"/>
            <a:r>
              <a:rPr lang="en-US" dirty="0"/>
              <a:t>Appropriate</a:t>
            </a:r>
            <a:r>
              <a:rPr lang="en-US" dirty="0" smtClean="0"/>
              <a:t> Designation:	“Breakfast coffee stout” (only if all ingredients are exempt)</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Geographical Names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Geographical names for distinctive types of malt beverages shall not be applied to malt beverages produced in any place other than the particular region indicated by the name unless qualified with text such as “STYLE” or “PRODUCT OF THE USA” or other text to indicate the true place of production</a:t>
            </a:r>
          </a:p>
          <a:p>
            <a:endParaRPr lang="en-US" dirty="0" smtClean="0"/>
          </a:p>
          <a:p>
            <a:r>
              <a:rPr lang="en-US" dirty="0" smtClean="0"/>
              <a:t>Common Mistakes</a:t>
            </a:r>
          </a:p>
          <a:p>
            <a:pPr lvl="1"/>
            <a:r>
              <a:rPr lang="en-US" dirty="0" smtClean="0"/>
              <a:t>“India pale lager” or “India session ale” appearing without qualifiers (such as “style” or “product of USA”)</a:t>
            </a:r>
          </a:p>
          <a:p>
            <a:pPr lvl="1"/>
            <a:r>
              <a:rPr lang="en-US" dirty="0" smtClean="0"/>
              <a:t>“Product of the USA” does not appear in direct conjunction with the brand name</a:t>
            </a:r>
          </a:p>
          <a:p>
            <a:pPr lvl="1"/>
            <a:endParaRPr lang="en-US" dirty="0"/>
          </a:p>
        </p:txBody>
      </p:sp>
      <p:sp>
        <p:nvSpPr>
          <p:cNvPr id="6" name="Footer Placeholder 5"/>
          <p:cNvSpPr>
            <a:spLocks noGrp="1"/>
          </p:cNvSpPr>
          <p:nvPr>
            <p:ph type="ftr" sz="quarter" idx="10"/>
          </p:nvPr>
        </p:nvSpPr>
        <p:spPr>
          <a:xfrm>
            <a:off x="3367110" y="6492875"/>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9277449" y="5825153"/>
            <a:ext cx="2815590"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7.24(f)-(h)</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3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Geographical Names of Distinctive Types</a:t>
            </a:r>
            <a:endParaRPr lang="en-US" dirty="0"/>
          </a:p>
        </p:txBody>
      </p:sp>
      <p:sp>
        <p:nvSpPr>
          <p:cNvPr id="3" name="Content Placeholder 2"/>
          <p:cNvSpPr>
            <a:spLocks noGrp="1"/>
          </p:cNvSpPr>
          <p:nvPr>
            <p:ph type="body" idx="1"/>
          </p:nvPr>
        </p:nvSpPr>
        <p:spPr>
          <a:xfrm>
            <a:off x="439386" y="1427584"/>
            <a:ext cx="5333853" cy="811016"/>
          </a:xfrm>
          <a:solidFill>
            <a:schemeClr val="tx2">
              <a:lumMod val="20000"/>
              <a:lumOff val="80000"/>
            </a:schemeClr>
          </a:solidFill>
          <a:ln>
            <a:solidFill>
              <a:schemeClr val="tx1"/>
            </a:solidFill>
          </a:ln>
        </p:spPr>
        <p:txBody>
          <a:bodyPr anchor="ctr">
            <a:normAutofit/>
          </a:bodyPr>
          <a:lstStyle/>
          <a:p>
            <a:pPr algn="ctr"/>
            <a:r>
              <a:rPr lang="en-US" sz="2300" dirty="0" smtClean="0"/>
              <a:t>Names </a:t>
            </a:r>
            <a:r>
              <a:rPr lang="en-US" sz="2300" dirty="0"/>
              <a:t>that have lost geographic significance (no qualifier required</a:t>
            </a:r>
            <a:r>
              <a:rPr lang="en-US" sz="2300" dirty="0" smtClean="0"/>
              <a:t>)</a:t>
            </a:r>
            <a:endParaRPr lang="en-US" sz="2300" dirty="0"/>
          </a:p>
        </p:txBody>
      </p:sp>
      <p:sp>
        <p:nvSpPr>
          <p:cNvPr id="8" name="Content Placeholder 7"/>
          <p:cNvSpPr>
            <a:spLocks noGrp="1"/>
          </p:cNvSpPr>
          <p:nvPr>
            <p:ph sz="half" idx="2"/>
          </p:nvPr>
        </p:nvSpPr>
        <p:spPr>
          <a:xfrm>
            <a:off x="439386" y="2238600"/>
            <a:ext cx="5333853" cy="3951288"/>
          </a:xfrm>
          <a:ln>
            <a:solidFill>
              <a:schemeClr val="tx1"/>
            </a:solidFill>
          </a:ln>
        </p:spPr>
        <p:txBody>
          <a:bodyPr>
            <a:normAutofit/>
          </a:bodyPr>
          <a:lstStyle/>
          <a:p>
            <a:endParaRPr lang="en-US" sz="900" dirty="0" smtClean="0"/>
          </a:p>
          <a:p>
            <a:r>
              <a:rPr lang="en-US" dirty="0" smtClean="0"/>
              <a:t>India pale ale</a:t>
            </a:r>
            <a:endParaRPr lang="en-US" dirty="0"/>
          </a:p>
          <a:p>
            <a:r>
              <a:rPr lang="en-US" dirty="0"/>
              <a:t>Baltic </a:t>
            </a:r>
            <a:r>
              <a:rPr lang="en-US" dirty="0" smtClean="0"/>
              <a:t>porter</a:t>
            </a:r>
            <a:endParaRPr lang="en-US" dirty="0"/>
          </a:p>
          <a:p>
            <a:r>
              <a:rPr lang="en-US" dirty="0"/>
              <a:t>Bohemian </a:t>
            </a:r>
          </a:p>
          <a:p>
            <a:r>
              <a:rPr lang="en-US" dirty="0"/>
              <a:t>Russian </a:t>
            </a:r>
            <a:r>
              <a:rPr lang="en-US" dirty="0" smtClean="0"/>
              <a:t>imperial </a:t>
            </a:r>
            <a:r>
              <a:rPr lang="en-US" dirty="0"/>
              <a:t>s</a:t>
            </a:r>
            <a:r>
              <a:rPr lang="en-US" dirty="0" smtClean="0"/>
              <a:t>tout</a:t>
            </a:r>
            <a:endParaRPr lang="en-US" dirty="0"/>
          </a:p>
          <a:p>
            <a:r>
              <a:rPr lang="en-US" dirty="0"/>
              <a:t>Imperial Russian </a:t>
            </a:r>
            <a:r>
              <a:rPr lang="en-US" dirty="0" smtClean="0"/>
              <a:t>stout</a:t>
            </a:r>
            <a:endParaRPr lang="en-US" dirty="0"/>
          </a:p>
          <a:p>
            <a:r>
              <a:rPr lang="en-US" dirty="0"/>
              <a:t>Scotch </a:t>
            </a:r>
            <a:r>
              <a:rPr lang="en-US" dirty="0" smtClean="0"/>
              <a:t>ale</a:t>
            </a:r>
            <a:endParaRPr lang="en-US" dirty="0"/>
          </a:p>
          <a:p>
            <a:r>
              <a:rPr lang="en-US" dirty="0"/>
              <a:t>Scottish </a:t>
            </a:r>
            <a:r>
              <a:rPr lang="en-US" dirty="0" smtClean="0"/>
              <a:t>ale</a:t>
            </a:r>
            <a:endParaRPr lang="en-US" dirty="0"/>
          </a:p>
          <a:p>
            <a:endParaRPr lang="en-US" dirty="0" smtClean="0"/>
          </a:p>
          <a:p>
            <a:endParaRPr lang="en-US" dirty="0" smtClean="0"/>
          </a:p>
          <a:p>
            <a:endParaRPr lang="en-US" dirty="0"/>
          </a:p>
        </p:txBody>
      </p:sp>
      <p:sp>
        <p:nvSpPr>
          <p:cNvPr id="6" name="Text Placeholder 5"/>
          <p:cNvSpPr>
            <a:spLocks noGrp="1"/>
          </p:cNvSpPr>
          <p:nvPr>
            <p:ph type="body" sz="quarter" idx="3"/>
          </p:nvPr>
        </p:nvSpPr>
        <p:spPr>
          <a:xfrm>
            <a:off x="6273966" y="1453926"/>
            <a:ext cx="5333667" cy="811016"/>
          </a:xfrm>
          <a:solidFill>
            <a:schemeClr val="tx2">
              <a:lumMod val="20000"/>
              <a:lumOff val="80000"/>
            </a:schemeClr>
          </a:solidFill>
          <a:ln>
            <a:solidFill>
              <a:schemeClr val="tx1"/>
            </a:solidFill>
          </a:ln>
        </p:spPr>
        <p:txBody>
          <a:bodyPr anchor="ctr">
            <a:noAutofit/>
          </a:bodyPr>
          <a:lstStyle/>
          <a:p>
            <a:pPr algn="ctr"/>
            <a:r>
              <a:rPr lang="en-US" sz="2300" dirty="0"/>
              <a:t>Examples of names that still have geographic significance* </a:t>
            </a:r>
            <a:r>
              <a:rPr lang="en-US" sz="2000" dirty="0"/>
              <a:t>(qualifier required</a:t>
            </a:r>
            <a:r>
              <a:rPr lang="en-US" sz="2000" dirty="0" smtClean="0"/>
              <a:t>)</a:t>
            </a:r>
            <a:endParaRPr lang="en-US" sz="2300" dirty="0"/>
          </a:p>
        </p:txBody>
      </p:sp>
      <p:sp>
        <p:nvSpPr>
          <p:cNvPr id="7" name="Content Placeholder 6"/>
          <p:cNvSpPr>
            <a:spLocks noGrp="1"/>
          </p:cNvSpPr>
          <p:nvPr>
            <p:ph sz="quarter" idx="4"/>
          </p:nvPr>
        </p:nvSpPr>
        <p:spPr>
          <a:xfrm>
            <a:off x="6273966" y="2264942"/>
            <a:ext cx="5333667" cy="3951288"/>
          </a:xfrm>
          <a:ln>
            <a:solidFill>
              <a:schemeClr val="tx1"/>
            </a:solidFill>
          </a:ln>
        </p:spPr>
        <p:txBody>
          <a:bodyPr>
            <a:normAutofit lnSpcReduction="10000"/>
          </a:bodyPr>
          <a:lstStyle/>
          <a:p>
            <a:endParaRPr lang="en-US" sz="1000" dirty="0" smtClean="0"/>
          </a:p>
          <a:p>
            <a:r>
              <a:rPr lang="en-US" dirty="0" smtClean="0"/>
              <a:t>Belgian</a:t>
            </a:r>
            <a:endParaRPr lang="en-US" dirty="0"/>
          </a:p>
          <a:p>
            <a:r>
              <a:rPr lang="en-US" dirty="0"/>
              <a:t>Berliner</a:t>
            </a:r>
          </a:p>
          <a:p>
            <a:r>
              <a:rPr lang="en-US" dirty="0"/>
              <a:t>English</a:t>
            </a:r>
          </a:p>
          <a:p>
            <a:r>
              <a:rPr lang="en-US" dirty="0"/>
              <a:t>Irish</a:t>
            </a:r>
          </a:p>
          <a:p>
            <a:r>
              <a:rPr lang="en-US" dirty="0"/>
              <a:t>Kolsch</a:t>
            </a:r>
          </a:p>
          <a:p>
            <a:r>
              <a:rPr lang="en-US" dirty="0"/>
              <a:t>Mexican</a:t>
            </a:r>
          </a:p>
          <a:p>
            <a:r>
              <a:rPr lang="en-US" dirty="0"/>
              <a:t>Vienna</a:t>
            </a:r>
          </a:p>
          <a:p>
            <a:r>
              <a:rPr lang="en-US" dirty="0"/>
              <a:t>New England</a:t>
            </a:r>
          </a:p>
          <a:p>
            <a:r>
              <a:rPr lang="en-US" dirty="0"/>
              <a:t>West Coast (or similar</a:t>
            </a:r>
            <a:r>
              <a:rPr lang="en-US" dirty="0" smtClean="0"/>
              <a:t>)</a:t>
            </a:r>
            <a:endParaRPr lang="en-US" dirty="0"/>
          </a:p>
        </p:txBody>
      </p:sp>
      <p:sp>
        <p:nvSpPr>
          <p:cNvPr id="12" name="Rectangle 11"/>
          <p:cNvSpPr/>
          <p:nvPr/>
        </p:nvSpPr>
        <p:spPr>
          <a:xfrm>
            <a:off x="9497688" y="5846898"/>
            <a:ext cx="21404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*Not </a:t>
            </a: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a Complete List</a:t>
            </a:r>
          </a:p>
        </p:txBody>
      </p:sp>
    </p:spTree>
    <p:extLst>
      <p:ext uri="{BB962C8B-B14F-4D97-AF65-F5344CB8AC3E}">
        <p14:creationId xmlns:p14="http://schemas.microsoft.com/office/powerpoint/2010/main" val="1544771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smtClean="0"/>
              <a:t>Examples of Prohibited Practices</a:t>
            </a:r>
            <a:br>
              <a:rPr lang="en-US" dirty="0" smtClean="0"/>
            </a:br>
            <a:r>
              <a:rPr lang="en-US" sz="4000" dirty="0" smtClean="0"/>
              <a:t>Labels/Cartons/Cases</a:t>
            </a:r>
            <a:endParaRPr lang="en-US" sz="4000" dirty="0"/>
          </a:p>
        </p:txBody>
      </p:sp>
      <p:sp>
        <p:nvSpPr>
          <p:cNvPr id="27651" name="Rectangle 3"/>
          <p:cNvSpPr>
            <a:spLocks noGrp="1" noChangeArrowheads="1"/>
          </p:cNvSpPr>
          <p:nvPr>
            <p:ph idx="1"/>
          </p:nvPr>
        </p:nvSpPr>
        <p:spPr/>
        <p:txBody>
          <a:bodyPr>
            <a:normAutofit fontScale="92500" lnSpcReduction="10000"/>
          </a:bodyPr>
          <a:lstStyle/>
          <a:p>
            <a:r>
              <a:rPr lang="en-US" dirty="0" smtClean="0"/>
              <a:t>Shall not contain*:</a:t>
            </a:r>
          </a:p>
          <a:p>
            <a:pPr lvl="1"/>
            <a:r>
              <a:rPr lang="en-US" dirty="0" smtClean="0"/>
              <a:t>Any false or misleading information</a:t>
            </a:r>
          </a:p>
          <a:p>
            <a:pPr lvl="1"/>
            <a:r>
              <a:rPr lang="en-US" dirty="0" smtClean="0">
                <a:solidFill>
                  <a:srgbClr val="C00000"/>
                </a:solidFill>
              </a:rPr>
              <a:t>Claims of alcohol content strength</a:t>
            </a:r>
          </a:p>
          <a:p>
            <a:pPr lvl="1"/>
            <a:r>
              <a:rPr lang="en-US" dirty="0" smtClean="0">
                <a:solidFill>
                  <a:srgbClr val="C00000"/>
                </a:solidFill>
              </a:rPr>
              <a:t>Text that implies that the product is a distilled spirit or contains a distilled spirit</a:t>
            </a:r>
          </a:p>
          <a:p>
            <a:pPr lvl="1"/>
            <a:r>
              <a:rPr lang="en-US" dirty="0" smtClean="0">
                <a:solidFill>
                  <a:srgbClr val="C00000"/>
                </a:solidFill>
              </a:rPr>
              <a:t>Misleading health-related claims</a:t>
            </a:r>
          </a:p>
          <a:p>
            <a:pPr lvl="1"/>
            <a:r>
              <a:rPr lang="en-US" dirty="0" smtClean="0"/>
              <a:t>Obscene or indecent material</a:t>
            </a:r>
          </a:p>
          <a:p>
            <a:pPr lvl="1"/>
            <a:r>
              <a:rPr lang="en-US" dirty="0" smtClean="0"/>
              <a:t>The U.S. flag or U.S. military or government seals or emblems, if they create a misleading impression as to government endorsement or affiliation  </a:t>
            </a:r>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349743" y="5916907"/>
            <a:ext cx="436055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*Not a complete list of prohibited practices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9649297"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7.29</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85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96902" y="458530"/>
            <a:ext cx="9926595" cy="762000"/>
          </a:xfrm>
        </p:spPr>
        <p:txBody>
          <a:bodyPr>
            <a:normAutofit fontScale="90000"/>
          </a:bodyPr>
          <a:lstStyle/>
          <a:p>
            <a:r>
              <a:rPr lang="en-US" dirty="0" smtClean="0">
                <a:solidFill>
                  <a:schemeClr val="tx2">
                    <a:lumMod val="50000"/>
                  </a:schemeClr>
                </a:solidFill>
              </a:rPr>
              <a:t>Registration is Open for the Free </a:t>
            </a:r>
            <a:br>
              <a:rPr lang="en-US" dirty="0" smtClean="0">
                <a:solidFill>
                  <a:schemeClr val="tx2">
                    <a:lumMod val="50000"/>
                  </a:schemeClr>
                </a:solidFill>
              </a:rPr>
            </a:br>
            <a:r>
              <a:rPr lang="en-US" dirty="0" smtClean="0">
                <a:solidFill>
                  <a:schemeClr val="tx2">
                    <a:lumMod val="50000"/>
                  </a:schemeClr>
                </a:solidFill>
              </a:rPr>
              <a:t>TTB Trade Practice Seminars</a:t>
            </a:r>
            <a:endParaRPr lang="en-US" dirty="0">
              <a:solidFill>
                <a:schemeClr val="tx2">
                  <a:lumMod val="50000"/>
                </a:schemeClr>
              </a:solidFill>
            </a:endParaRPr>
          </a:p>
        </p:txBody>
      </p:sp>
      <p:graphicFrame>
        <p:nvGraphicFramePr>
          <p:cNvPr id="9" name="Content Placeholder 8"/>
          <p:cNvGraphicFramePr>
            <a:graphicFrameLocks noGrp="1"/>
          </p:cNvGraphicFramePr>
          <p:nvPr>
            <p:ph idx="1"/>
          </p:nvPr>
        </p:nvGraphicFramePr>
        <p:xfrm>
          <a:off x="1077075" y="1582220"/>
          <a:ext cx="10037851" cy="4387065"/>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3858232">
                  <a:extLst>
                    <a:ext uri="{9D8B030D-6E8A-4147-A177-3AD203B41FA5}">
                      <a16:colId xmlns:a16="http://schemas.microsoft.com/office/drawing/2014/main" val="879799634"/>
                    </a:ext>
                  </a:extLst>
                </a:gridCol>
                <a:gridCol w="1934489">
                  <a:extLst>
                    <a:ext uri="{9D8B030D-6E8A-4147-A177-3AD203B41FA5}">
                      <a16:colId xmlns:a16="http://schemas.microsoft.com/office/drawing/2014/main" val="1876994093"/>
                    </a:ext>
                  </a:extLst>
                </a:gridCol>
                <a:gridCol w="2127939">
                  <a:extLst>
                    <a:ext uri="{9D8B030D-6E8A-4147-A177-3AD203B41FA5}">
                      <a16:colId xmlns:a16="http://schemas.microsoft.com/office/drawing/2014/main" val="3731592556"/>
                    </a:ext>
                  </a:extLst>
                </a:gridCol>
                <a:gridCol w="2117191">
                  <a:extLst>
                    <a:ext uri="{9D8B030D-6E8A-4147-A177-3AD203B41FA5}">
                      <a16:colId xmlns:a16="http://schemas.microsoft.com/office/drawing/2014/main" val="2390261239"/>
                    </a:ext>
                  </a:extLst>
                </a:gridCol>
              </a:tblGrid>
              <a:tr h="428809">
                <a:tc>
                  <a:txBody>
                    <a:bodyPr/>
                    <a:lstStyle/>
                    <a:p>
                      <a:pPr marL="0" marR="0">
                        <a:lnSpc>
                          <a:spcPct val="107000"/>
                        </a:lnSpc>
                        <a:spcBef>
                          <a:spcPts val="0"/>
                        </a:spcBef>
                        <a:spcAft>
                          <a:spcPts val="0"/>
                        </a:spcAft>
                      </a:pPr>
                      <a:r>
                        <a:rPr lang="en-US" sz="2000" dirty="0">
                          <a:effectLst/>
                        </a:rPr>
                        <a:t>Location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kern="1200" dirty="0" smtClean="0">
                          <a:solidFill>
                            <a:schemeClr val="lt1"/>
                          </a:solidFill>
                          <a:effectLst/>
                          <a:latin typeface="+mn-lt"/>
                          <a:ea typeface="+mn-ea"/>
                          <a:cs typeface="+mn-cs"/>
                        </a:rPr>
                        <a:t>Date</a:t>
                      </a:r>
                      <a:endParaRPr lang="en-US" sz="2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2000" dirty="0">
                          <a:effectLst/>
                        </a:rPr>
                        <a:t>Time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Registration Link</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1676346"/>
                  </a:ext>
                </a:extLst>
              </a:tr>
              <a:tr h="428809">
                <a:tc rowSpan="2">
                  <a:txBody>
                    <a:bodyPr/>
                    <a:lstStyle/>
                    <a:p>
                      <a:pPr marL="0" marR="0">
                        <a:lnSpc>
                          <a:spcPct val="107000"/>
                        </a:lnSpc>
                        <a:spcBef>
                          <a:spcPts val="0"/>
                        </a:spcBef>
                        <a:spcAft>
                          <a:spcPts val="0"/>
                        </a:spcAft>
                      </a:pPr>
                      <a:r>
                        <a:rPr lang="en-US" sz="2000" b="0" dirty="0">
                          <a:effectLst/>
                        </a:rPr>
                        <a:t>New York, New York</a:t>
                      </a:r>
                      <a:endParaRPr lang="en-US" sz="1800" b="0" dirty="0">
                        <a:effectLst/>
                      </a:endParaRPr>
                    </a:p>
                    <a:p>
                      <a:pPr marL="0" marR="0">
                        <a:lnSpc>
                          <a:spcPct val="107000"/>
                        </a:lnSpc>
                        <a:spcBef>
                          <a:spcPts val="0"/>
                        </a:spcBef>
                        <a:spcAft>
                          <a:spcPts val="0"/>
                        </a:spcAft>
                      </a:pPr>
                      <a:r>
                        <a:rPr lang="en-US" sz="2000" b="0" dirty="0">
                          <a:effectLst/>
                        </a:rPr>
                        <a:t>Ted Weiss Federal Building</a:t>
                      </a:r>
                      <a:endPar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2000" dirty="0">
                          <a:effectLst/>
                        </a:rPr>
                        <a:t>April 24, 2019</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8:30 AM-Noon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3"/>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0394528"/>
                  </a:ext>
                </a:extLst>
              </a:tr>
              <a:tr h="448604">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rPr>
                        <a:t>1:00 PM-5:00 PM</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4"/>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115272"/>
                  </a:ext>
                </a:extLst>
              </a:tr>
              <a:tr h="428809">
                <a:tc rowSpan="2">
                  <a:txBody>
                    <a:bodyPr/>
                    <a:lstStyle/>
                    <a:p>
                      <a:pPr marL="0" marR="0">
                        <a:lnSpc>
                          <a:spcPct val="107000"/>
                        </a:lnSpc>
                        <a:spcBef>
                          <a:spcPts val="0"/>
                        </a:spcBef>
                        <a:spcAft>
                          <a:spcPts val="0"/>
                        </a:spcAft>
                      </a:pPr>
                      <a:r>
                        <a:rPr lang="en-US" sz="2000" b="0" dirty="0">
                          <a:effectLst/>
                        </a:rPr>
                        <a:t>San Diego, California</a:t>
                      </a:r>
                      <a:endParaRPr lang="en-US" sz="1800" b="0" dirty="0">
                        <a:effectLst/>
                      </a:endParaRPr>
                    </a:p>
                    <a:p>
                      <a:pPr marL="0" marR="0">
                        <a:lnSpc>
                          <a:spcPct val="107000"/>
                        </a:lnSpc>
                        <a:spcBef>
                          <a:spcPts val="0"/>
                        </a:spcBef>
                        <a:spcAft>
                          <a:spcPts val="0"/>
                        </a:spcAft>
                      </a:pPr>
                      <a:r>
                        <a:rPr lang="en-US" sz="2000" b="0" dirty="0">
                          <a:effectLst/>
                        </a:rPr>
                        <a:t>DoubleTree by Hilton Hotel San Diego – Mission Valley</a:t>
                      </a:r>
                      <a:endPar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2000" dirty="0">
                          <a:effectLst/>
                        </a:rPr>
                        <a:t>June 4, 2019</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8:00 AM-Noon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5"/>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9497400"/>
                  </a:ext>
                </a:extLst>
              </a:tr>
              <a:tr h="897208">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rPr>
                        <a:t>1:00 PM-5:00 PM</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6"/>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3576514"/>
                  </a:ext>
                </a:extLst>
              </a:tr>
              <a:tr h="428809">
                <a:tc rowSpan="2">
                  <a:txBody>
                    <a:bodyPr/>
                    <a:lstStyle/>
                    <a:p>
                      <a:pPr marL="0" marR="0">
                        <a:lnSpc>
                          <a:spcPct val="107000"/>
                        </a:lnSpc>
                        <a:spcBef>
                          <a:spcPts val="0"/>
                        </a:spcBef>
                        <a:spcAft>
                          <a:spcPts val="0"/>
                        </a:spcAft>
                      </a:pPr>
                      <a:r>
                        <a:rPr lang="en-US" sz="2000" b="0" dirty="0">
                          <a:effectLst/>
                        </a:rPr>
                        <a:t>Seattle, Washington</a:t>
                      </a:r>
                      <a:endParaRPr lang="en-US" sz="1800" b="0" dirty="0">
                        <a:effectLst/>
                      </a:endParaRPr>
                    </a:p>
                    <a:p>
                      <a:pPr marL="0" marR="0">
                        <a:lnSpc>
                          <a:spcPct val="107000"/>
                        </a:lnSpc>
                        <a:spcBef>
                          <a:spcPts val="0"/>
                        </a:spcBef>
                        <a:spcAft>
                          <a:spcPts val="0"/>
                        </a:spcAft>
                      </a:pPr>
                      <a:r>
                        <a:rPr lang="en-US" sz="2000" b="0" dirty="0" smtClean="0">
                          <a:effectLst/>
                        </a:rPr>
                        <a:t>Crowne Plaza Seattle Downtown</a:t>
                      </a:r>
                      <a:endPar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2000" dirty="0">
                          <a:effectLst/>
                        </a:rPr>
                        <a:t>June 6, 2019</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8:00 AM-Noon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7"/>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5027639"/>
                  </a:ext>
                </a:extLst>
              </a:tr>
              <a:tr h="448604">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rPr>
                        <a:t>1:00 PM-5:00 PM</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8"/>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6683287"/>
                  </a:ext>
                </a:extLst>
              </a:tr>
              <a:tr h="877413">
                <a:tc>
                  <a:txBody>
                    <a:bodyPr/>
                    <a:lstStyle/>
                    <a:p>
                      <a:pPr marL="0" marR="0">
                        <a:lnSpc>
                          <a:spcPct val="107000"/>
                        </a:lnSpc>
                        <a:spcBef>
                          <a:spcPts val="0"/>
                        </a:spcBef>
                        <a:spcAft>
                          <a:spcPts val="0"/>
                        </a:spcAft>
                      </a:pPr>
                      <a:r>
                        <a:rPr lang="en-US" sz="2000" b="0" dirty="0">
                          <a:effectLst/>
                        </a:rPr>
                        <a:t>St. Louis, Missouri</a:t>
                      </a:r>
                      <a:endParaRPr lang="en-US" sz="1800" b="0" dirty="0">
                        <a:effectLst/>
                      </a:endParaRPr>
                    </a:p>
                    <a:p>
                      <a:pPr marL="0" marR="0">
                        <a:lnSpc>
                          <a:spcPct val="107000"/>
                        </a:lnSpc>
                        <a:spcBef>
                          <a:spcPts val="0"/>
                        </a:spcBef>
                        <a:spcAft>
                          <a:spcPts val="0"/>
                        </a:spcAft>
                      </a:pPr>
                      <a:r>
                        <a:rPr lang="en-US" sz="2000" b="0" dirty="0">
                          <a:effectLst/>
                        </a:rPr>
                        <a:t>Robert A Young Federal Building</a:t>
                      </a:r>
                      <a:endPar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August 1, 2019</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8:00 AM-Noon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u="sng" dirty="0">
                          <a:effectLst/>
                          <a:hlinkClick r:id="rId9"/>
                        </a:rPr>
                        <a:t>Register Now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4159467"/>
                  </a:ext>
                </a:extLst>
              </a:tr>
            </a:tbl>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889018" y="6012858"/>
            <a:ext cx="827012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10"/>
              </a:rPr>
              <a:t>www.ttb.gov/news/registration-open-2019-trade-practice-seminars.shtml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16612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4294967295"/>
          </p:nvPr>
        </p:nvSpPr>
        <p:spPr>
          <a:xfrm>
            <a:off x="10566400"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56878" y="697155"/>
            <a:ext cx="7272281" cy="4866517"/>
            <a:chOff x="1398346" y="1828800"/>
            <a:chExt cx="6862864" cy="4399792"/>
          </a:xfrm>
          <a:effectLst>
            <a:outerShdw blurRad="50800" dist="38100" dir="2700000" algn="tl" rotWithShape="0">
              <a:prstClr val="black">
                <a:alpha val="40000"/>
              </a:prstClr>
            </a:outerShdw>
          </a:effectLst>
        </p:grpSpPr>
        <p:grpSp>
          <p:nvGrpSpPr>
            <p:cNvPr id="5" name="Group 4"/>
            <p:cNvGrpSpPr/>
            <p:nvPr/>
          </p:nvGrpSpPr>
          <p:grpSpPr>
            <a:xfrm>
              <a:off x="1398346" y="1828800"/>
              <a:ext cx="6862864" cy="4395465"/>
              <a:chOff x="499310" y="2016962"/>
              <a:chExt cx="6862864" cy="4395465"/>
            </a:xfrm>
          </p:grpSpPr>
          <p:grpSp>
            <p:nvGrpSpPr>
              <p:cNvPr id="4" name="Group 3"/>
              <p:cNvGrpSpPr/>
              <p:nvPr/>
            </p:nvGrpSpPr>
            <p:grpSpPr>
              <a:xfrm>
                <a:off x="548764" y="2016962"/>
                <a:ext cx="6813410" cy="4395465"/>
                <a:chOff x="548764" y="2016962"/>
                <a:chExt cx="6813410" cy="4395465"/>
              </a:xfrm>
            </p:grpSpPr>
            <p:grpSp>
              <p:nvGrpSpPr>
                <p:cNvPr id="3" name="Group 2"/>
                <p:cNvGrpSpPr/>
                <p:nvPr/>
              </p:nvGrpSpPr>
              <p:grpSpPr>
                <a:xfrm>
                  <a:off x="548764" y="2016962"/>
                  <a:ext cx="6813410" cy="4395465"/>
                  <a:chOff x="548764" y="2016962"/>
                  <a:chExt cx="6813410" cy="4395465"/>
                </a:xfrm>
              </p:grpSpPr>
              <p:sp>
                <p:nvSpPr>
                  <p:cNvPr id="9" name="Rectangle 5"/>
                  <p:cNvSpPr>
                    <a:spLocks noChangeArrowheads="1"/>
                  </p:cNvSpPr>
                  <p:nvPr/>
                </p:nvSpPr>
                <p:spPr bwMode="auto">
                  <a:xfrm>
                    <a:off x="548764" y="2016962"/>
                    <a:ext cx="6790943" cy="4383838"/>
                  </a:xfrm>
                  <a:prstGeom prst="rect">
                    <a:avLst/>
                  </a:prstGeom>
                  <a:solidFill>
                    <a:schemeClr val="tx1"/>
                  </a:solidFill>
                  <a:ln w="9525">
                    <a:solidFill>
                      <a:schemeClr val="tx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258146" y="2028590"/>
                    <a:ext cx="3864961" cy="4372210"/>
                  </a:xfrm>
                  <a:prstGeom prst="rect">
                    <a:avLst/>
                  </a:prstGeom>
                  <a:ln>
                    <a:solidFill>
                      <a:schemeClr val="tx1"/>
                    </a:solidFill>
                  </a:ln>
                </p:spPr>
              </p:pic>
              <p:sp>
                <p:nvSpPr>
                  <p:cNvPr id="13" name="TextBox 12"/>
                  <p:cNvSpPr txBox="1"/>
                  <p:nvPr/>
                </p:nvSpPr>
                <p:spPr>
                  <a:xfrm rot="16200000">
                    <a:off x="4545790" y="3596043"/>
                    <a:ext cx="4383836" cy="12489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Old Pap has the fresh smooth taste of an ale with a unique cherry and stone fruit flavor.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Brewed &amp;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Bottled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by Pap Brewery, Dalton, GA        </a:t>
                    </a:r>
                  </a:p>
                </p:txBody>
              </p:sp>
            </p:grpSp>
            <p:sp>
              <p:nvSpPr>
                <p:cNvPr id="11" name="Rectangle 10"/>
                <p:cNvSpPr/>
                <p:nvPr/>
              </p:nvSpPr>
              <p:spPr>
                <a:xfrm>
                  <a:off x="2229323" y="3070107"/>
                  <a:ext cx="3882876" cy="1155859"/>
                </a:xfrm>
                <a:prstGeom prst="rect">
                  <a:avLst/>
                </a:prstGeom>
                <a:solidFill>
                  <a:srgbClr val="FFF7D9"/>
                </a:solidFill>
                <a:ln>
                  <a:solidFill>
                    <a:schemeClr val="tx1"/>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OLD PAP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Belgian Strong Ale</a:t>
                  </a:r>
                </a:p>
              </p:txBody>
            </p:sp>
          </p:grpSp>
          <p:sp>
            <p:nvSpPr>
              <p:cNvPr id="18" name="TextBox 17"/>
              <p:cNvSpPr txBox="1"/>
              <p:nvPr/>
            </p:nvSpPr>
            <p:spPr>
              <a:xfrm rot="5400000">
                <a:off x="-829970" y="3357871"/>
                <a:ext cx="4372212" cy="1713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GOVERNMENT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 According to the Surgeon General, women should not drink alcoholic beverages during pregnancy because of the risk of birth defects.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 Consumption of alcoholic beverages impairs your ability to drive a car or operate machinery, and may cause health problems.</a:t>
                </a:r>
              </a:p>
            </p:txBody>
          </p:sp>
        </p:grpSp>
        <p:sp>
          <p:nvSpPr>
            <p:cNvPr id="6" name="Rectangle 5"/>
            <p:cNvSpPr/>
            <p:nvPr/>
          </p:nvSpPr>
          <p:spPr>
            <a:xfrm>
              <a:off x="3157182" y="5843306"/>
              <a:ext cx="3854052" cy="3852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pint, 6 fl. oz</a:t>
              </a:r>
              <a:r>
                <a:rPr kumimoji="0" lang="en-US" sz="24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a:t>
              </a:r>
            </a:p>
          </p:txBody>
        </p:sp>
      </p:grpSp>
      <p:sp>
        <p:nvSpPr>
          <p:cNvPr id="17" name="Rectangle 16"/>
          <p:cNvSpPr/>
          <p:nvPr/>
        </p:nvSpPr>
        <p:spPr>
          <a:xfrm>
            <a:off x="7624294" y="528033"/>
            <a:ext cx="4340180" cy="517064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70C0"/>
                </a:solidFill>
                <a:effectLst/>
                <a:uLnTx/>
                <a:uFillTx/>
                <a:latin typeface="Calibri" panose="020F0502020204030204"/>
                <a:ea typeface="+mn-ea"/>
                <a:cs typeface="+mn-cs"/>
              </a:rPr>
              <a:t>1) “Strong</a:t>
            </a:r>
            <a:r>
              <a:rPr kumimoji="0" lang="en-US" sz="2200" b="0" i="0" u="none" strike="noStrike" kern="1200" cap="none" spc="0" normalizeH="0" baseline="0" noProof="0" dirty="0">
                <a:ln>
                  <a:noFill/>
                </a:ln>
                <a:solidFill>
                  <a:srgbClr val="0070C0"/>
                </a:solidFill>
                <a:effectLst/>
                <a:uLnTx/>
                <a:uFillTx/>
                <a:latin typeface="Calibri" panose="020F0502020204030204"/>
                <a:ea typeface="+mn-ea"/>
                <a:cs typeface="+mn-cs"/>
              </a:rPr>
              <a:t>” must be removed as it is a prohibited strength statement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9BBB59">
                    <a:lumMod val="75000"/>
                  </a:srgbClr>
                </a:solidFill>
                <a:effectLst/>
                <a:uLnTx/>
                <a:uFillTx/>
                <a:latin typeface="Calibri" panose="020F0502020204030204"/>
                <a:ea typeface="+mn-ea"/>
                <a:cs typeface="+mn-cs"/>
              </a:rPr>
              <a:t>2) “Belgian</a:t>
            </a:r>
            <a:r>
              <a:rPr kumimoji="0" lang="en-US" sz="2200" b="0" i="0" u="none" strike="noStrike" kern="1200" cap="none" spc="0" normalizeH="0" baseline="0" noProof="0" dirty="0">
                <a:ln>
                  <a:noFill/>
                </a:ln>
                <a:solidFill>
                  <a:srgbClr val="9BBB59">
                    <a:lumMod val="75000"/>
                  </a:srgbClr>
                </a:solidFill>
                <a:effectLst/>
                <a:uLnTx/>
                <a:uFillTx/>
                <a:latin typeface="Calibri" panose="020F0502020204030204"/>
                <a:ea typeface="+mn-ea"/>
                <a:cs typeface="+mn-cs"/>
              </a:rPr>
              <a:t>” is misleading since the product is made in </a:t>
            </a:r>
            <a:r>
              <a:rPr kumimoji="0" lang="en-US" sz="2200" b="0" i="0" u="none" strike="noStrike" kern="1200" cap="none" spc="0" normalizeH="0" baseline="0" noProof="0" dirty="0" smtClean="0">
                <a:ln>
                  <a:noFill/>
                </a:ln>
                <a:solidFill>
                  <a:srgbClr val="9BBB59">
                    <a:lumMod val="75000"/>
                  </a:srgbClr>
                </a:solidFill>
                <a:effectLst/>
                <a:uLnTx/>
                <a:uFillTx/>
                <a:latin typeface="Calibri" panose="020F0502020204030204"/>
                <a:ea typeface="+mn-ea"/>
                <a:cs typeface="+mn-cs"/>
              </a:rPr>
              <a:t>the U.S. Needs qualifier such as “Belgian </a:t>
            </a:r>
            <a:r>
              <a:rPr kumimoji="0" lang="en-US" sz="2200" b="0" i="0" u="none" strike="noStrike" kern="1200" cap="none" spc="0" normalizeH="0" baseline="0" noProof="0" dirty="0">
                <a:ln>
                  <a:noFill/>
                </a:ln>
                <a:solidFill>
                  <a:srgbClr val="9BBB59">
                    <a:lumMod val="75000"/>
                  </a:srgbClr>
                </a:solidFill>
                <a:effectLst/>
                <a:uLnTx/>
                <a:uFillTx/>
                <a:latin typeface="Calibri" panose="020F0502020204030204"/>
                <a:ea typeface="+mn-ea"/>
                <a:cs typeface="+mn-cs"/>
              </a:rPr>
              <a:t>style”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3</a:t>
            </a:r>
            <a:r>
              <a:rPr kumimoji="0" lang="en-US" sz="2200" b="0"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 Additional Text: the use of “cherry and stone fruit flavor” in a plain ale implies that fruit or flavors were used, which may require a formula and SOC.  To describe flavor profiles from certain grains, the </a:t>
            </a:r>
            <a:r>
              <a:rPr kumimoji="0" lang="en-US" sz="2200" b="0"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label </a:t>
            </a:r>
            <a:r>
              <a:rPr kumimoji="0" lang="en-US" sz="2200" b="0"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could </a:t>
            </a:r>
            <a:r>
              <a:rPr kumimoji="0" lang="en-US" sz="2200" b="0"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alternatively</a:t>
            </a:r>
            <a:r>
              <a:rPr kumimoji="0" lang="en-US" sz="2200" b="0"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 </a:t>
            </a:r>
            <a:r>
              <a:rPr kumimoji="0" lang="en-US" sz="2200" b="0"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say “Ingredient </a:t>
            </a:r>
            <a:r>
              <a:rPr kumimoji="0" lang="en-US" sz="2200" b="0"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X imparts a flavor of …”</a:t>
            </a:r>
          </a:p>
        </p:txBody>
      </p:sp>
      <p:sp>
        <p:nvSpPr>
          <p:cNvPr id="19" name="Rounded Rectangular Callout 18"/>
          <p:cNvSpPr/>
          <p:nvPr/>
        </p:nvSpPr>
        <p:spPr>
          <a:xfrm>
            <a:off x="3784119" y="3309870"/>
            <a:ext cx="440151" cy="334851"/>
          </a:xfrm>
          <a:prstGeom prst="wedgeRoundRectCallout">
            <a:avLst>
              <a:gd name="adj1" fmla="val -3125"/>
              <a:gd name="adj2" fmla="val -12416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ounded Rectangular Callout 19"/>
          <p:cNvSpPr/>
          <p:nvPr/>
        </p:nvSpPr>
        <p:spPr>
          <a:xfrm>
            <a:off x="5467850" y="4628808"/>
            <a:ext cx="440151" cy="334851"/>
          </a:xfrm>
          <a:prstGeom prst="wedgeRoundRectCallout">
            <a:avLst>
              <a:gd name="adj1" fmla="val 99286"/>
              <a:gd name="adj2" fmla="val -112628"/>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ular Callout 20"/>
          <p:cNvSpPr/>
          <p:nvPr/>
        </p:nvSpPr>
        <p:spPr>
          <a:xfrm>
            <a:off x="2617210" y="3412814"/>
            <a:ext cx="440151" cy="334851"/>
          </a:xfrm>
          <a:prstGeom prst="wedgeRoundRectCallout">
            <a:avLst>
              <a:gd name="adj1" fmla="val -11903"/>
              <a:gd name="adj2" fmla="val -139551"/>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884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dirty="0" smtClean="0"/>
              <a:t>Non-Alcoholic, Alcohol Free, and 0.0% Alcohol By Volume</a:t>
            </a:r>
            <a:endParaRPr lang="en-US" strike="sngStrike" dirty="0" smtClean="0"/>
          </a:p>
        </p:txBody>
      </p:sp>
      <p:sp>
        <p:nvSpPr>
          <p:cNvPr id="24579" name="Rectangle 3"/>
          <p:cNvSpPr>
            <a:spLocks noGrp="1" noChangeArrowheads="1"/>
          </p:cNvSpPr>
          <p:nvPr>
            <p:ph idx="1"/>
          </p:nvPr>
        </p:nvSpPr>
        <p:spPr/>
        <p:txBody>
          <a:bodyPr>
            <a:normAutofit lnSpcReduction="10000"/>
          </a:bodyPr>
          <a:lstStyle/>
          <a:p>
            <a:r>
              <a:rPr lang="en-US" dirty="0" smtClean="0">
                <a:solidFill>
                  <a:schemeClr val="accent1">
                    <a:lumMod val="50000"/>
                  </a:schemeClr>
                </a:solidFill>
              </a:rPr>
              <a:t>Terms for products </a:t>
            </a:r>
            <a:r>
              <a:rPr lang="en-US" dirty="0">
                <a:solidFill>
                  <a:schemeClr val="accent1">
                    <a:lumMod val="50000"/>
                  </a:schemeClr>
                </a:solidFill>
              </a:rPr>
              <a:t>containing less </a:t>
            </a:r>
            <a:r>
              <a:rPr lang="en-US" dirty="0" smtClean="0">
                <a:solidFill>
                  <a:schemeClr val="accent1">
                    <a:lumMod val="50000"/>
                  </a:schemeClr>
                </a:solidFill>
              </a:rPr>
              <a:t>than 0.5% </a:t>
            </a:r>
            <a:r>
              <a:rPr lang="en-US" dirty="0">
                <a:solidFill>
                  <a:schemeClr val="accent1">
                    <a:lumMod val="50000"/>
                  </a:schemeClr>
                </a:solidFill>
              </a:rPr>
              <a:t>alcohol by volume</a:t>
            </a:r>
          </a:p>
          <a:p>
            <a:r>
              <a:rPr lang="en-US" dirty="0" smtClean="0">
                <a:solidFill>
                  <a:schemeClr val="accent1">
                    <a:lumMod val="50000"/>
                  </a:schemeClr>
                </a:solidFill>
              </a:rPr>
              <a:t>These terms describe the </a:t>
            </a:r>
            <a:r>
              <a:rPr lang="en-US" dirty="0">
                <a:solidFill>
                  <a:schemeClr val="accent1">
                    <a:lumMod val="50000"/>
                  </a:schemeClr>
                </a:solidFill>
              </a:rPr>
              <a:t>alcohol content of a </a:t>
            </a:r>
            <a:r>
              <a:rPr lang="en-US" dirty="0" smtClean="0">
                <a:solidFill>
                  <a:schemeClr val="accent1">
                    <a:lumMod val="50000"/>
                  </a:schemeClr>
                </a:solidFill>
              </a:rPr>
              <a:t>product and they are not sufficient as class/type designations</a:t>
            </a:r>
            <a:endParaRPr lang="en-US" dirty="0">
              <a:solidFill>
                <a:schemeClr val="accent1">
                  <a:lumMod val="50000"/>
                </a:schemeClr>
              </a:solidFill>
            </a:endParaRPr>
          </a:p>
          <a:p>
            <a:r>
              <a:rPr lang="en-US" dirty="0" smtClean="0">
                <a:solidFill>
                  <a:schemeClr val="accent1">
                    <a:lumMod val="50000"/>
                  </a:schemeClr>
                </a:solidFill>
              </a:rPr>
              <a:t>Must be labeled with a class designation of “malt beverage,”  “</a:t>
            </a:r>
            <a:r>
              <a:rPr lang="en-US" dirty="0">
                <a:solidFill>
                  <a:schemeClr val="accent1">
                    <a:lumMod val="50000"/>
                  </a:schemeClr>
                </a:solidFill>
              </a:rPr>
              <a:t>cereal beverage,” </a:t>
            </a:r>
            <a:r>
              <a:rPr lang="en-US" dirty="0" smtClean="0">
                <a:solidFill>
                  <a:schemeClr val="accent1">
                    <a:lumMod val="50000"/>
                  </a:schemeClr>
                </a:solidFill>
              </a:rPr>
              <a:t>or “near beer,” </a:t>
            </a:r>
            <a:r>
              <a:rPr lang="en-US" dirty="0">
                <a:solidFill>
                  <a:schemeClr val="accent1">
                    <a:lumMod val="50000"/>
                  </a:schemeClr>
                </a:solidFill>
              </a:rPr>
              <a:t>under 27 CFR 7.24(d)  </a:t>
            </a:r>
            <a:endParaRPr lang="en-US" dirty="0" smtClean="0">
              <a:solidFill>
                <a:schemeClr val="accent1">
                  <a:lumMod val="50000"/>
                </a:schemeClr>
              </a:solidFill>
            </a:endParaRPr>
          </a:p>
          <a:p>
            <a:r>
              <a:rPr lang="en-US" dirty="0" smtClean="0">
                <a:solidFill>
                  <a:schemeClr val="accent1">
                    <a:lumMod val="50000"/>
                  </a:schemeClr>
                </a:solidFill>
              </a:rPr>
              <a:t>May </a:t>
            </a:r>
            <a:r>
              <a:rPr lang="en-US" b="1" dirty="0" smtClean="0">
                <a:solidFill>
                  <a:schemeClr val="accent1">
                    <a:lumMod val="50000"/>
                  </a:schemeClr>
                </a:solidFill>
              </a:rPr>
              <a:t>not</a:t>
            </a:r>
            <a:r>
              <a:rPr lang="en-US" dirty="0" smtClean="0">
                <a:solidFill>
                  <a:schemeClr val="accent1">
                    <a:lumMod val="50000"/>
                  </a:schemeClr>
                </a:solidFill>
              </a:rPr>
              <a:t> be labeled as “beer,” “stout,” “lager,” “ale,” “porter,” “malt liquor,” or “lager beer”</a:t>
            </a:r>
          </a:p>
          <a:p>
            <a:r>
              <a:rPr lang="en-US" dirty="0" smtClean="0">
                <a:solidFill>
                  <a:schemeClr val="accent1">
                    <a:lumMod val="50000"/>
                  </a:schemeClr>
                </a:solidFill>
              </a:rPr>
              <a:t>Other countries have different definitions</a:t>
            </a:r>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65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Non-Alcoholic</a:t>
            </a:r>
            <a:endParaRPr lang="en-US" dirty="0"/>
          </a:p>
        </p:txBody>
      </p:sp>
      <p:sp>
        <p:nvSpPr>
          <p:cNvPr id="3" name="Content Placeholder 2"/>
          <p:cNvSpPr>
            <a:spLocks noGrp="1"/>
          </p:cNvSpPr>
          <p:nvPr>
            <p:ph idx="1"/>
          </p:nvPr>
        </p:nvSpPr>
        <p:spPr/>
        <p:txBody>
          <a:bodyPr>
            <a:normAutofit lnSpcReduction="10000"/>
          </a:bodyPr>
          <a:lstStyle/>
          <a:p>
            <a:r>
              <a:rPr lang="en-US" dirty="0" smtClean="0"/>
              <a:t>Alcohol content must be less than 0.5% ABV</a:t>
            </a:r>
          </a:p>
          <a:p>
            <a:r>
              <a:rPr lang="en-US" dirty="0" smtClean="0"/>
              <a:t>Actual alcohol content may not exceed 0.5 percent (i.e., there is no tolerance above labeled ABV) </a:t>
            </a:r>
          </a:p>
          <a:p>
            <a:r>
              <a:rPr lang="en-US" dirty="0" smtClean="0"/>
              <a:t>“Non-Alcoholic” is an optional statement, but if used, label must also state in direct conjunction “Contains less than 0.5% alcohol by volume”</a:t>
            </a:r>
          </a:p>
          <a:p>
            <a:r>
              <a:rPr lang="en-US" dirty="0" smtClean="0"/>
              <a:t>If domestically bottled must state on the label “Non taxable under section 5051 I.R.C.” (27 CFR 25.242)</a:t>
            </a:r>
          </a:p>
          <a:p>
            <a:r>
              <a:rPr lang="en-US" dirty="0" smtClean="0"/>
              <a:t>Government Warning is not required</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712718"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7.71(e)</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17254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4294967295"/>
          </p:nvPr>
        </p:nvSpPr>
        <p:spPr>
          <a:xfrm>
            <a:off x="10566400" y="6446838"/>
            <a:ext cx="162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1237959" y="257578"/>
            <a:ext cx="9002333" cy="5851660"/>
            <a:chOff x="1240076" y="1219200"/>
            <a:chExt cx="6914367" cy="4953000"/>
          </a:xfrm>
        </p:grpSpPr>
        <p:sp>
          <p:nvSpPr>
            <p:cNvPr id="14" name="Rectangle 13"/>
            <p:cNvSpPr/>
            <p:nvPr/>
          </p:nvSpPr>
          <p:spPr>
            <a:xfrm>
              <a:off x="1240076" y="1219200"/>
              <a:ext cx="6914367" cy="4953000"/>
            </a:xfrm>
            <a:prstGeom prst="rect">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p:cNvGrpSpPr/>
            <p:nvPr/>
          </p:nvGrpSpPr>
          <p:grpSpPr>
            <a:xfrm>
              <a:off x="2426465" y="1312942"/>
              <a:ext cx="4288460" cy="4489982"/>
              <a:chOff x="1340011" y="407003"/>
              <a:chExt cx="5692089" cy="5075358"/>
            </a:xfrm>
          </p:grpSpPr>
          <p:pic>
            <p:nvPicPr>
              <p:cNvPr id="21" name="Picture 2" descr="fire%20tru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5988" y="1221839"/>
                <a:ext cx="5356112" cy="4260522"/>
              </a:xfrm>
              <a:prstGeom prst="rect">
                <a:avLst/>
              </a:prstGeom>
              <a:noFill/>
              <a:ln w="9525">
                <a:noFill/>
                <a:miter lim="800000"/>
                <a:headEnd/>
                <a:tailEnd/>
              </a:ln>
            </p:spPr>
          </p:pic>
          <p:sp>
            <p:nvSpPr>
              <p:cNvPr id="22" name="WordArt 3"/>
              <p:cNvSpPr>
                <a:spLocks noChangeArrowheads="1" noChangeShapeType="1" noTextEdit="1"/>
              </p:cNvSpPr>
              <p:nvPr/>
            </p:nvSpPr>
            <p:spPr bwMode="auto">
              <a:xfrm>
                <a:off x="1340011" y="407003"/>
                <a:ext cx="5692089" cy="1493381"/>
              </a:xfrm>
              <a:prstGeom prst="rect">
                <a:avLst/>
              </a:prstGeom>
              <a:solidFill>
                <a:sysClr val="window" lastClr="FFFFFF"/>
              </a:solidFill>
            </p:spPr>
            <p:txBody>
              <a:bodyPr wrap="none" lIns="82058" tIns="41029" rIns="82058" bIns="41029" numCol="1" fromWordArt="1">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 cap="none" spc="0" normalizeH="0" baseline="0" noProof="0" dirty="0" smtClean="0">
                    <a:ln w="9525">
                      <a:solidFill>
                        <a:srgbClr val="F79646">
                          <a:lumMod val="75000"/>
                        </a:srgbClr>
                      </a:solidFill>
                      <a:round/>
                      <a:headEnd/>
                      <a:tailEnd/>
                    </a:ln>
                    <a:solidFill>
                      <a:prstClr val="black"/>
                    </a:solidFill>
                    <a:effectLst/>
                    <a:uLnTx/>
                    <a:uFillTx/>
                    <a:latin typeface="Impact"/>
                    <a:ea typeface="+mn-ea"/>
                    <a:cs typeface="+mn-cs"/>
                  </a:rPr>
                  <a:t>Fire </a:t>
                </a:r>
                <a:r>
                  <a:rPr kumimoji="0" lang="en-US" sz="1400" b="1" i="0" u="none" strike="noStrike" kern="10" cap="none" spc="0" normalizeH="0" baseline="0" noProof="0" dirty="0">
                    <a:ln w="9525">
                      <a:solidFill>
                        <a:srgbClr val="F79646">
                          <a:lumMod val="75000"/>
                        </a:srgbClr>
                      </a:solidFill>
                      <a:round/>
                      <a:headEnd/>
                      <a:tailEnd/>
                    </a:ln>
                    <a:solidFill>
                      <a:prstClr val="black"/>
                    </a:solidFill>
                    <a:effectLst/>
                    <a:uLnTx/>
                    <a:uFillTx/>
                    <a:latin typeface="Impact"/>
                    <a:ea typeface="+mn-ea"/>
                    <a:cs typeface="+mn-cs"/>
                  </a:rPr>
                  <a:t>Truck Brewing</a:t>
                </a:r>
              </a:p>
            </p:txBody>
          </p:sp>
          <p:sp>
            <p:nvSpPr>
              <p:cNvPr id="23" name="WordArt 4"/>
              <p:cNvSpPr>
                <a:spLocks noChangeArrowheads="1" noChangeShapeType="1" noTextEdit="1"/>
              </p:cNvSpPr>
              <p:nvPr/>
            </p:nvSpPr>
            <p:spPr bwMode="auto">
              <a:xfrm>
                <a:off x="2834805" y="1451953"/>
                <a:ext cx="2895023" cy="1065959"/>
              </a:xfrm>
              <a:prstGeom prst="rect">
                <a:avLst/>
              </a:prstGeom>
            </p:spPr>
            <p:txBody>
              <a:bodyPr spcFirstLastPara="1" wrap="none" lIns="82058" tIns="41029" rIns="82058" bIns="41029" numCol="1" fromWordArt="1">
                <a:prstTxWarp prst="textArchUp">
                  <a:avLst>
                    <a:gd name="adj" fmla="val 11488588"/>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0" cap="none" spc="0" normalizeH="0" baseline="0" noProof="0" dirty="0">
                  <a:ln w="9525">
                    <a:solidFill>
                      <a:srgbClr val="F79646">
                        <a:lumMod val="75000"/>
                      </a:srgbClr>
                    </a:solidFill>
                    <a:round/>
                    <a:headEnd/>
                    <a:tailEnd/>
                  </a:ln>
                  <a:solidFill>
                    <a:srgbClr val="000000"/>
                  </a:solidFill>
                  <a:effectLst/>
                  <a:uLnTx/>
                  <a:uFillTx/>
                  <a:latin typeface="Arial Black"/>
                  <a:ea typeface="+mn-ea"/>
                  <a:cs typeface="+mn-cs"/>
                </a:endParaRPr>
              </a:p>
            </p:txBody>
          </p:sp>
          <p:sp>
            <p:nvSpPr>
              <p:cNvPr id="24" name="WordArt 5"/>
              <p:cNvSpPr>
                <a:spLocks noChangeArrowheads="1" noChangeShapeType="1" noTextEdit="1"/>
              </p:cNvSpPr>
              <p:nvPr/>
            </p:nvSpPr>
            <p:spPr bwMode="auto">
              <a:xfrm>
                <a:off x="3299743" y="1641752"/>
                <a:ext cx="1753466" cy="343180"/>
              </a:xfrm>
              <a:prstGeom prst="rect">
                <a:avLst/>
              </a:prstGeom>
            </p:spPr>
            <p:txBody>
              <a:bodyPr wrap="none" lIns="82058" tIns="41029" rIns="82058" bIns="41029" numCol="1"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0" cap="none" spc="0" normalizeH="0" baseline="0" noProof="0" dirty="0">
                    <a:ln w="9525">
                      <a:solidFill>
                        <a:srgbClr val="F79646">
                          <a:lumMod val="75000"/>
                        </a:srgbClr>
                      </a:solidFill>
                      <a:round/>
                      <a:headEnd/>
                      <a:tailEnd/>
                    </a:ln>
                    <a:solidFill>
                      <a:srgbClr val="1F497D"/>
                    </a:solidFill>
                    <a:effectLst>
                      <a:outerShdw dist="45791" dir="2021404" algn="ctr" rotWithShape="0">
                        <a:srgbClr val="B2B2B2">
                          <a:alpha val="79999"/>
                        </a:srgbClr>
                      </a:outerShdw>
                    </a:effectLst>
                    <a:uLnTx/>
                    <a:uFillTx/>
                    <a:latin typeface="Berlin Sans FB Demi"/>
                    <a:ea typeface="+mn-ea"/>
                    <a:cs typeface="+mn-cs"/>
                  </a:rPr>
                  <a:t>Honesdale, PA</a:t>
                </a:r>
              </a:p>
            </p:txBody>
          </p:sp>
        </p:grpSp>
        <p:sp>
          <p:nvSpPr>
            <p:cNvPr id="16" name="Rectangle 15"/>
            <p:cNvSpPr/>
            <p:nvPr/>
          </p:nvSpPr>
          <p:spPr>
            <a:xfrm>
              <a:off x="6998949" y="1299416"/>
              <a:ext cx="1097972" cy="1687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UPC</a:t>
              </a:r>
            </a:p>
          </p:txBody>
        </p:sp>
        <p:sp>
          <p:nvSpPr>
            <p:cNvPr id="17" name="WordArt 3"/>
            <p:cNvSpPr>
              <a:spLocks noChangeArrowheads="1" noChangeShapeType="1" noTextEdit="1"/>
            </p:cNvSpPr>
            <p:nvPr/>
          </p:nvSpPr>
          <p:spPr bwMode="auto">
            <a:xfrm>
              <a:off x="2776319" y="4791755"/>
              <a:ext cx="3733799" cy="1011170"/>
            </a:xfrm>
            <a:prstGeom prst="rect">
              <a:avLst/>
            </a:prstGeom>
            <a:solidFill>
              <a:sysClr val="window" lastClr="FFFFFF"/>
            </a:solidFill>
          </p:spPr>
          <p:txBody>
            <a:bodyPr wrap="none" lIns="82058" tIns="41029" rIns="82058" bIns="41029" numCol="1" fromWordArt="1">
              <a:prstTxWarp prst="textChevronInverted">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 cap="none" spc="0" normalizeH="0" baseline="0" noProof="0" dirty="0">
                  <a:ln w="9525">
                    <a:solidFill>
                      <a:srgbClr val="F79646">
                        <a:lumMod val="75000"/>
                      </a:srgbClr>
                    </a:solidFill>
                    <a:round/>
                    <a:headEnd/>
                    <a:tailEnd/>
                  </a:ln>
                  <a:solidFill>
                    <a:srgbClr val="000000"/>
                  </a:solidFill>
                  <a:effectLst/>
                  <a:uLnTx/>
                  <a:uFillTx/>
                  <a:latin typeface="Impact"/>
                  <a:ea typeface="+mn-ea"/>
                  <a:cs typeface="+mn-cs"/>
                </a:rPr>
                <a:t>Non-Alcoholic</a:t>
              </a:r>
            </a:p>
          </p:txBody>
        </p:sp>
        <p:sp>
          <p:nvSpPr>
            <p:cNvPr id="18" name="TextBox 17"/>
            <p:cNvSpPr txBox="1"/>
            <p:nvPr/>
          </p:nvSpPr>
          <p:spPr>
            <a:xfrm rot="16200000">
              <a:off x="6095432" y="4168279"/>
              <a:ext cx="3072179" cy="7091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PINT   NEAR BEER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BREWED BY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FIRE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TRUCK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BREWING HONESDALE,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a:t>
              </a:r>
            </a:p>
          </p:txBody>
        </p:sp>
        <p:sp>
          <p:nvSpPr>
            <p:cNvPr id="19" name="TextBox 18"/>
            <p:cNvSpPr txBox="1"/>
            <p:nvPr/>
          </p:nvSpPr>
          <p:spPr>
            <a:xfrm rot="5400000">
              <a:off x="-851612" y="3590031"/>
              <a:ext cx="4650768" cy="3545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Segoe UI" panose="020B0502040204020203" pitchFamily="34" charset="0"/>
                </a:rPr>
                <a:t>Non-taxable</a:t>
              </a:r>
              <a:r>
                <a:rPr kumimoji="0" lang="en-US" sz="2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under section 5051 I.R.C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918822" y="5817708"/>
              <a:ext cx="5358112" cy="3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0">
                    <a:noFill/>
                  </a:ln>
                  <a:solidFill>
                    <a:prstClr val="black"/>
                  </a:solidFill>
                  <a:effectLst/>
                  <a:uLnTx/>
                  <a:uFillTx/>
                  <a:latin typeface="Trebuchet MS" panose="020B0603020202020204" pitchFamily="34" charset="0"/>
                  <a:ea typeface="+mn-ea"/>
                  <a:cs typeface="+mn-cs"/>
                </a:rPr>
                <a:t>Contains less than 0.5% Alcohol by Volume</a:t>
              </a:r>
            </a:p>
          </p:txBody>
        </p:sp>
      </p:grpSp>
      <p:cxnSp>
        <p:nvCxnSpPr>
          <p:cNvPr id="5" name="Straight Arrow Connector 4"/>
          <p:cNvCxnSpPr/>
          <p:nvPr/>
        </p:nvCxnSpPr>
        <p:spPr>
          <a:xfrm>
            <a:off x="510428" y="2281466"/>
            <a:ext cx="727531" cy="462947"/>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576336" y="4210512"/>
            <a:ext cx="417986" cy="406844"/>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742382" y="5194355"/>
            <a:ext cx="497069" cy="527147"/>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373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Free &amp; 0.0% Alcohol by Volume</a:t>
            </a:r>
            <a:endParaRPr lang="en-US" dirty="0"/>
          </a:p>
        </p:txBody>
      </p:sp>
      <p:sp>
        <p:nvSpPr>
          <p:cNvPr id="3" name="Content Placeholder 2"/>
          <p:cNvSpPr>
            <a:spLocks noGrp="1"/>
          </p:cNvSpPr>
          <p:nvPr>
            <p:ph idx="1"/>
          </p:nvPr>
        </p:nvSpPr>
        <p:spPr/>
        <p:txBody>
          <a:bodyPr>
            <a:normAutofit lnSpcReduction="10000"/>
          </a:bodyPr>
          <a:lstStyle/>
          <a:p>
            <a:r>
              <a:rPr lang="en-US" dirty="0" smtClean="0"/>
              <a:t>“Alcohol free” and “0.0 percent alcohol by volume” may be used only on malt beverages containing no alcohol</a:t>
            </a:r>
          </a:p>
          <a:p>
            <a:r>
              <a:rPr lang="en-US" dirty="0" smtClean="0"/>
              <a:t>If labeled with an alcohol content of 0.0 percent alcohol by volume label must also state “alcohol free” </a:t>
            </a:r>
          </a:p>
          <a:p>
            <a:r>
              <a:rPr lang="en-US" dirty="0" smtClean="0"/>
              <a:t>“Non taxable under section 5051 I.R.C.” must appear on domestically bottled cereal beverages (27 CFR 25.242)</a:t>
            </a:r>
          </a:p>
          <a:p>
            <a:r>
              <a:rPr lang="en-US" dirty="0" smtClean="0"/>
              <a:t>Government Warning is not required</a:t>
            </a:r>
          </a:p>
          <a:p>
            <a:r>
              <a:rPr lang="en-US" dirty="0" smtClean="0"/>
              <a:t>Requires Formula Approval with Laboratory Sample Analysis per </a:t>
            </a:r>
            <a:r>
              <a:rPr lang="en-US" dirty="0" smtClean="0">
                <a:hlinkClick r:id="rId2"/>
              </a:rPr>
              <a:t>TTB G 2016-1A</a:t>
            </a:r>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161252" y="5823995"/>
            <a:ext cx="2931115"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mn-ea"/>
                <a:cs typeface="+mn-cs"/>
              </a:rPr>
              <a:t>7.71(c)(3) &amp; (f)</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88835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Slide Number Placeholder 9"/>
          <p:cNvSpPr>
            <a:spLocks noGrp="1"/>
          </p:cNvSpPr>
          <p:nvPr>
            <p:ph type="sldNum" sz="quarter" idx="4294967295"/>
          </p:nvPr>
        </p:nvSpPr>
        <p:spPr>
          <a:xfrm>
            <a:off x="10566400"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84641" y="6010202"/>
            <a:ext cx="48981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publicdomainvectors.org</a:t>
            </a:r>
          </a:p>
        </p:txBody>
      </p:sp>
      <p:sp>
        <p:nvSpPr>
          <p:cNvPr id="4" name="Rounded Rectangle 3"/>
          <p:cNvSpPr/>
          <p:nvPr/>
        </p:nvSpPr>
        <p:spPr>
          <a:xfrm>
            <a:off x="1112929" y="225089"/>
            <a:ext cx="9707471" cy="5772739"/>
          </a:xfrm>
          <a:prstGeom prst="round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892071" y="365173"/>
            <a:ext cx="5324663" cy="807913"/>
          </a:xfrm>
          <a:prstGeom prst="rect">
            <a:avLst/>
          </a:prstGeom>
          <a:noFill/>
        </p:spPr>
        <p:txBody>
          <a:bodyPr wrap="non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w="12700" cmpd="sng">
                  <a:solidFill>
                    <a:srgbClr val="8064A2"/>
                  </a:solidFill>
                  <a:prstDash val="solid"/>
                </a:ln>
                <a:solidFill>
                  <a:srgbClr val="1F497D">
                    <a:lumMod val="75000"/>
                  </a:srgbClr>
                </a:solidFill>
                <a:effectLst/>
                <a:uLnTx/>
                <a:uFillTx/>
                <a:latin typeface="Calibri" panose="020F0502020204030204"/>
                <a:ea typeface="+mn-ea"/>
                <a:cs typeface="+mn-cs"/>
              </a:rPr>
              <a:t>Pauling </a:t>
            </a:r>
            <a:r>
              <a:rPr kumimoji="0" lang="en-US" sz="4800" b="1" i="0" u="none" strike="noStrike" kern="1200" cap="none" spc="0" normalizeH="0" baseline="0" noProof="0" dirty="0">
                <a:ln w="12700" cmpd="sng">
                  <a:solidFill>
                    <a:srgbClr val="8064A2"/>
                  </a:solidFill>
                  <a:prstDash val="solid"/>
                </a:ln>
                <a:solidFill>
                  <a:srgbClr val="1F497D">
                    <a:lumMod val="75000"/>
                  </a:srgbClr>
                </a:solidFill>
                <a:effectLst/>
                <a:uLnTx/>
                <a:uFillTx/>
                <a:latin typeface="Calibri" panose="020F0502020204030204"/>
                <a:ea typeface="+mn-ea"/>
                <a:cs typeface="+mn-cs"/>
              </a:rPr>
              <a:t>Alcohol Free</a:t>
            </a:r>
          </a:p>
        </p:txBody>
      </p:sp>
      <p:pic>
        <p:nvPicPr>
          <p:cNvPr id="6" name="Picture 5"/>
          <p:cNvPicPr>
            <a:picLocks noChangeAspect="1"/>
          </p:cNvPicPr>
          <p:nvPr/>
        </p:nvPicPr>
        <p:blipFill>
          <a:blip r:embed="rId2"/>
          <a:stretch>
            <a:fillRect/>
          </a:stretch>
        </p:blipFill>
        <p:spPr>
          <a:xfrm>
            <a:off x="2992752" y="1598771"/>
            <a:ext cx="5421713" cy="1633974"/>
          </a:xfrm>
          <a:prstGeom prst="rect">
            <a:avLst/>
          </a:prstGeom>
        </p:spPr>
      </p:pic>
      <p:sp>
        <p:nvSpPr>
          <p:cNvPr id="7" name="Rectangle 6"/>
          <p:cNvSpPr/>
          <p:nvPr/>
        </p:nvSpPr>
        <p:spPr>
          <a:xfrm>
            <a:off x="3356732" y="3450510"/>
            <a:ext cx="4456975" cy="623249"/>
          </a:xfrm>
          <a:prstGeom prst="rect">
            <a:avLst/>
          </a:prstGeom>
          <a:no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0.0% </a:t>
            </a:r>
            <a:r>
              <a:rPr kumimoji="0" lang="en-US" sz="3600" b="0"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alc./vol.</a:t>
            </a:r>
            <a:endPar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8" name="Rectangle 7"/>
          <p:cNvSpPr/>
          <p:nvPr/>
        </p:nvSpPr>
        <p:spPr>
          <a:xfrm>
            <a:off x="1179944" y="3232742"/>
            <a:ext cx="1353748" cy="2044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UPC</a:t>
            </a:r>
          </a:p>
        </p:txBody>
      </p:sp>
      <p:sp>
        <p:nvSpPr>
          <p:cNvPr id="9" name="TextBox 8"/>
          <p:cNvSpPr txBox="1"/>
          <p:nvPr/>
        </p:nvSpPr>
        <p:spPr>
          <a:xfrm>
            <a:off x="1337733" y="5271332"/>
            <a:ext cx="922866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12 fl oz	</a:t>
            </a:r>
            <a:r>
              <a:rPr kumimoji="0" lang="en-US" sz="2400" b="1"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 |Brewed </a:t>
            </a:r>
            <a:r>
              <a:rPr kumimoji="0" lang="en-US" sz="2400" b="1"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by Downtown Brewing  </a:t>
            </a:r>
            <a:r>
              <a:rPr kumimoji="0" lang="en-US" sz="2400" b="1"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Newark, NJ |</a:t>
            </a:r>
            <a:r>
              <a:rPr kumimoji="0" lang="en-US" sz="2400" b="1"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	</a:t>
            </a:r>
            <a:r>
              <a:rPr kumimoji="0" lang="en-US" sz="2400" b="1"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Malt </a:t>
            </a:r>
            <a:r>
              <a:rPr kumimoji="0" lang="en-US" sz="2400" b="1"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Beverage	</a:t>
            </a:r>
          </a:p>
        </p:txBody>
      </p:sp>
      <p:sp>
        <p:nvSpPr>
          <p:cNvPr id="11" name="TextBox 10"/>
          <p:cNvSpPr txBox="1"/>
          <p:nvPr/>
        </p:nvSpPr>
        <p:spPr>
          <a:xfrm>
            <a:off x="1193489" y="1942305"/>
            <a:ext cx="1569734" cy="13254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NON TAXABLE UNDER SECTION 5051 IRC</a:t>
            </a:r>
          </a:p>
        </p:txBody>
      </p:sp>
      <p:sp>
        <p:nvSpPr>
          <p:cNvPr id="12" name="TextBox 11"/>
          <p:cNvSpPr txBox="1"/>
          <p:nvPr/>
        </p:nvSpPr>
        <p:spPr>
          <a:xfrm>
            <a:off x="2796747" y="4380158"/>
            <a:ext cx="633983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CRISP   </a:t>
            </a:r>
            <a:r>
              <a:rPr kumimoji="0" lang="en-US" sz="3200" b="0" i="0" u="none" strike="noStrike" kern="1200" cap="none" spc="0" normalizeH="0" baseline="0" noProof="0" dirty="0" smtClean="0">
                <a:ln>
                  <a:noFill/>
                </a:ln>
                <a:solidFill>
                  <a:prstClr val="black"/>
                </a:solidFill>
                <a:effectLst/>
                <a:uLnTx/>
                <a:uFillTx/>
                <a:latin typeface="Britannic Bold" panose="020B0903060703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MALTY	  REFRESHING</a:t>
            </a:r>
          </a:p>
        </p:txBody>
      </p:sp>
      <p:sp>
        <p:nvSpPr>
          <p:cNvPr id="13" name="TextBox 12"/>
          <p:cNvSpPr txBox="1"/>
          <p:nvPr/>
        </p:nvSpPr>
        <p:spPr>
          <a:xfrm>
            <a:off x="8558343" y="1677999"/>
            <a:ext cx="170857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An </a:t>
            </a:r>
            <a:r>
              <a:rPr kumimoji="0" lang="en-US" sz="2200" b="1" i="0" u="none" strike="noStrike" kern="1200" cap="none" spc="0" normalizeH="0" baseline="0" noProof="0" dirty="0" smtClean="0">
                <a:ln>
                  <a:noFill/>
                </a:ln>
                <a:solidFill>
                  <a:prstClr val="black"/>
                </a:solidFill>
                <a:effectLst/>
                <a:uLnTx/>
                <a:uFillTx/>
                <a:latin typeface="Calibri" panose="020F0502020204030204"/>
                <a:ea typeface="+mn-ea"/>
                <a:cs typeface="+mn-cs"/>
              </a:rPr>
              <a:t>alcohol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200" b="1" i="0" u="none" strike="noStrike" kern="1200" cap="none" spc="0" normalizeH="0" baseline="0" noProof="0" dirty="0" smtClean="0">
                <a:ln>
                  <a:noFill/>
                </a:ln>
                <a:solidFill>
                  <a:prstClr val="black"/>
                </a:solidFill>
                <a:effectLst/>
                <a:uLnTx/>
                <a:uFillTx/>
                <a:latin typeface="Calibri" panose="020F0502020204030204"/>
                <a:ea typeface="+mn-ea"/>
                <a:cs typeface="+mn-cs"/>
              </a:rPr>
              <a:t>ree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version of our </a:t>
            </a:r>
            <a:r>
              <a:rPr kumimoji="0" lang="en-US" sz="2200" b="1" i="0" u="none" strike="noStrike" kern="1200" cap="none" spc="0" normalizeH="0" baseline="0" noProof="0" dirty="0" smtClean="0">
                <a:ln>
                  <a:noFill/>
                </a:ln>
                <a:solidFill>
                  <a:prstClr val="black"/>
                </a:solidFill>
                <a:effectLst/>
                <a:uLnTx/>
                <a:uFillTx/>
                <a:latin typeface="Calibri" panose="020F0502020204030204"/>
                <a:ea typeface="+mn-ea"/>
                <a:cs typeface="+mn-cs"/>
              </a:rPr>
              <a:t>on-tap favorite! </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flipH="1">
            <a:off x="8232560" y="365173"/>
            <a:ext cx="1763317" cy="343152"/>
          </a:xfrm>
          <a:prstGeom prst="straightConnector1">
            <a:avLst/>
          </a:prstGeom>
          <a:ln w="7620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98489" y="827694"/>
            <a:ext cx="685247" cy="989731"/>
          </a:xfrm>
          <a:prstGeom prst="straightConnector1">
            <a:avLst/>
          </a:prstGeom>
          <a:ln w="7620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9367385" y="4613736"/>
            <a:ext cx="1799072" cy="799349"/>
          </a:xfrm>
          <a:prstGeom prst="straightConnector1">
            <a:avLst/>
          </a:prstGeom>
          <a:ln w="7620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049220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Non-Alcoholic, Alcohol Free, and 0.0% Alcohol by Volume |Common Mistakes</a:t>
            </a:r>
            <a:endParaRPr lang="en-US" dirty="0"/>
          </a:p>
        </p:txBody>
      </p:sp>
      <p:sp>
        <p:nvSpPr>
          <p:cNvPr id="3" name="Content Placeholder 2"/>
          <p:cNvSpPr>
            <a:spLocks noGrp="1"/>
          </p:cNvSpPr>
          <p:nvPr>
            <p:ph idx="1"/>
          </p:nvPr>
        </p:nvSpPr>
        <p:spPr/>
        <p:txBody>
          <a:bodyPr/>
          <a:lstStyle/>
          <a:p>
            <a:r>
              <a:rPr lang="en-US" dirty="0" smtClean="0"/>
              <a:t>Use of prohibited class terms (for example, ale, beer, porter, lager, stout)</a:t>
            </a:r>
          </a:p>
          <a:p>
            <a:r>
              <a:rPr lang="en-US" dirty="0" smtClean="0"/>
              <a:t>“Contains less than 0.5% alc/vol” is missing or does not appear in direct conjunction with “non-alcoholic” </a:t>
            </a:r>
          </a:p>
          <a:p>
            <a:r>
              <a:rPr lang="en-US" dirty="0" smtClean="0"/>
              <a:t>“Alcohol free” appears on products that are not 0.0% alc/vol</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3643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Allergen Disclosures</a:t>
            </a:r>
            <a:endParaRPr lang="en-US" dirty="0"/>
          </a:p>
        </p:txBody>
      </p:sp>
      <p:sp>
        <p:nvSpPr>
          <p:cNvPr id="29699" name="Rectangle 3"/>
          <p:cNvSpPr>
            <a:spLocks noGrp="1" noChangeArrowheads="1"/>
          </p:cNvSpPr>
          <p:nvPr>
            <p:ph idx="1"/>
          </p:nvPr>
        </p:nvSpPr>
        <p:spPr/>
        <p:txBody>
          <a:bodyPr>
            <a:normAutofit lnSpcReduction="10000"/>
          </a:bodyPr>
          <a:lstStyle/>
          <a:p>
            <a:endParaRPr lang="en-US" dirty="0" smtClean="0"/>
          </a:p>
          <a:p>
            <a:r>
              <a:rPr lang="en-US" dirty="0" smtClean="0"/>
              <a:t>You may make voluntarily disclosures of the major food allergens</a:t>
            </a:r>
          </a:p>
          <a:p>
            <a:r>
              <a:rPr lang="en-US" dirty="0" smtClean="0"/>
              <a:t>Labeling requirements:</a:t>
            </a:r>
          </a:p>
          <a:p>
            <a:pPr lvl="1"/>
            <a:r>
              <a:rPr lang="en-US" dirty="0" smtClean="0"/>
              <a:t>Must be specific as to the type of tree nut or crustacean shellfish</a:t>
            </a:r>
          </a:p>
          <a:p>
            <a:pPr lvl="1"/>
            <a:r>
              <a:rPr lang="en-US" dirty="0" smtClean="0"/>
              <a:t>If one allergen is disclosed, then all allergens used in production of beverage must be disclosed</a:t>
            </a:r>
          </a:p>
          <a:p>
            <a:pPr lvl="1"/>
            <a:r>
              <a:rPr lang="en-US" dirty="0" smtClean="0"/>
              <a:t>Voluntary statements must be formatted as follows:</a:t>
            </a:r>
          </a:p>
          <a:p>
            <a:pPr marL="0" indent="0">
              <a:buNone/>
            </a:pPr>
            <a:r>
              <a:rPr lang="en-US" dirty="0" smtClean="0"/>
              <a:t>			Contains: Wheat, Eggs, Pecans</a:t>
            </a:r>
          </a:p>
          <a:p>
            <a:endParaRPr lang="en-US" dirty="0" smtClean="0"/>
          </a:p>
          <a:p>
            <a:endParaRPr lang="en-US" dirty="0" smtClean="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675254" y="5824574"/>
            <a:ext cx="2368446" cy="400110"/>
          </a:xfrm>
          <a:prstGeom prst="rect">
            <a:avLst/>
          </a:prstGeom>
          <a:solidFill>
            <a:schemeClr val="bg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27 CFR 7.22(a)</a:t>
            </a:r>
          </a:p>
        </p:txBody>
      </p:sp>
      <p:sp>
        <p:nvSpPr>
          <p:cNvPr id="9" name="TextBox 8"/>
          <p:cNvSpPr txBox="1"/>
          <p:nvPr/>
        </p:nvSpPr>
        <p:spPr>
          <a:xfrm>
            <a:off x="6576618" y="186744"/>
            <a:ext cx="5467082" cy="1791260"/>
          </a:xfrm>
          <a:prstGeom prst="rect">
            <a:avLst/>
          </a:prstGeom>
          <a:noFill/>
          <a:ln>
            <a:solidFill>
              <a:schemeClr val="tx1"/>
            </a:solidFill>
          </a:ln>
        </p:spPr>
        <p:txBody>
          <a:bodyPr wrap="square" rtlCol="0">
            <a:spAutoFit/>
          </a:bodyPr>
          <a:lstStyle/>
          <a:p>
            <a:pPr marL="457200" marR="0" lvl="1" indent="0" algn="l" defTabSz="4572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-Milk</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			-Soybeans</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457200" marR="0" lvl="1" indent="0" algn="l" defTabSz="4572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-Eggs</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			-Peanuts</a:t>
            </a:r>
          </a:p>
          <a:p>
            <a:pPr marL="457200" marR="0" lvl="1" indent="0" algn="l" defTabSz="4572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-Tree </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nuts	</a:t>
            </a: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			-Wheat</a:t>
            </a:r>
          </a:p>
          <a:p>
            <a:pPr marL="457200" marR="0" lvl="1" indent="0" algn="l" defTabSz="4572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Crustacean </a:t>
            </a:r>
            <a:r>
              <a:rPr kumimoji="0" lang="en-US" sz="24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mn-cs"/>
              </a:rPr>
              <a:t>shellfish	-Fish</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62271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Allergen Disclosures | Common Mistakes</a:t>
            </a:r>
            <a:endParaRPr lang="en-US" dirty="0"/>
          </a:p>
        </p:txBody>
      </p:sp>
      <p:sp>
        <p:nvSpPr>
          <p:cNvPr id="3" name="Content Placeholder 2"/>
          <p:cNvSpPr>
            <a:spLocks noGrp="1"/>
          </p:cNvSpPr>
          <p:nvPr>
            <p:ph idx="1"/>
          </p:nvPr>
        </p:nvSpPr>
        <p:spPr/>
        <p:txBody>
          <a:bodyPr/>
          <a:lstStyle/>
          <a:p>
            <a:r>
              <a:rPr lang="en-US" dirty="0" smtClean="0"/>
              <a:t>Including ingredients that are not one of the seven major allergens (for example, barley or oats)</a:t>
            </a:r>
          </a:p>
          <a:p>
            <a:r>
              <a:rPr lang="en-US" dirty="0" smtClean="0"/>
              <a:t>Misstating milk (for example, CONTAINS: Lactose)</a:t>
            </a:r>
          </a:p>
          <a:p>
            <a:pPr lvl="1"/>
            <a:r>
              <a:rPr lang="en-US" dirty="0" smtClean="0"/>
              <a:t>Must be stated as “Contains: Milk” or “Contains: Milk (Lactose)”</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02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Light/Lite Beer Claims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“Lite,” “Light,” or other nutritional claims such as “99 calories,” or “Low carbohydrate” requires that an statement of average analysis appear on the label (see </a:t>
            </a:r>
            <a:r>
              <a:rPr lang="en-US" dirty="0">
                <a:hlinkClick r:id="rId2"/>
              </a:rPr>
              <a:t>TTB Ruling </a:t>
            </a:r>
            <a:r>
              <a:rPr lang="en-US" dirty="0" smtClean="0">
                <a:hlinkClick r:id="rId2"/>
              </a:rPr>
              <a:t>2004-1</a:t>
            </a:r>
            <a:r>
              <a:rPr lang="en-US" dirty="0" smtClean="0"/>
              <a:t>)</a:t>
            </a:r>
          </a:p>
          <a:p>
            <a:r>
              <a:rPr lang="en-US" dirty="0" smtClean="0"/>
              <a:t>Statement of Average </a:t>
            </a:r>
            <a:r>
              <a:rPr lang="en-US" dirty="0"/>
              <a:t>a</a:t>
            </a:r>
            <a:r>
              <a:rPr lang="en-US" dirty="0" smtClean="0"/>
              <a:t>nalysis consists of: </a:t>
            </a:r>
          </a:p>
          <a:p>
            <a:pPr lvl="1"/>
            <a:r>
              <a:rPr lang="en-US" dirty="0" smtClean="0"/>
              <a:t>Serving size (12 fl oz for malt beverages)</a:t>
            </a:r>
          </a:p>
          <a:p>
            <a:pPr lvl="1"/>
            <a:r>
              <a:rPr lang="en-US" dirty="0" smtClean="0"/>
              <a:t>Calories (no units)</a:t>
            </a:r>
          </a:p>
          <a:p>
            <a:pPr lvl="1"/>
            <a:r>
              <a:rPr lang="en-US" dirty="0" smtClean="0"/>
              <a:t>Carbohydrates (grams or g)</a:t>
            </a:r>
          </a:p>
          <a:p>
            <a:pPr lvl="1"/>
            <a:r>
              <a:rPr lang="en-US" dirty="0" smtClean="0"/>
              <a:t>Protein (grams or g)</a:t>
            </a:r>
          </a:p>
          <a:p>
            <a:pPr lvl="1"/>
            <a:r>
              <a:rPr lang="en-US" dirty="0" smtClean="0"/>
              <a:t>Fat (grams or g)</a:t>
            </a:r>
          </a:p>
          <a:p>
            <a:r>
              <a:rPr lang="en-US" dirty="0" smtClean="0"/>
              <a:t>FDA Nutrition Facts panel is prohibited</a:t>
            </a:r>
          </a:p>
          <a:p>
            <a:r>
              <a:rPr lang="en-US" dirty="0" smtClean="0"/>
              <a:t>Alternatively, Serving Facts Panel may be used (</a:t>
            </a:r>
            <a:r>
              <a:rPr lang="en-US" dirty="0" smtClean="0">
                <a:hlinkClick r:id="rId3"/>
              </a:rPr>
              <a:t>TTB Ruling 2013-2</a:t>
            </a:r>
            <a:r>
              <a:rPr lang="en-US" dirty="0" smtClean="0"/>
              <a:t>)</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171509" y="3387144"/>
            <a:ext cx="4548265" cy="923330"/>
          </a:xfrm>
          <a:prstGeom prst="rect">
            <a:avLst/>
          </a:prstGeom>
          <a:noFill/>
          <a:ln>
            <a:solidFill>
              <a:schemeClr val="accent1"/>
            </a:solidFill>
          </a:ln>
          <a:effectLst/>
          <a:scene3d>
            <a:camera prst="orthographicFront"/>
            <a:lightRig rig="threePt" dir="t"/>
          </a:scene3d>
          <a:sp3d>
            <a:bevelT/>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4F81BD"/>
                </a:solidFill>
                <a:effectLst/>
                <a:uLnTx/>
                <a:uFillTx/>
                <a:latin typeface="Arial" panose="020B0604020202020204" pitchFamily="34" charset="0"/>
                <a:ea typeface="+mn-ea"/>
                <a:cs typeface="Arial" panose="020B0604020202020204" pitchFamily="34" charset="0"/>
              </a:rPr>
              <a:t>PER 12 FL.OZ.-AVERAGE </a:t>
            </a:r>
            <a:r>
              <a:rPr kumimoji="0" lang="en-US" sz="1800" b="1" i="0" u="none" strike="noStrike" kern="1200" cap="none" spc="0" normalizeH="0" baseline="0" noProof="0" dirty="0" smtClean="0">
                <a:ln w="0"/>
                <a:solidFill>
                  <a:srgbClr val="4F81BD"/>
                </a:solidFill>
                <a:effectLst/>
                <a:uLnTx/>
                <a:uFillTx/>
                <a:latin typeface="Arial" panose="020B0604020202020204" pitchFamily="34" charset="0"/>
                <a:ea typeface="+mn-ea"/>
                <a:cs typeface="Arial" panose="020B0604020202020204" pitchFamily="34" charset="0"/>
              </a:rPr>
              <a:t>ANALYSIS: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w="0"/>
                <a:solidFill>
                  <a:srgbClr val="4F81BD"/>
                </a:solidFill>
                <a:effectLst/>
                <a:uLnTx/>
                <a:uFillTx/>
                <a:latin typeface="Arial" panose="020B0604020202020204" pitchFamily="34" charset="0"/>
                <a:ea typeface="+mn-ea"/>
                <a:cs typeface="Arial" panose="020B0604020202020204" pitchFamily="34" charset="0"/>
              </a:rPr>
              <a:t>CALORIES 99, CARBOHYDRATES 6.2 g, PROTEIN 1.1 g, FAT 0.0 g</a:t>
            </a:r>
            <a:endParaRPr kumimoji="0" lang="en-US" sz="1800" b="1"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2712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Disclaimer</a:t>
            </a:r>
            <a:endParaRPr lang="en-US" dirty="0"/>
          </a:p>
        </p:txBody>
      </p:sp>
      <p:sp>
        <p:nvSpPr>
          <p:cNvPr id="6" name="Content Placeholder 5"/>
          <p:cNvSpPr>
            <a:spLocks noGrp="1"/>
          </p:cNvSpPr>
          <p:nvPr>
            <p:ph idx="1"/>
          </p:nvPr>
        </p:nvSpPr>
        <p:spPr/>
        <p:txBody>
          <a:bodyPr>
            <a:normAutofit fontScale="70000" lnSpcReduction="20000"/>
          </a:bodyPr>
          <a:lstStyle/>
          <a:p>
            <a:pPr marL="0" indent="0">
              <a:lnSpc>
                <a:spcPct val="120000"/>
              </a:lnSpc>
              <a:buNone/>
            </a:pPr>
            <a:r>
              <a:rPr lang="en-US" dirty="0" smtClean="0"/>
              <a:t>This information is being presented to help the public to understand and comply with the laws and regulations that the Alcohol and Tobacco Tax and Trade Bureau (TTB) administers. </a:t>
            </a:r>
          </a:p>
          <a:p>
            <a:pPr marL="0" indent="0">
              <a:lnSpc>
                <a:spcPct val="120000"/>
              </a:lnSpc>
              <a:buNone/>
            </a:pPr>
            <a:endParaRPr lang="en-US" sz="1300" dirty="0" smtClean="0"/>
          </a:p>
          <a:p>
            <a:pPr marL="0" indent="0">
              <a:lnSpc>
                <a:spcPct val="120000"/>
              </a:lnSpc>
              <a:buNone/>
            </a:pPr>
            <a:r>
              <a:rPr lang="en-US" dirty="0" smtClean="0"/>
              <a:t>It is not intended to establish any new, or change any existing, definitions, interpretations, standards, or procedures regarding those laws and regulations.  </a:t>
            </a:r>
          </a:p>
          <a:p>
            <a:pPr marL="0" indent="0">
              <a:lnSpc>
                <a:spcPct val="120000"/>
              </a:lnSpc>
              <a:buNone/>
            </a:pPr>
            <a:endParaRPr lang="en-US" sz="1300" dirty="0" smtClean="0"/>
          </a:p>
          <a:p>
            <a:pPr marL="0" indent="0">
              <a:lnSpc>
                <a:spcPct val="120000"/>
              </a:lnSpc>
              <a:buNone/>
            </a:pPr>
            <a:r>
              <a:rPr lang="en-US" dirty="0" smtClean="0"/>
              <a:t>In addition, this presentation may be made obsolete by changes in laws and regulations.  </a:t>
            </a:r>
          </a:p>
          <a:p>
            <a:pPr marL="0" indent="0">
              <a:lnSpc>
                <a:spcPct val="120000"/>
              </a:lnSpc>
              <a:buNone/>
            </a:pPr>
            <a:endParaRPr lang="en-US" sz="1300" dirty="0" smtClean="0"/>
          </a:p>
          <a:p>
            <a:pPr marL="0" indent="0">
              <a:lnSpc>
                <a:spcPct val="120000"/>
              </a:lnSpc>
              <a:buNone/>
            </a:pPr>
            <a:r>
              <a:rPr lang="en-US" dirty="0" smtClean="0"/>
              <a:t>Please consult the applicable laws and regulations for the most current requirements.</a:t>
            </a:r>
          </a:p>
          <a:p>
            <a:pPr marL="0" indent="0">
              <a:lnSpc>
                <a:spcPct val="120000"/>
              </a:lnSpc>
              <a:buNone/>
            </a:pPr>
            <a:endParaRPr lang="en-US" sz="1400" dirty="0" smtClean="0"/>
          </a:p>
          <a:p>
            <a:pPr marL="0" indent="0">
              <a:lnSpc>
                <a:spcPct val="120000"/>
              </a:lnSpc>
              <a:buNone/>
            </a:pPr>
            <a:r>
              <a:rPr lang="en-US" dirty="0" smtClean="0"/>
              <a:t>Sample documents (such as records, returns, and labels) </a:t>
            </a:r>
            <a:r>
              <a:rPr lang="en-US" dirty="0"/>
              <a:t>and can images are </a:t>
            </a:r>
            <a:r>
              <a:rPr lang="en-US" dirty="0" smtClean="0"/>
              <a:t>for illustrative purposes only and contain fictitious data.</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906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TTB Laws and Regulations</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Text Placeholder 5"/>
          <p:cNvSpPr>
            <a:spLocks noGrp="1"/>
          </p:cNvSpPr>
          <p:nvPr>
            <p:ph type="subTitle" idx="1"/>
          </p:nvPr>
        </p:nvSpPr>
        <p:spPr>
          <a:xfrm>
            <a:off x="1027917" y="4341813"/>
            <a:ext cx="5772322" cy="1295400"/>
          </a:xfrm>
        </p:spPr>
        <p:txBody>
          <a:bodyPr>
            <a:normAutofit/>
          </a:bodyPr>
          <a:lstStyle/>
          <a:p>
            <a:pPr algn="ctr"/>
            <a:r>
              <a:rPr lang="en-US" sz="3200" dirty="0" smtClean="0"/>
              <a:t>QUICK OVERVIEW</a:t>
            </a:r>
            <a:endParaRPr lang="en-US" sz="3200" dirty="0"/>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014546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Beer | Common Mistakes</a:t>
            </a:r>
            <a:endParaRPr lang="en-US" dirty="0"/>
          </a:p>
        </p:txBody>
      </p:sp>
      <p:sp>
        <p:nvSpPr>
          <p:cNvPr id="3" name="Content Placeholder 2"/>
          <p:cNvSpPr>
            <a:spLocks noGrp="1"/>
          </p:cNvSpPr>
          <p:nvPr>
            <p:ph idx="1"/>
          </p:nvPr>
        </p:nvSpPr>
        <p:spPr/>
        <p:txBody>
          <a:bodyPr/>
          <a:lstStyle/>
          <a:p>
            <a:r>
              <a:rPr lang="en-US" dirty="0" smtClean="0"/>
              <a:t>Statement of average analysis is missing information</a:t>
            </a:r>
          </a:p>
          <a:p>
            <a:r>
              <a:rPr lang="en-US" dirty="0" smtClean="0"/>
              <a:t>Use of “light” in the additional text when discussing the finished product, without a statement of average analysis</a:t>
            </a:r>
          </a:p>
          <a:p>
            <a:r>
              <a:rPr lang="en-US" dirty="0" smtClean="0"/>
              <a:t>Adding other nutritional information to the statement</a:t>
            </a:r>
          </a:p>
          <a:p>
            <a:r>
              <a:rPr lang="en-US" dirty="0" smtClean="0"/>
              <a:t>Use of FDA or foreign nutritional panel</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0076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144" y="3329881"/>
            <a:ext cx="2013857" cy="2956936"/>
          </a:xfrm>
          <a:prstGeom prst="rect">
            <a:avLst/>
          </a:prstGeom>
        </p:spPr>
      </p:pic>
      <p:sp>
        <p:nvSpPr>
          <p:cNvPr id="2" name="Title 1"/>
          <p:cNvSpPr>
            <a:spLocks noGrp="1"/>
          </p:cNvSpPr>
          <p:nvPr>
            <p:ph type="title"/>
          </p:nvPr>
        </p:nvSpPr>
        <p:spPr/>
        <p:txBody>
          <a:bodyPr/>
          <a:lstStyle/>
          <a:p>
            <a:r>
              <a:rPr lang="en-US" dirty="0" smtClean="0"/>
              <a:t>Kegs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Kegs are consumer containers, just like bottles or cans</a:t>
            </a:r>
          </a:p>
          <a:p>
            <a:r>
              <a:rPr lang="en-US" dirty="0" smtClean="0">
                <a:solidFill>
                  <a:schemeClr val="accent1">
                    <a:lumMod val="50000"/>
                  </a:schemeClr>
                </a:solidFill>
              </a:rPr>
              <a:t>When a COLA is required, mandatory labeling requirements must be met</a:t>
            </a:r>
          </a:p>
          <a:p>
            <a:r>
              <a:rPr lang="en-US" dirty="0" smtClean="0"/>
              <a:t>Labels bearing mandatory information must be firmly affixed and may include:</a:t>
            </a:r>
          </a:p>
          <a:p>
            <a:pPr lvl="1"/>
            <a:r>
              <a:rPr lang="en-US" dirty="0" smtClean="0"/>
              <a:t>Keg caps</a:t>
            </a:r>
          </a:p>
          <a:p>
            <a:pPr lvl="1"/>
            <a:r>
              <a:rPr lang="en-US" dirty="0" smtClean="0"/>
              <a:t>Collars</a:t>
            </a:r>
          </a:p>
          <a:p>
            <a:pPr lvl="1"/>
            <a:r>
              <a:rPr lang="en-US" dirty="0" smtClean="0"/>
              <a:t>Stickers</a:t>
            </a:r>
          </a:p>
          <a:p>
            <a:pPr lvl="1"/>
            <a:r>
              <a:rPr lang="en-US" dirty="0" smtClean="0"/>
              <a:t>Combination of formats</a:t>
            </a:r>
          </a:p>
          <a:p>
            <a:r>
              <a:rPr lang="en-US" dirty="0" smtClean="0"/>
              <a:t>Information can be handwritten on the label</a:t>
            </a:r>
          </a:p>
          <a:p>
            <a:pPr lvl="1"/>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687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Kegs | Common Mistakes </a:t>
            </a:r>
            <a:endParaRPr lang="en-US" dirty="0"/>
          </a:p>
        </p:txBody>
      </p:sp>
      <p:sp>
        <p:nvSpPr>
          <p:cNvPr id="3" name="Content Placeholder 2"/>
          <p:cNvSpPr>
            <a:spLocks noGrp="1"/>
          </p:cNvSpPr>
          <p:nvPr>
            <p:ph idx="1"/>
          </p:nvPr>
        </p:nvSpPr>
        <p:spPr/>
        <p:txBody>
          <a:bodyPr/>
          <a:lstStyle/>
          <a:p>
            <a:r>
              <a:rPr lang="en-US" dirty="0" smtClean="0"/>
              <a:t>Missing class/type </a:t>
            </a:r>
            <a:r>
              <a:rPr lang="en-US" dirty="0" smtClean="0">
                <a:solidFill>
                  <a:schemeClr val="accent1">
                    <a:lumMod val="50000"/>
                  </a:schemeClr>
                </a:solidFill>
              </a:rPr>
              <a:t>designation</a:t>
            </a:r>
          </a:p>
          <a:p>
            <a:r>
              <a:rPr lang="en-US" dirty="0" smtClean="0"/>
              <a:t>Use of abbreviation “ABV”- Incorrect form of alcohol content statement</a:t>
            </a:r>
          </a:p>
          <a:p>
            <a:r>
              <a:rPr lang="en-US" dirty="0" smtClean="0"/>
              <a:t>Label has blank spaces for mandatory information, or multiple check boxes with nothing checked  </a:t>
            </a:r>
          </a:p>
          <a:p>
            <a:r>
              <a:rPr lang="en-US" dirty="0" smtClean="0"/>
              <a:t>Government Health Warning is not compliant</a:t>
            </a:r>
          </a:p>
        </p:txBody>
      </p:sp>
      <p:sp>
        <p:nvSpPr>
          <p:cNvPr id="6" name="Footer Placeholder 5"/>
          <p:cNvSpPr>
            <a:spLocks noGrp="1"/>
          </p:cNvSpPr>
          <p:nvPr>
            <p:ph type="ftr" sz="quarter" idx="11"/>
          </p:nvPr>
        </p:nvSpPr>
        <p:spPr>
          <a:xfrm>
            <a:off x="3778447" y="6445596"/>
            <a:ext cx="4635106"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4294967295"/>
          </p:nvPr>
        </p:nvSpPr>
        <p:spPr>
          <a:xfrm>
            <a:off x="11207750" y="6459538"/>
            <a:ext cx="98425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79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048085" y="1171904"/>
            <a:ext cx="3847597"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Missing Information</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Class/Type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Address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Net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Contents </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Alcohol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(Optional)</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4" name="Group 3"/>
          <p:cNvGrpSpPr/>
          <p:nvPr/>
        </p:nvGrpSpPr>
        <p:grpSpPr>
          <a:xfrm>
            <a:off x="884101" y="391979"/>
            <a:ext cx="5884572" cy="5638800"/>
            <a:chOff x="1358609" y="390003"/>
            <a:chExt cx="5884572" cy="5638800"/>
          </a:xfrm>
        </p:grpSpPr>
        <p:sp>
          <p:nvSpPr>
            <p:cNvPr id="36" name="Flowchart: Connector 2"/>
            <p:cNvSpPr/>
            <p:nvPr/>
          </p:nvSpPr>
          <p:spPr>
            <a:xfrm>
              <a:off x="1358609" y="390003"/>
              <a:ext cx="5884572" cy="5638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Rectangle 36"/>
            <p:cNvSpPr/>
            <p:nvPr/>
          </p:nvSpPr>
          <p:spPr>
            <a:xfrm>
              <a:off x="1565951" y="2245855"/>
              <a:ext cx="5453035" cy="19141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8" name="Flowchart: Connector 3"/>
            <p:cNvSpPr/>
            <p:nvPr/>
          </p:nvSpPr>
          <p:spPr>
            <a:xfrm>
              <a:off x="3455070" y="2459416"/>
              <a:ext cx="1632409" cy="149997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9" name="TextBox 38"/>
            <p:cNvSpPr txBox="1"/>
            <p:nvPr/>
          </p:nvSpPr>
          <p:spPr>
            <a:xfrm>
              <a:off x="1637609" y="2245855"/>
              <a:ext cx="18891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GOVERNMENT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 ACCORDING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THE SURGEON GENERAL,  WOMEN SHOULD NOT DRINK ALCOHOLIC BEVERAGES DURING PREGNANCY BECAUSE OF THE RISK OF BIRTH DEFECTS</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(2) CONSUMPTION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ALCOHOLIC BEVERAGES IMPAIRS YOUR ABILITY TO DRIVE A CAR OR OPERATE MACHINERY, AND MAY CAUSE HEALTH  PROBLEMS.</a:t>
              </a:r>
            </a:p>
          </p:txBody>
        </p:sp>
        <p:sp>
          <p:nvSpPr>
            <p:cNvPr id="40" name="TextBox 39"/>
            <p:cNvSpPr txBox="1"/>
            <p:nvPr/>
          </p:nvSpPr>
          <p:spPr>
            <a:xfrm>
              <a:off x="2716515" y="1000365"/>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sp>
          <p:nvSpPr>
            <p:cNvPr id="41" name="Quad Arrow 40"/>
            <p:cNvSpPr/>
            <p:nvPr/>
          </p:nvSpPr>
          <p:spPr>
            <a:xfrm>
              <a:off x="2474115" y="1100977"/>
              <a:ext cx="352153" cy="791654"/>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FFC000"/>
                  </a:solidFill>
                </a:ln>
                <a:solidFill>
                  <a:prstClr val="white"/>
                </a:solidFill>
                <a:effectLst/>
                <a:uLnTx/>
                <a:uFillTx/>
                <a:latin typeface="Trebuchet MS" panose="020B0603020202020204" pitchFamily="34" charset="0"/>
                <a:ea typeface="+mn-ea"/>
                <a:cs typeface="+mn-cs"/>
              </a:endParaRPr>
            </a:p>
          </p:txBody>
        </p:sp>
      </p:grpSp>
    </p:spTree>
    <p:extLst>
      <p:ext uri="{BB962C8B-B14F-4D97-AF65-F5344CB8AC3E}">
        <p14:creationId xmlns:p14="http://schemas.microsoft.com/office/powerpoint/2010/main" val="2339997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048085" y="1171904"/>
            <a:ext cx="3847597"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Missing Information</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Class/Type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Address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Net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Contents </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Alcohol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(Optional)</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4" name="Group 3"/>
          <p:cNvGrpSpPr/>
          <p:nvPr/>
        </p:nvGrpSpPr>
        <p:grpSpPr>
          <a:xfrm>
            <a:off x="884101" y="391979"/>
            <a:ext cx="5884572" cy="5638800"/>
            <a:chOff x="1358609" y="390003"/>
            <a:chExt cx="5884572" cy="5638800"/>
          </a:xfrm>
        </p:grpSpPr>
        <p:sp>
          <p:nvSpPr>
            <p:cNvPr id="36" name="Flowchart: Connector 2"/>
            <p:cNvSpPr/>
            <p:nvPr/>
          </p:nvSpPr>
          <p:spPr>
            <a:xfrm>
              <a:off x="1358609" y="390003"/>
              <a:ext cx="5884572" cy="5638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Rectangle 36"/>
            <p:cNvSpPr/>
            <p:nvPr/>
          </p:nvSpPr>
          <p:spPr>
            <a:xfrm>
              <a:off x="1565951" y="2245855"/>
              <a:ext cx="5453035" cy="19141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8" name="Flowchart: Connector 3"/>
            <p:cNvSpPr/>
            <p:nvPr/>
          </p:nvSpPr>
          <p:spPr>
            <a:xfrm>
              <a:off x="3455070" y="2459416"/>
              <a:ext cx="1632409" cy="149997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9" name="TextBox 38"/>
            <p:cNvSpPr txBox="1"/>
            <p:nvPr/>
          </p:nvSpPr>
          <p:spPr>
            <a:xfrm>
              <a:off x="1637609" y="2245855"/>
              <a:ext cx="18891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GOVERNMENT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 ACCORDING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THE SURGEON GENERAL,  WOMEN SHOULD NOT DRINK ALCOHOLIC BEVERAGES DURING PREGNANCY BECAUSE OF THE RISK OF BIRTH DEFECTS</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(2) CONSUMPTION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ALCOHOLIC BEVERAGES IMPAIRS YOUR ABILITY TO DRIVE A CAR OR OPERATE MACHINERY, AND MAY CAUSE HEALTH  PROBLEMS.</a:t>
              </a:r>
            </a:p>
          </p:txBody>
        </p:sp>
        <p:sp>
          <p:nvSpPr>
            <p:cNvPr id="40" name="TextBox 39"/>
            <p:cNvSpPr txBox="1"/>
            <p:nvPr/>
          </p:nvSpPr>
          <p:spPr>
            <a:xfrm>
              <a:off x="2716515" y="1000365"/>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sp>
          <p:nvSpPr>
            <p:cNvPr id="41" name="Quad Arrow 40"/>
            <p:cNvSpPr/>
            <p:nvPr/>
          </p:nvSpPr>
          <p:spPr>
            <a:xfrm>
              <a:off x="2474115" y="1100977"/>
              <a:ext cx="352153" cy="791654"/>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FFC000"/>
                  </a:solidFill>
                </a:ln>
                <a:solidFill>
                  <a:prstClr val="white"/>
                </a:solidFill>
                <a:effectLst/>
                <a:uLnTx/>
                <a:uFillTx/>
                <a:latin typeface="Trebuchet MS" panose="020B0603020202020204" pitchFamily="34" charset="0"/>
                <a:ea typeface="+mn-ea"/>
                <a:cs typeface="+mn-cs"/>
              </a:endParaRPr>
            </a:p>
          </p:txBody>
        </p:sp>
        <p:sp>
          <p:nvSpPr>
            <p:cNvPr id="7" name="TextBox 6"/>
            <p:cNvSpPr txBox="1"/>
            <p:nvPr/>
          </p:nvSpPr>
          <p:spPr>
            <a:xfrm>
              <a:off x="2455705" y="1913065"/>
              <a:ext cx="398105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Brewed &amp; Packaged in Steeleville, IL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5" name="Group 14"/>
          <p:cNvGrpSpPr/>
          <p:nvPr/>
        </p:nvGrpSpPr>
        <p:grpSpPr>
          <a:xfrm>
            <a:off x="884101" y="385509"/>
            <a:ext cx="5884572" cy="5638800"/>
            <a:chOff x="1358609" y="390003"/>
            <a:chExt cx="5884572" cy="5638800"/>
          </a:xfrm>
        </p:grpSpPr>
        <p:sp>
          <p:nvSpPr>
            <p:cNvPr id="17" name="Flowchart: Connector 2"/>
            <p:cNvSpPr/>
            <p:nvPr/>
          </p:nvSpPr>
          <p:spPr>
            <a:xfrm>
              <a:off x="1358609" y="390003"/>
              <a:ext cx="5884572" cy="5638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8" name="Rectangle 17"/>
            <p:cNvSpPr/>
            <p:nvPr/>
          </p:nvSpPr>
          <p:spPr>
            <a:xfrm>
              <a:off x="1565951" y="2245855"/>
              <a:ext cx="5453035" cy="19141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9" name="Flowchart: Connector 3"/>
            <p:cNvSpPr/>
            <p:nvPr/>
          </p:nvSpPr>
          <p:spPr>
            <a:xfrm>
              <a:off x="3455070" y="2459416"/>
              <a:ext cx="1632409" cy="149997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0" name="TextBox 19"/>
            <p:cNvSpPr txBox="1"/>
            <p:nvPr/>
          </p:nvSpPr>
          <p:spPr>
            <a:xfrm>
              <a:off x="1637609" y="2245855"/>
              <a:ext cx="18891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GOVERNMENT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 ACCORDING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THE SURGEON GENERAL,  WOMEN SHOULD NOT DRINK ALCOHOLIC BEVERAGES DURING PREGNANCY BECAUSE OF THE RISK OF BIRTH DEFECTS</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(2) CONSUMPTION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ALCOHOLIC BEVERAGES IMPAIRS YOUR ABILITY TO DRIVE A CAR OR OPERATE MACHINERY, AND MAY CAUSE HEALTH  PROBLEMS.</a:t>
              </a:r>
            </a:p>
          </p:txBody>
        </p:sp>
        <p:sp>
          <p:nvSpPr>
            <p:cNvPr id="21" name="TextBox 20"/>
            <p:cNvSpPr txBox="1"/>
            <p:nvPr/>
          </p:nvSpPr>
          <p:spPr>
            <a:xfrm>
              <a:off x="2716515" y="1000365"/>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sp>
          <p:nvSpPr>
            <p:cNvPr id="22" name="Quad Arrow 21"/>
            <p:cNvSpPr/>
            <p:nvPr/>
          </p:nvSpPr>
          <p:spPr>
            <a:xfrm>
              <a:off x="2474115" y="1100977"/>
              <a:ext cx="352153" cy="791654"/>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FFC000"/>
                  </a:solidFill>
                </a:ln>
                <a:solidFill>
                  <a:prstClr val="white"/>
                </a:solidFill>
                <a:effectLst/>
                <a:uLnTx/>
                <a:uFillTx/>
                <a:latin typeface="Trebuchet MS" panose="020B0603020202020204" pitchFamily="34" charset="0"/>
                <a:ea typeface="+mn-ea"/>
                <a:cs typeface="+mn-cs"/>
              </a:endParaRPr>
            </a:p>
          </p:txBody>
        </p:sp>
        <p:sp>
          <p:nvSpPr>
            <p:cNvPr id="23" name="Rectangle 22"/>
            <p:cNvSpPr/>
            <p:nvPr/>
          </p:nvSpPr>
          <p:spPr>
            <a:xfrm>
              <a:off x="2686589" y="4172726"/>
              <a:ext cx="3154909" cy="1200329"/>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S UI Gothic" panose="020B0600070205080204" pitchFamily="34" charset="-128"/>
                  <a:ea typeface="MS UI Gothic" panose="020B0600070205080204" pitchFamily="34" charset="-128"/>
                  <a:cs typeface="Brush Script MT Italic"/>
                </a:rPr>
                <a:t>Broken Axel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S UI Gothic" panose="020B0600070205080204" pitchFamily="34" charset="-128"/>
                  <a:ea typeface="MS UI Gothic" panose="020B0600070205080204" pitchFamily="34" charset="-128"/>
                  <a:cs typeface="Brush Script MT Italic"/>
                </a:rPr>
                <a:t>Cream 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S UI Gothic" panose="020B0600070205080204" pitchFamily="34" charset="-128"/>
                  <a:ea typeface="MS UI Gothic" panose="020B0600070205080204" pitchFamily="34" charset="-128"/>
                  <a:cs typeface="Brush Script MT Italic"/>
                </a:rPr>
                <a:t>5% Alc./Vol   5 Gal</a:t>
              </a:r>
            </a:p>
          </p:txBody>
        </p:sp>
        <p:sp>
          <p:nvSpPr>
            <p:cNvPr id="24" name="TextBox 23"/>
            <p:cNvSpPr txBox="1"/>
            <p:nvPr/>
          </p:nvSpPr>
          <p:spPr>
            <a:xfrm>
              <a:off x="2455705" y="1913065"/>
              <a:ext cx="400878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Brewed &amp; Packaged in Steeleville IL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5981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ooter Placeholder 29"/>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0" name="Group 9"/>
          <p:cNvGrpSpPr/>
          <p:nvPr/>
        </p:nvGrpSpPr>
        <p:grpSpPr>
          <a:xfrm>
            <a:off x="726815" y="474554"/>
            <a:ext cx="6086325" cy="5632877"/>
            <a:chOff x="952103" y="434798"/>
            <a:chExt cx="5832400" cy="5456302"/>
          </a:xfrm>
        </p:grpSpPr>
        <p:grpSp>
          <p:nvGrpSpPr>
            <p:cNvPr id="9" name="Group 8"/>
            <p:cNvGrpSpPr/>
            <p:nvPr/>
          </p:nvGrpSpPr>
          <p:grpSpPr>
            <a:xfrm>
              <a:off x="952103" y="434798"/>
              <a:ext cx="5832400" cy="5456302"/>
              <a:chOff x="1496565" y="432330"/>
              <a:chExt cx="5832400" cy="5456302"/>
            </a:xfrm>
          </p:grpSpPr>
          <p:sp>
            <p:nvSpPr>
              <p:cNvPr id="47" name="TextBox 46"/>
              <p:cNvSpPr txBox="1"/>
              <p:nvPr/>
            </p:nvSpPr>
            <p:spPr>
              <a:xfrm>
                <a:off x="2762448" y="1067462"/>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grpSp>
            <p:nvGrpSpPr>
              <p:cNvPr id="3" name="Group 2"/>
              <p:cNvGrpSpPr/>
              <p:nvPr/>
            </p:nvGrpSpPr>
            <p:grpSpPr>
              <a:xfrm>
                <a:off x="1496565" y="432330"/>
                <a:ext cx="5832400" cy="5456302"/>
                <a:chOff x="174537" y="531869"/>
                <a:chExt cx="5832400" cy="5456302"/>
              </a:xfrm>
            </p:grpSpPr>
            <p:grpSp>
              <p:nvGrpSpPr>
                <p:cNvPr id="32" name="Group 31"/>
                <p:cNvGrpSpPr/>
                <p:nvPr/>
              </p:nvGrpSpPr>
              <p:grpSpPr>
                <a:xfrm>
                  <a:off x="174537" y="531869"/>
                  <a:ext cx="5832400" cy="5456302"/>
                  <a:chOff x="114544" y="254624"/>
                  <a:chExt cx="6927742" cy="6292312"/>
                </a:xfrm>
              </p:grpSpPr>
              <p:sp>
                <p:nvSpPr>
                  <p:cNvPr id="34" name="Flowchart: Connector 2"/>
                  <p:cNvSpPr/>
                  <p:nvPr/>
                </p:nvSpPr>
                <p:spPr>
                  <a:xfrm>
                    <a:off x="114544" y="254624"/>
                    <a:ext cx="6927742" cy="6292312"/>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5" name="Rectangle 34"/>
                  <p:cNvSpPr/>
                  <p:nvPr/>
                </p:nvSpPr>
                <p:spPr>
                  <a:xfrm>
                    <a:off x="323098" y="2508908"/>
                    <a:ext cx="6555783" cy="189714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6" name="Flowchart: Connector 4"/>
                  <p:cNvSpPr/>
                  <p:nvPr/>
                </p:nvSpPr>
                <p:spPr>
                  <a:xfrm>
                    <a:off x="2640096" y="2555405"/>
                    <a:ext cx="1921789" cy="167381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TextBox 36"/>
                  <p:cNvSpPr txBox="1"/>
                  <p:nvPr/>
                </p:nvSpPr>
                <p:spPr>
                  <a:xfrm>
                    <a:off x="427383" y="2575577"/>
                    <a:ext cx="2224006" cy="1703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GOVERNMENT WARNING:</a:t>
                    </a:r>
                  </a:p>
                  <a:p>
                    <a:pPr marL="171450" marR="0" lvl="0" indent="-17145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ACCORDING TO THE SURGEON GENERAL,  WOMEN SHOULD NOT DRINK ALCOHOLIC BEVERAGES DURING PREGNANCY BECAUSE OF THE RISK OF BIRTH DEFECTS.</a:t>
                    </a:r>
                  </a:p>
                  <a:p>
                    <a:pPr marL="171450" marR="0" lvl="0" indent="-17145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CONSUMPTION OF ALCOHOLIC BEVERAGES IMPAIRS YOUR ABILITY TO DRIVE A CAR OR OPERATE MACHINERY, AND MAY CAUSE HEALTH  PROBLEMS.</a:t>
                    </a:r>
                  </a:p>
                </p:txBody>
              </p:sp>
              <p:sp>
                <p:nvSpPr>
                  <p:cNvPr id="40" name="Quad Arrow 39"/>
                  <p:cNvSpPr/>
                  <p:nvPr/>
                </p:nvSpPr>
                <p:spPr>
                  <a:xfrm>
                    <a:off x="1320803" y="1025341"/>
                    <a:ext cx="414580" cy="883403"/>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1" name="TextBox 40"/>
                  <p:cNvSpPr txBox="1"/>
                  <p:nvPr/>
                </p:nvSpPr>
                <p:spPr>
                  <a:xfrm>
                    <a:off x="4669277" y="2876623"/>
                    <a:ext cx="2302596" cy="585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NET CONTENTS:</a:t>
                    </a:r>
                    <a:endParaRPr kumimoji="0" lang="en-US" sz="1350" b="0"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Wingdings" panose="05000000000000000000" pitchFamily="2" charset="2"/>
                      </a:rPr>
                      <a:t>	</a:t>
                    </a:r>
                    <a:endPar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2" name="TextBox 41"/>
                  <p:cNvSpPr txBox="1"/>
                  <p:nvPr/>
                </p:nvSpPr>
                <p:spPr>
                  <a:xfrm>
                    <a:off x="2001004" y="4769806"/>
                    <a:ext cx="3587114" cy="1526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MA BELL’S IRISH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JOJO BLONDE </a:t>
                    </a:r>
                    <a:endPar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BROKEN AXEL CREAM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FLOOD PLAIN WIT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_________________</a:t>
                    </a:r>
                  </a:p>
                </p:txBody>
              </p:sp>
            </p:grpSp>
            <p:sp>
              <p:nvSpPr>
                <p:cNvPr id="43" name="TextBox 42"/>
                <p:cNvSpPr txBox="1"/>
                <p:nvPr/>
              </p:nvSpPr>
              <p:spPr>
                <a:xfrm>
                  <a:off x="3891966" y="4206573"/>
                  <a:ext cx="1611562" cy="30008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ALC/VOL:</a:t>
                  </a:r>
                </a:p>
              </p:txBody>
            </p:sp>
          </p:grpSp>
          <p:sp>
            <p:nvSpPr>
              <p:cNvPr id="45" name="TextBox 44"/>
              <p:cNvSpPr txBox="1"/>
              <p:nvPr/>
            </p:nvSpPr>
            <p:spPr>
              <a:xfrm>
                <a:off x="2696125" y="1995079"/>
                <a:ext cx="395135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Brewed &amp; Packaged in Steeleville IL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8" name="TextBox 47"/>
            <p:cNvSpPr txBox="1"/>
            <p:nvPr/>
          </p:nvSpPr>
          <p:spPr>
            <a:xfrm>
              <a:off x="2348476" y="1105656"/>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grpSp>
      <p:sp>
        <p:nvSpPr>
          <p:cNvPr id="17" name="TextBox 16"/>
          <p:cNvSpPr txBox="1"/>
          <p:nvPr/>
        </p:nvSpPr>
        <p:spPr>
          <a:xfrm>
            <a:off x="7658666" y="614342"/>
            <a:ext cx="4043532"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Missing Information</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Class/type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Net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contents</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Alcohol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Checkmark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product</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Irish” requires a qualification</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Wit,” by itself, is not an adequate designation  </a:t>
            </a:r>
          </a:p>
        </p:txBody>
      </p:sp>
    </p:spTree>
    <p:extLst>
      <p:ext uri="{BB962C8B-B14F-4D97-AF65-F5344CB8AC3E}">
        <p14:creationId xmlns:p14="http://schemas.microsoft.com/office/powerpoint/2010/main" val="207285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ooter Placeholder 29"/>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0" name="Group 9"/>
          <p:cNvGrpSpPr/>
          <p:nvPr/>
        </p:nvGrpSpPr>
        <p:grpSpPr>
          <a:xfrm>
            <a:off x="726815" y="474554"/>
            <a:ext cx="6086325" cy="5632877"/>
            <a:chOff x="952103" y="434798"/>
            <a:chExt cx="5832400" cy="5456302"/>
          </a:xfrm>
        </p:grpSpPr>
        <p:grpSp>
          <p:nvGrpSpPr>
            <p:cNvPr id="9" name="Group 8"/>
            <p:cNvGrpSpPr/>
            <p:nvPr/>
          </p:nvGrpSpPr>
          <p:grpSpPr>
            <a:xfrm>
              <a:off x="952103" y="434798"/>
              <a:ext cx="5832400" cy="5456302"/>
              <a:chOff x="1496565" y="432330"/>
              <a:chExt cx="5832400" cy="5456302"/>
            </a:xfrm>
          </p:grpSpPr>
          <p:sp>
            <p:nvSpPr>
              <p:cNvPr id="47" name="TextBox 46"/>
              <p:cNvSpPr txBox="1"/>
              <p:nvPr/>
            </p:nvSpPr>
            <p:spPr>
              <a:xfrm>
                <a:off x="2762448" y="1067462"/>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grpSp>
            <p:nvGrpSpPr>
              <p:cNvPr id="3" name="Group 2"/>
              <p:cNvGrpSpPr/>
              <p:nvPr/>
            </p:nvGrpSpPr>
            <p:grpSpPr>
              <a:xfrm>
                <a:off x="1496565" y="432330"/>
                <a:ext cx="5832400" cy="5456302"/>
                <a:chOff x="174537" y="531869"/>
                <a:chExt cx="5832400" cy="5456302"/>
              </a:xfrm>
            </p:grpSpPr>
            <p:grpSp>
              <p:nvGrpSpPr>
                <p:cNvPr id="32" name="Group 31"/>
                <p:cNvGrpSpPr/>
                <p:nvPr/>
              </p:nvGrpSpPr>
              <p:grpSpPr>
                <a:xfrm>
                  <a:off x="174537" y="531869"/>
                  <a:ext cx="5832400" cy="5456302"/>
                  <a:chOff x="114544" y="254624"/>
                  <a:chExt cx="6927742" cy="6292312"/>
                </a:xfrm>
              </p:grpSpPr>
              <p:sp>
                <p:nvSpPr>
                  <p:cNvPr id="34" name="Flowchart: Connector 2"/>
                  <p:cNvSpPr/>
                  <p:nvPr/>
                </p:nvSpPr>
                <p:spPr>
                  <a:xfrm>
                    <a:off x="114544" y="254624"/>
                    <a:ext cx="6927742" cy="6292312"/>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5" name="Rectangle 34"/>
                  <p:cNvSpPr/>
                  <p:nvPr/>
                </p:nvSpPr>
                <p:spPr>
                  <a:xfrm>
                    <a:off x="323098" y="2508908"/>
                    <a:ext cx="6555783" cy="189714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6" name="Flowchart: Connector 4"/>
                  <p:cNvSpPr/>
                  <p:nvPr/>
                </p:nvSpPr>
                <p:spPr>
                  <a:xfrm>
                    <a:off x="2640096" y="2555405"/>
                    <a:ext cx="1921789" cy="167381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TextBox 36"/>
                  <p:cNvSpPr txBox="1"/>
                  <p:nvPr/>
                </p:nvSpPr>
                <p:spPr>
                  <a:xfrm>
                    <a:off x="427383" y="2575577"/>
                    <a:ext cx="2224006" cy="1703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GOVERNMENT WARNING:</a:t>
                    </a:r>
                  </a:p>
                  <a:p>
                    <a:pPr marL="171450" marR="0" lvl="0" indent="-17145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ACCORDING TO THE SURGEON GENERAL,  WOMEN SHOULD NOT DRINK ALCOHOLIC BEVERAGES DURING PREGNANCY BECAUSE OF THE RISK OF BIRTH DEFECTS.</a:t>
                    </a:r>
                  </a:p>
                  <a:p>
                    <a:pPr marL="171450" marR="0" lvl="0" indent="-17145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CONSUMPTION OF ALCOHOLIC BEVERAGES IMPAIRS YOUR ABILITY TO DRIVE A CAR OR OPERATE MACHINERY, AND MAY CAUSE HEALTH  PROBLEMS.</a:t>
                    </a:r>
                  </a:p>
                </p:txBody>
              </p:sp>
              <p:sp>
                <p:nvSpPr>
                  <p:cNvPr id="40" name="Quad Arrow 39"/>
                  <p:cNvSpPr/>
                  <p:nvPr/>
                </p:nvSpPr>
                <p:spPr>
                  <a:xfrm>
                    <a:off x="1320803" y="1025341"/>
                    <a:ext cx="414580" cy="883403"/>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1" name="TextBox 40"/>
                  <p:cNvSpPr txBox="1"/>
                  <p:nvPr/>
                </p:nvSpPr>
                <p:spPr>
                  <a:xfrm>
                    <a:off x="4669277" y="2876623"/>
                    <a:ext cx="2302596" cy="585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NET CONTENTS:</a:t>
                    </a:r>
                    <a:endParaRPr kumimoji="0" lang="en-US" sz="1350" b="0"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Wingdings" panose="05000000000000000000" pitchFamily="2" charset="2"/>
                      </a:rPr>
                      <a:t>	</a:t>
                    </a:r>
                    <a:endParaRPr kumimoji="0" lang="en-US" sz="13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2" name="TextBox 41"/>
                  <p:cNvSpPr txBox="1"/>
                  <p:nvPr/>
                </p:nvSpPr>
                <p:spPr>
                  <a:xfrm>
                    <a:off x="2001004" y="4769806"/>
                    <a:ext cx="3587114" cy="1526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MA BELL’S IRISH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JOJO BLONDE </a:t>
                    </a:r>
                    <a:endPar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BROKEN AXEL CREAM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FLOOD PLAIN WIT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_________________</a:t>
                    </a:r>
                  </a:p>
                </p:txBody>
              </p:sp>
            </p:grpSp>
            <p:sp>
              <p:nvSpPr>
                <p:cNvPr id="43" name="TextBox 42"/>
                <p:cNvSpPr txBox="1"/>
                <p:nvPr/>
              </p:nvSpPr>
              <p:spPr>
                <a:xfrm>
                  <a:off x="3891966" y="4206573"/>
                  <a:ext cx="1611562" cy="30008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ALC/VOL:</a:t>
                  </a:r>
                </a:p>
              </p:txBody>
            </p:sp>
          </p:grpSp>
          <p:sp>
            <p:nvSpPr>
              <p:cNvPr id="45" name="TextBox 44"/>
              <p:cNvSpPr txBox="1"/>
              <p:nvPr/>
            </p:nvSpPr>
            <p:spPr>
              <a:xfrm>
                <a:off x="2696125" y="1995079"/>
                <a:ext cx="395135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Brewed &amp; Packaged in Steeleville IL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8" name="TextBox 47"/>
            <p:cNvSpPr txBox="1"/>
            <p:nvPr/>
          </p:nvSpPr>
          <p:spPr>
            <a:xfrm>
              <a:off x="2348476" y="1105656"/>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grpSp>
      <p:sp>
        <p:nvSpPr>
          <p:cNvPr id="17" name="TextBox 16"/>
          <p:cNvSpPr txBox="1"/>
          <p:nvPr/>
        </p:nvSpPr>
        <p:spPr>
          <a:xfrm>
            <a:off x="7658666" y="614342"/>
            <a:ext cx="4043532"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Missing Information</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Class/type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Net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contents</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Alcohol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Checkmark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product</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Irish” requires a qualification</a:t>
            </a:r>
          </a:p>
          <a:p>
            <a:pPr marL="257175" marR="0" lvl="0" indent="-257175" algn="l" defTabSz="914400" rtl="0" eaLnBrk="1" fontAlgn="auto" latinLnBrk="0" hangingPunct="1">
              <a:lnSpc>
                <a:spcPct val="100000"/>
              </a:lnSpc>
              <a:spcBef>
                <a:spcPts val="0"/>
              </a:spcBef>
              <a:spcAft>
                <a:spcPts val="0"/>
              </a:spcAft>
              <a:buClrTx/>
              <a:buSzTx/>
              <a:buFontTx/>
              <a:buAutoNum type="arabicParen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Wit,” by itself, is not an adequate designation  </a:t>
            </a:r>
          </a:p>
        </p:txBody>
      </p:sp>
      <p:grpSp>
        <p:nvGrpSpPr>
          <p:cNvPr id="49" name="Group 48"/>
          <p:cNvGrpSpPr/>
          <p:nvPr/>
        </p:nvGrpSpPr>
        <p:grpSpPr>
          <a:xfrm>
            <a:off x="635573" y="271045"/>
            <a:ext cx="6268807" cy="5866850"/>
            <a:chOff x="2961596" y="373314"/>
            <a:chExt cx="6268807" cy="5866850"/>
          </a:xfrm>
        </p:grpSpPr>
        <p:grpSp>
          <p:nvGrpSpPr>
            <p:cNvPr id="50" name="Group 49"/>
            <p:cNvGrpSpPr/>
            <p:nvPr/>
          </p:nvGrpSpPr>
          <p:grpSpPr>
            <a:xfrm>
              <a:off x="2961596" y="373314"/>
              <a:ext cx="6268807" cy="5866850"/>
              <a:chOff x="5261477" y="5323660"/>
              <a:chExt cx="6268807" cy="5866850"/>
            </a:xfrm>
            <a:noFill/>
          </p:grpSpPr>
          <p:grpSp>
            <p:nvGrpSpPr>
              <p:cNvPr id="52" name="Group 51"/>
              <p:cNvGrpSpPr/>
              <p:nvPr/>
            </p:nvGrpSpPr>
            <p:grpSpPr>
              <a:xfrm>
                <a:off x="5261477" y="5323660"/>
                <a:ext cx="6268807" cy="5866850"/>
                <a:chOff x="1698537" y="565094"/>
                <a:chExt cx="5832400" cy="5456302"/>
              </a:xfrm>
              <a:grpFill/>
            </p:grpSpPr>
            <p:grpSp>
              <p:nvGrpSpPr>
                <p:cNvPr id="56" name="Group 55"/>
                <p:cNvGrpSpPr/>
                <p:nvPr/>
              </p:nvGrpSpPr>
              <p:grpSpPr>
                <a:xfrm>
                  <a:off x="1698537" y="565094"/>
                  <a:ext cx="5832400" cy="5456302"/>
                  <a:chOff x="114544" y="254624"/>
                  <a:chExt cx="6927742" cy="6292312"/>
                </a:xfrm>
                <a:grpFill/>
              </p:grpSpPr>
              <p:sp>
                <p:nvSpPr>
                  <p:cNvPr id="58" name="Flowchart: Connector 2"/>
                  <p:cNvSpPr/>
                  <p:nvPr/>
                </p:nvSpPr>
                <p:spPr>
                  <a:xfrm>
                    <a:off x="114544" y="254624"/>
                    <a:ext cx="6927742" cy="6292312"/>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9" name="Rectangle 58"/>
                  <p:cNvSpPr/>
                  <p:nvPr/>
                </p:nvSpPr>
                <p:spPr>
                  <a:xfrm>
                    <a:off x="323098" y="2396508"/>
                    <a:ext cx="6555783" cy="200954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60" name="Flowchart: Connector 4"/>
                  <p:cNvSpPr/>
                  <p:nvPr/>
                </p:nvSpPr>
                <p:spPr>
                  <a:xfrm>
                    <a:off x="2640096" y="2555405"/>
                    <a:ext cx="1921789" cy="167381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61" name="Quad Arrow 60"/>
                  <p:cNvSpPr/>
                  <p:nvPr/>
                </p:nvSpPr>
                <p:spPr>
                  <a:xfrm>
                    <a:off x="1320803" y="1025341"/>
                    <a:ext cx="414580" cy="883403"/>
                  </a:xfrm>
                  <a:prstGeom prst="quadArrow">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62" name="TextBox 61"/>
                  <p:cNvSpPr txBox="1"/>
                  <p:nvPr/>
                </p:nvSpPr>
                <p:spPr>
                  <a:xfrm>
                    <a:off x="4669277" y="2876622"/>
                    <a:ext cx="2302596" cy="99029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NET CONTENTS:</a:t>
                    </a:r>
                    <a:endParaRPr kumimoji="0" lang="en-US" sz="1800" b="0"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US" sz="1800" b="0"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sym typeface="Wingdings" panose="05000000000000000000" pitchFamily="2" charset="2"/>
                      </a:rPr>
                      <a:t>15.5 Gal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sym typeface="Wingdings" panose="05000000000000000000" pitchFamily="2" charset="2"/>
                      </a:rPr>
                      <a:t>  5.16 Gal	</a:t>
                    </a:r>
                    <a:endParaRPr kumimoji="0" lang="en-US" sz="1800" b="0"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endParaRPr>
                  </a:p>
                </p:txBody>
              </p:sp>
              <p:sp>
                <p:nvSpPr>
                  <p:cNvPr id="63" name="TextBox 62"/>
                  <p:cNvSpPr txBox="1"/>
                  <p:nvPr/>
                </p:nvSpPr>
                <p:spPr>
                  <a:xfrm>
                    <a:off x="1735383" y="4793469"/>
                    <a:ext cx="3765747" cy="14194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1F497D"/>
                        </a:solidFill>
                        <a:effectLst/>
                        <a:uLnTx/>
                        <a:uFillTx/>
                        <a:latin typeface="Trebuchet MS" panose="020B0603020202020204" pitchFamily="34" charset="0"/>
                        <a:ea typeface="+mn-ea"/>
                        <a:cs typeface="+mn-cs"/>
                      </a:rPr>
                      <a:t>□  MA </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BELL’S IRISH </a:t>
                    </a:r>
                    <a:r>
                      <a:rPr kumimoji="0" lang="en-US" sz="1600" b="1" i="0" u="none" strike="noStrike" kern="1200" cap="none" spc="0" normalizeH="0" baseline="0" noProof="0" dirty="0" smtClean="0">
                        <a:ln>
                          <a:noFill/>
                        </a:ln>
                        <a:solidFill>
                          <a:srgbClr val="C00000"/>
                        </a:solidFill>
                        <a:effectLst/>
                        <a:uLnTx/>
                        <a:uFillTx/>
                        <a:latin typeface="Trebuchet MS" panose="020B0603020202020204" pitchFamily="34" charset="0"/>
                        <a:ea typeface="+mn-ea"/>
                        <a:cs typeface="+mn-cs"/>
                      </a:rPr>
                      <a:t>STYLE 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1F497D"/>
                        </a:solidFill>
                        <a:effectLst/>
                        <a:uLnTx/>
                        <a:uFillTx/>
                        <a:latin typeface="Trebuchet MS" panose="020B0603020202020204" pitchFamily="34" charset="0"/>
                        <a:ea typeface="+mn-ea"/>
                        <a:cs typeface="+mn-cs"/>
                      </a:rPr>
                      <a:t>□  JOJO </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BLONDE </a:t>
                    </a:r>
                    <a:r>
                      <a:rPr kumimoji="0" lang="en-US" sz="1600" b="1" i="0" u="none" strike="noStrike" kern="1200" cap="none" spc="0" normalizeH="0" baseline="0" noProof="0" dirty="0" smtClean="0">
                        <a:ln>
                          <a:noFill/>
                        </a:ln>
                        <a:solidFill>
                          <a:srgbClr val="C00000"/>
                        </a:solidFill>
                        <a:effectLst/>
                        <a:uLnTx/>
                        <a:uFillTx/>
                        <a:latin typeface="Trebuchet MS" panose="020B0603020202020204" pitchFamily="34" charset="0"/>
                        <a:ea typeface="+mn-ea"/>
                        <a:cs typeface="+mn-cs"/>
                      </a:rPr>
                      <a:t>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Trebuchet MS" panose="020B0603020202020204" pitchFamily="34" charset="0"/>
                        <a:ea typeface="+mn-ea"/>
                        <a:cs typeface="+mn-cs"/>
                        <a:sym typeface="Wingdings" panose="05000000000000000000" pitchFamily="2" charset="2"/>
                      </a:rPr>
                      <a:t></a:t>
                    </a:r>
                    <a:r>
                      <a:rPr kumimoji="0" lang="en-US" sz="1600" b="1" i="0" u="none" strike="noStrike" kern="1200" cap="none" spc="0" normalizeH="0" baseline="0" noProof="0" dirty="0" smtClean="0">
                        <a:ln>
                          <a:noFill/>
                        </a:ln>
                        <a:solidFill>
                          <a:srgbClr val="1F497D"/>
                        </a:solidFill>
                        <a:effectLst/>
                        <a:uLnTx/>
                        <a:uFillTx/>
                        <a:latin typeface="Trebuchet MS" panose="020B0603020202020204" pitchFamily="34" charset="0"/>
                        <a:ea typeface="+mn-ea"/>
                        <a:cs typeface="+mn-cs"/>
                      </a:rPr>
                      <a:t>  BROKEN </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AXEL CREAM </a:t>
                    </a:r>
                    <a:r>
                      <a:rPr kumimoji="0" lang="en-US" sz="1600" b="1" i="0" u="none" strike="noStrike" kern="1200" cap="none" spc="0" normalizeH="0" baseline="0" noProof="0" dirty="0" smtClean="0">
                        <a:ln>
                          <a:noFill/>
                        </a:ln>
                        <a:solidFill>
                          <a:srgbClr val="C00000"/>
                        </a:solidFill>
                        <a:effectLst/>
                        <a:uLnTx/>
                        <a:uFillTx/>
                        <a:latin typeface="Trebuchet MS" panose="020B0603020202020204" pitchFamily="34" charset="0"/>
                        <a:ea typeface="+mn-ea"/>
                        <a:cs typeface="+mn-cs"/>
                      </a:rPr>
                      <a:t>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1F497D"/>
                        </a:solidFill>
                        <a:effectLst/>
                        <a:uLnTx/>
                        <a:uFillTx/>
                        <a:latin typeface="Trebuchet MS" panose="020B0603020202020204" pitchFamily="34" charset="0"/>
                        <a:ea typeface="+mn-ea"/>
                        <a:cs typeface="+mn-cs"/>
                      </a:rPr>
                      <a:t>□  FLOOD </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PLAIN </a:t>
                    </a:r>
                    <a:r>
                      <a:rPr kumimoji="0" lang="en-US" sz="1600" b="1"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SPICED</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WIT </a:t>
                    </a:r>
                    <a:r>
                      <a:rPr kumimoji="0" lang="en-US" sz="1600" b="1"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BEER</a:t>
                    </a: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Trebuchet MS" panose="020B0603020202020204" pitchFamily="34" charset="0"/>
                        <a:ea typeface="+mn-ea"/>
                        <a:cs typeface="+mn-cs"/>
                      </a:rPr>
                      <a:t>□  _________________</a:t>
                    </a:r>
                  </a:p>
                </p:txBody>
              </p:sp>
            </p:grpSp>
            <p:sp>
              <p:nvSpPr>
                <p:cNvPr id="57" name="TextBox 56"/>
                <p:cNvSpPr txBox="1"/>
                <p:nvPr/>
              </p:nvSpPr>
              <p:spPr>
                <a:xfrm>
                  <a:off x="5728441" y="4229892"/>
                  <a:ext cx="1453642" cy="31486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ALC/VOL: </a:t>
                  </a:r>
                  <a:r>
                    <a:rPr kumimoji="0" lang="en-US" sz="1600" b="0"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5%</a:t>
                  </a:r>
                </a:p>
              </p:txBody>
            </p:sp>
          </p:grpSp>
          <p:grpSp>
            <p:nvGrpSpPr>
              <p:cNvPr id="53" name="Group 52"/>
              <p:cNvGrpSpPr/>
              <p:nvPr/>
            </p:nvGrpSpPr>
            <p:grpSpPr>
              <a:xfrm>
                <a:off x="5537075" y="6871390"/>
                <a:ext cx="5042027" cy="2236565"/>
                <a:chOff x="5898958" y="1944997"/>
                <a:chExt cx="5042027" cy="2236565"/>
              </a:xfrm>
              <a:grpFill/>
            </p:grpSpPr>
            <p:sp>
              <p:nvSpPr>
                <p:cNvPr id="54" name="TextBox 53"/>
                <p:cNvSpPr txBox="1"/>
                <p:nvPr/>
              </p:nvSpPr>
              <p:spPr>
                <a:xfrm>
                  <a:off x="7034536" y="1944997"/>
                  <a:ext cx="3906449"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Brewed &amp; Packaged in Steeleville IL</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p:cNvSpPr txBox="1"/>
                <p:nvPr/>
              </p:nvSpPr>
              <p:spPr>
                <a:xfrm>
                  <a:off x="5898958" y="2396458"/>
                  <a:ext cx="1938180" cy="178510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GOVERNMENT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 ACCORDING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THE SURGEON GENERAL,  WOMEN SHOULD NOT DRINK ALCOHOLIC BEVERAGES DURING PREGNANCY BECAUSE OF THE RISK OF BIRTH DEFECTS</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(2) CONSUMPTION </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ALCOHOLIC BEVERAGES IMPAIRS YOUR ABILITY TO DRIVE A CAR OR OPERATE MACHINERY, AND MAY CAUSE HEALTH  PROBLEMS.</a:t>
                  </a:r>
                </a:p>
              </p:txBody>
            </p:sp>
          </p:grpSp>
        </p:grpSp>
        <p:sp>
          <p:nvSpPr>
            <p:cNvPr id="51" name="TextBox 50"/>
            <p:cNvSpPr txBox="1"/>
            <p:nvPr/>
          </p:nvSpPr>
          <p:spPr>
            <a:xfrm>
              <a:off x="4547130" y="1028543"/>
              <a:ext cx="355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X &amp; Y COORDINATES BEER </a:t>
              </a: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rPr>
                <a:t>COMPANY</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pitchFamily="34" charset="0"/>
                <a:ea typeface="+mn-ea"/>
                <a:cs typeface="+mn-cs"/>
              </a:endParaRPr>
            </a:p>
          </p:txBody>
        </p:sp>
      </p:grpSp>
    </p:spTree>
    <p:extLst>
      <p:ext uri="{BB962C8B-B14F-4D97-AF65-F5344CB8AC3E}">
        <p14:creationId xmlns:p14="http://schemas.microsoft.com/office/powerpoint/2010/main" val="73835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Growlers &amp; Crowlers</a:t>
            </a:r>
            <a:endParaRPr lang="en-US" dirty="0"/>
          </a:p>
        </p:txBody>
      </p:sp>
      <p:sp>
        <p:nvSpPr>
          <p:cNvPr id="3" name="Content Placeholder 2"/>
          <p:cNvSpPr>
            <a:spLocks noGrp="1"/>
          </p:cNvSpPr>
          <p:nvPr>
            <p:ph idx="1"/>
          </p:nvPr>
        </p:nvSpPr>
        <p:spPr/>
        <p:txBody>
          <a:bodyPr>
            <a:normAutofit fontScale="92500"/>
          </a:bodyPr>
          <a:lstStyle/>
          <a:p>
            <a:r>
              <a:rPr lang="en-US" dirty="0" smtClean="0">
                <a:hlinkClick r:id="rId2"/>
              </a:rPr>
              <a:t>TTB Beer FAQ B9</a:t>
            </a:r>
            <a:endParaRPr lang="en-US" dirty="0" smtClean="0"/>
          </a:p>
          <a:p>
            <a:r>
              <a:rPr lang="en-US" dirty="0" smtClean="0"/>
              <a:t>Determine the container type: </a:t>
            </a:r>
          </a:p>
          <a:p>
            <a:pPr lvl="1"/>
            <a:r>
              <a:rPr lang="en-US" dirty="0" smtClean="0"/>
              <a:t>A growler</a:t>
            </a:r>
            <a:r>
              <a:rPr lang="en-US" dirty="0" smtClean="0">
                <a:solidFill>
                  <a:schemeClr val="accent1">
                    <a:lumMod val="50000"/>
                  </a:schemeClr>
                </a:solidFill>
              </a:rPr>
              <a:t>/crowler</a:t>
            </a:r>
            <a:r>
              <a:rPr lang="en-US" dirty="0" smtClean="0"/>
              <a:t> is </a:t>
            </a:r>
            <a:r>
              <a:rPr lang="en-US" dirty="0" smtClean="0">
                <a:solidFill>
                  <a:srgbClr val="C00000"/>
                </a:solidFill>
              </a:rPr>
              <a:t>a</a:t>
            </a:r>
            <a:r>
              <a:rPr lang="en-US" dirty="0" smtClean="0"/>
              <a:t> </a:t>
            </a:r>
            <a:r>
              <a:rPr lang="en-US" dirty="0" smtClean="0">
                <a:solidFill>
                  <a:srgbClr val="C00000"/>
                </a:solidFill>
              </a:rPr>
              <a:t>large serving glass </a:t>
            </a:r>
            <a:r>
              <a:rPr lang="en-US" dirty="0" smtClean="0"/>
              <a:t>when a consumer uses the container to make a purchase and the brewer then fills the container </a:t>
            </a:r>
          </a:p>
          <a:p>
            <a:pPr lvl="2"/>
            <a:r>
              <a:rPr lang="en-US" dirty="0" smtClean="0"/>
              <a:t>Consumers may furnish their own growler or may purchase it from the brewer</a:t>
            </a:r>
          </a:p>
          <a:p>
            <a:pPr lvl="1"/>
            <a:r>
              <a:rPr lang="en-US" dirty="0" smtClean="0"/>
              <a:t>A </a:t>
            </a:r>
            <a:r>
              <a:rPr lang="en-US" dirty="0" smtClean="0">
                <a:solidFill>
                  <a:schemeClr val="accent1">
                    <a:lumMod val="50000"/>
                  </a:schemeClr>
                </a:solidFill>
              </a:rPr>
              <a:t>growler/crowler is </a:t>
            </a:r>
            <a:r>
              <a:rPr lang="en-US" dirty="0" smtClean="0">
                <a:solidFill>
                  <a:srgbClr val="C00000"/>
                </a:solidFill>
              </a:rPr>
              <a:t>a bottle </a:t>
            </a:r>
            <a:r>
              <a:rPr lang="en-US" dirty="0" smtClean="0"/>
              <a:t>and requires labeling when the brewer fills the container in advance of sale </a:t>
            </a:r>
          </a:p>
          <a:p>
            <a:pPr lvl="2"/>
            <a:r>
              <a:rPr lang="en-US" dirty="0" smtClean="0"/>
              <a:t>The brewer may fill the growler/crowler prior to removal, on the brewery premises, or after tax determination on the brewpub premises</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rot="521554">
            <a:off x="7798108" y="109698"/>
            <a:ext cx="1760650" cy="2490788"/>
          </a:xfrm>
          <a:prstGeom prst="rect">
            <a:avLst/>
          </a:prstGeom>
        </p:spPr>
      </p:pic>
    </p:spTree>
    <p:extLst>
      <p:ext uri="{BB962C8B-B14F-4D97-AF65-F5344CB8AC3E}">
        <p14:creationId xmlns:p14="http://schemas.microsoft.com/office/powerpoint/2010/main" val="201548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Labeling Requirements for Growlers/Crowlers</a:t>
            </a:r>
            <a:endParaRPr lang="en-US" dirty="0"/>
          </a:p>
        </p:txBody>
      </p:sp>
      <p:sp>
        <p:nvSpPr>
          <p:cNvPr id="3" name="Content Placeholder 2"/>
          <p:cNvSpPr>
            <a:spLocks noGrp="1"/>
          </p:cNvSpPr>
          <p:nvPr>
            <p:ph idx="1"/>
          </p:nvPr>
        </p:nvSpPr>
        <p:spPr/>
        <p:txBody>
          <a:bodyPr/>
          <a:lstStyle/>
          <a:p>
            <a:r>
              <a:rPr lang="en-US" dirty="0" smtClean="0"/>
              <a:t>If a serving glass:</a:t>
            </a:r>
          </a:p>
          <a:p>
            <a:pPr lvl="1"/>
            <a:r>
              <a:rPr lang="en-US" dirty="0" smtClean="0"/>
              <a:t>Not subject to Federal labeling requirements</a:t>
            </a:r>
          </a:p>
          <a:p>
            <a:pPr lvl="1"/>
            <a:r>
              <a:rPr lang="en-US" dirty="0" smtClean="0"/>
              <a:t>Some states may consider this bottling activity and regulate accordingly - brewers should check with state authorities</a:t>
            </a:r>
          </a:p>
          <a:p>
            <a:r>
              <a:rPr lang="en-US" dirty="0" smtClean="0"/>
              <a:t> If a bottle:</a:t>
            </a:r>
          </a:p>
          <a:p>
            <a:pPr lvl="1"/>
            <a:r>
              <a:rPr lang="en-US" dirty="0" smtClean="0"/>
              <a:t>Subject to the Federal labeling requirements of 27 CFR part 16 and part 25</a:t>
            </a:r>
          </a:p>
          <a:p>
            <a:pPr lvl="1"/>
            <a:r>
              <a:rPr lang="en-US" dirty="0" smtClean="0"/>
              <a:t>In some states the requirements of 27 CFR part 7 also apply</a:t>
            </a:r>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75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I Change my Approved Label Without a New COLA?</a:t>
            </a:r>
            <a:endParaRPr lang="en-US" dirty="0"/>
          </a:p>
        </p:txBody>
      </p:sp>
      <p:sp>
        <p:nvSpPr>
          <p:cNvPr id="3" name="Content Placeholder 2"/>
          <p:cNvSpPr>
            <a:spLocks noGrp="1"/>
          </p:cNvSpPr>
          <p:nvPr>
            <p:ph idx="1"/>
          </p:nvPr>
        </p:nvSpPr>
        <p:spPr/>
        <p:txBody>
          <a:bodyPr/>
          <a:lstStyle/>
          <a:p>
            <a:r>
              <a:rPr lang="en-US" dirty="0" smtClean="0"/>
              <a:t>Review </a:t>
            </a:r>
            <a:r>
              <a:rPr lang="en-US" dirty="0" smtClean="0">
                <a:hlinkClick r:id="rId2"/>
              </a:rPr>
              <a:t>List of Allowable COLA Revisions</a:t>
            </a:r>
            <a:endParaRPr lang="en-US" dirty="0" smtClean="0"/>
          </a:p>
          <a:p>
            <a:pPr lvl="1"/>
            <a:r>
              <a:rPr lang="en-US" dirty="0" smtClean="0"/>
              <a:t>Available on TTB Form 5100.31 </a:t>
            </a:r>
          </a:p>
          <a:p>
            <a:pPr lvl="1"/>
            <a:endParaRPr lang="en-US" dirty="0" smtClean="0"/>
          </a:p>
          <a:p>
            <a:r>
              <a:rPr lang="en-US" dirty="0" smtClean="0"/>
              <a:t>You </a:t>
            </a:r>
            <a:r>
              <a:rPr lang="en-US" dirty="0" smtClean="0">
                <a:solidFill>
                  <a:schemeClr val="accent1">
                    <a:lumMod val="50000"/>
                  </a:schemeClr>
                </a:solidFill>
              </a:rPr>
              <a:t>must be able to identify the COLA for which you are relying on to </a:t>
            </a:r>
            <a:r>
              <a:rPr lang="en-US" dirty="0" smtClean="0"/>
              <a:t>bottle a malt beverage in the event that TTB asks you to provide evidence that the label is covered by a COLA</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7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dirty="0" smtClean="0"/>
              <a:t>TTB Laws and Regulations*</a:t>
            </a:r>
            <a:br>
              <a:rPr lang="en-US" dirty="0" smtClean="0"/>
            </a:br>
            <a:r>
              <a:rPr lang="en-US" sz="3600" dirty="0" smtClean="0"/>
              <a:t>Domestic Breweries</a:t>
            </a:r>
            <a:endParaRPr lang="en-US" dirty="0"/>
          </a:p>
        </p:txBody>
      </p:sp>
      <p:sp>
        <p:nvSpPr>
          <p:cNvPr id="11267" name="Rectangle 3"/>
          <p:cNvSpPr>
            <a:spLocks noGrp="1" noChangeArrowheads="1"/>
          </p:cNvSpPr>
          <p:nvPr>
            <p:ph idx="1"/>
          </p:nvPr>
        </p:nvSpPr>
        <p:spPr/>
        <p:txBody>
          <a:bodyPr/>
          <a:lstStyle/>
          <a:p>
            <a:r>
              <a:rPr lang="en-US" dirty="0" smtClean="0"/>
              <a:t>Internal Revenue Code (IRC) </a:t>
            </a:r>
          </a:p>
          <a:p>
            <a:pPr lvl="1"/>
            <a:r>
              <a:rPr lang="en-US" dirty="0" smtClean="0"/>
              <a:t>26 U.S.C. Chapter 51 (the law)</a:t>
            </a:r>
          </a:p>
          <a:p>
            <a:pPr lvl="1"/>
            <a:r>
              <a:rPr lang="en-US" dirty="0" smtClean="0">
                <a:hlinkClick r:id="rId3"/>
              </a:rPr>
              <a:t>27 CFR part 25 – Beer</a:t>
            </a:r>
            <a:r>
              <a:rPr lang="en-US" dirty="0" smtClean="0"/>
              <a:t> (the regulations implementing the law)</a:t>
            </a:r>
          </a:p>
          <a:p>
            <a:endParaRPr lang="en-US" dirty="0" smtClean="0"/>
          </a:p>
          <a:p>
            <a:r>
              <a:rPr lang="en-US" dirty="0" smtClean="0"/>
              <a:t>Federal Alcohol Administration Act (FAA Act) </a:t>
            </a:r>
          </a:p>
          <a:p>
            <a:pPr lvl="1"/>
            <a:r>
              <a:rPr lang="en-US" dirty="0" smtClean="0"/>
              <a:t>27 U.S.C. 205 (the law)</a:t>
            </a:r>
          </a:p>
          <a:p>
            <a:pPr lvl="1"/>
            <a:r>
              <a:rPr lang="en-US" dirty="0" smtClean="0">
                <a:hlinkClick r:id="rId4"/>
              </a:rPr>
              <a:t>27 CFR part 7 – Labeling and Advertising of Malt Beverages</a:t>
            </a:r>
            <a:r>
              <a:rPr lang="en-US" dirty="0" smtClean="0"/>
              <a:t>          (the regulations implementing the law)</a:t>
            </a:r>
          </a:p>
          <a:p>
            <a:pPr lvl="1"/>
            <a:endParaRPr lang="en-US" dirty="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D8D588-25B9-4B41-A2C8-2BFDACCC4D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948684" y="5941498"/>
            <a:ext cx="8115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Not a complete list</a:t>
            </a:r>
          </a:p>
        </p:txBody>
      </p:sp>
    </p:spTree>
    <p:extLst>
      <p:ext uri="{BB962C8B-B14F-4D97-AF65-F5344CB8AC3E}">
        <p14:creationId xmlns:p14="http://schemas.microsoft.com/office/powerpoint/2010/main" val="120043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Changes to Labels That Require a New COLA</a:t>
            </a:r>
            <a:endParaRPr lang="en-US" dirty="0"/>
          </a:p>
        </p:txBody>
      </p:sp>
      <p:sp>
        <p:nvSpPr>
          <p:cNvPr id="3" name="Content Placeholder 2"/>
          <p:cNvSpPr>
            <a:spLocks noGrp="1"/>
          </p:cNvSpPr>
          <p:nvPr>
            <p:ph idx="1"/>
          </p:nvPr>
        </p:nvSpPr>
        <p:spPr/>
        <p:txBody>
          <a:bodyPr/>
          <a:lstStyle/>
          <a:p>
            <a:r>
              <a:rPr lang="en-US" dirty="0" smtClean="0"/>
              <a:t>Addition of new information or graphics (unless specifically authorized by the list of allowable revisions)</a:t>
            </a:r>
          </a:p>
          <a:p>
            <a:r>
              <a:rPr lang="en-US" dirty="0" smtClean="0"/>
              <a:t>Addition of new location listed on label</a:t>
            </a:r>
          </a:p>
          <a:p>
            <a:r>
              <a:rPr lang="en-US" dirty="0" smtClean="0"/>
              <a:t>Change in class or type</a:t>
            </a:r>
            <a:endParaRPr lang="en-US" dirty="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34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Allowable Changes to Labels </a:t>
            </a:r>
            <a:endParaRPr lang="en-US" dirty="0"/>
          </a:p>
        </p:txBody>
      </p:sp>
      <p:sp>
        <p:nvSpPr>
          <p:cNvPr id="3" name="Content Placeholder 2"/>
          <p:cNvSpPr>
            <a:spLocks noGrp="1"/>
          </p:cNvSpPr>
          <p:nvPr>
            <p:ph idx="1"/>
          </p:nvPr>
        </p:nvSpPr>
        <p:spPr/>
        <p:txBody>
          <a:bodyPr>
            <a:normAutofit lnSpcReduction="10000"/>
          </a:bodyPr>
          <a:lstStyle/>
          <a:p>
            <a:r>
              <a:rPr lang="en-US" dirty="0" smtClean="0"/>
              <a:t>Change label size (for example, to fit a different container size)</a:t>
            </a:r>
          </a:p>
          <a:p>
            <a:r>
              <a:rPr lang="en-US" dirty="0" smtClean="0"/>
              <a:t>Change net contents</a:t>
            </a:r>
          </a:p>
          <a:p>
            <a:r>
              <a:rPr lang="en-US" dirty="0" smtClean="0"/>
              <a:t>Add, delete, or change an optional alcohol content statement </a:t>
            </a:r>
          </a:p>
          <a:p>
            <a:r>
              <a:rPr lang="en-US" dirty="0" smtClean="0"/>
              <a:t>Change a mandatory alcohol content statement</a:t>
            </a:r>
          </a:p>
          <a:p>
            <a:r>
              <a:rPr lang="en-US" dirty="0" smtClean="0"/>
              <a:t>Change numerical values for serving facts statement or statement of average analysis</a:t>
            </a:r>
          </a:p>
          <a:p>
            <a:r>
              <a:rPr lang="en-US" dirty="0" smtClean="0"/>
              <a:t>And more…</a:t>
            </a:r>
            <a:endParaRPr lang="en-US" dirty="0"/>
          </a:p>
        </p:txBody>
      </p:sp>
      <p:sp>
        <p:nvSpPr>
          <p:cNvPr id="6" name="Footer Placeholder 5"/>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1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Modernization of TTB Labeling and Advertising </a:t>
            </a:r>
            <a:r>
              <a:rPr lang="en-US" dirty="0" smtClean="0"/>
              <a:t>Regulations</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062531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Modernization of TTB Labeling and Advertising Regulations</a:t>
            </a:r>
            <a:endParaRPr lang="en-US" dirty="0"/>
          </a:p>
        </p:txBody>
      </p:sp>
      <p:sp>
        <p:nvSpPr>
          <p:cNvPr id="3" name="Content Placeholder 2"/>
          <p:cNvSpPr>
            <a:spLocks noGrp="1"/>
          </p:cNvSpPr>
          <p:nvPr>
            <p:ph idx="1"/>
          </p:nvPr>
        </p:nvSpPr>
        <p:spPr/>
        <p:txBody>
          <a:bodyPr/>
          <a:lstStyle/>
          <a:p>
            <a:r>
              <a:rPr lang="en-US" dirty="0" smtClean="0"/>
              <a:t>TTB has undertaken a multi-year initiative to update our labeling and advertising regulations</a:t>
            </a:r>
          </a:p>
          <a:p>
            <a:r>
              <a:rPr lang="en-US" dirty="0" smtClean="0"/>
              <a:t>Notice 176</a:t>
            </a:r>
          </a:p>
          <a:p>
            <a:pPr lvl="1"/>
            <a:r>
              <a:rPr lang="en-US" dirty="0" smtClean="0"/>
              <a:t>Published November 26, 2018</a:t>
            </a:r>
          </a:p>
          <a:p>
            <a:pPr lvl="1"/>
            <a:r>
              <a:rPr lang="en-US" dirty="0" smtClean="0"/>
              <a:t>Comment period extended 90 days and closes </a:t>
            </a:r>
            <a:r>
              <a:rPr lang="en-US" b="1" dirty="0" smtClean="0"/>
              <a:t>June 26, 2019</a:t>
            </a:r>
          </a:p>
          <a:p>
            <a:pPr lvl="1"/>
            <a:endParaRPr lang="en-US" dirty="0" smtClean="0"/>
          </a:p>
          <a:p>
            <a:pPr lvl="1"/>
            <a:r>
              <a:rPr lang="en-US" dirty="0" smtClean="0">
                <a:hlinkClick r:id="rId2"/>
              </a:rPr>
              <a:t>https://www.regulations.gov/document?D=TTB-2018-0007-0001</a:t>
            </a:r>
            <a:r>
              <a:rPr lang="en-US" dirty="0" smtClean="0"/>
              <a:t> </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ooter Placeholder 7"/>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6605923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Clarifying Changes</a:t>
            </a:r>
            <a:endParaRPr lang="en-US" dirty="0"/>
          </a:p>
        </p:txBody>
      </p:sp>
      <p:sp>
        <p:nvSpPr>
          <p:cNvPr id="3" name="Content Placeholder 2"/>
          <p:cNvSpPr>
            <a:spLocks noGrp="1"/>
          </p:cNvSpPr>
          <p:nvPr>
            <p:ph idx="1"/>
          </p:nvPr>
        </p:nvSpPr>
        <p:spPr/>
        <p:txBody>
          <a:bodyPr/>
          <a:lstStyle/>
          <a:p>
            <a:r>
              <a:rPr lang="en-US" dirty="0" smtClean="0"/>
              <a:t>Where possible, we’ve introduced consistency between parts 4, 5, and 7</a:t>
            </a:r>
          </a:p>
          <a:p>
            <a:r>
              <a:rPr lang="en-US" dirty="0" smtClean="0"/>
              <a:t>We’ve included cross-references and examples to increase usability </a:t>
            </a:r>
          </a:p>
          <a:p>
            <a:r>
              <a:rPr lang="en-US" dirty="0" smtClean="0"/>
              <a:t>We’ve incorporated policies and guidance for one-stop shopping</a:t>
            </a:r>
            <a:endParaRPr 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a:xfrm>
            <a:off x="10552113"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1194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Proposed Clarifications</a:t>
            </a:r>
            <a:endParaRPr lang="en-US" dirty="0"/>
          </a:p>
        </p:txBody>
      </p:sp>
      <p:sp>
        <p:nvSpPr>
          <p:cNvPr id="3" name="Content Placeholder 2"/>
          <p:cNvSpPr>
            <a:spLocks noGrp="1"/>
          </p:cNvSpPr>
          <p:nvPr>
            <p:ph idx="1"/>
          </p:nvPr>
        </p:nvSpPr>
        <p:spPr/>
        <p:txBody>
          <a:bodyPr/>
          <a:lstStyle/>
          <a:p>
            <a:r>
              <a:rPr lang="en-US" smtClean="0"/>
              <a:t>Industry members who make allowable changes to labels must keep track of which COLA applies to each product that requires a COLA</a:t>
            </a:r>
          </a:p>
          <a:p>
            <a:r>
              <a:rPr lang="en-US" smtClean="0"/>
              <a:t>In light of COLAs Online, clarified that industry members are not required to keep paper copies of approved COLAs</a:t>
            </a:r>
          </a:p>
          <a:p>
            <a:r>
              <a:rPr lang="en-US" smtClean="0"/>
              <a:t>The use of flags is only prohibited if used in a misleading way</a:t>
            </a:r>
          </a:p>
          <a:p>
            <a:r>
              <a:rPr lang="en-US" smtClean="0"/>
              <a:t>Clarified the FAA Act rules for in-state only labels for malt beverages</a:t>
            </a:r>
            <a:endParaRPr lang="en-US" dirty="0" smtClean="0"/>
          </a:p>
        </p:txBody>
      </p:sp>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1073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Liberalizing Changes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Certain mandatory information may appear on keg collars </a:t>
            </a:r>
            <a:r>
              <a:rPr lang="en-US" dirty="0"/>
              <a:t>or a tap </a:t>
            </a:r>
            <a:r>
              <a:rPr lang="en-US" dirty="0" smtClean="0"/>
              <a:t>covers, which do not have to be firmly </a:t>
            </a:r>
            <a:r>
              <a:rPr lang="en-US" dirty="0"/>
              <a:t>affixed, provided that the name of the brewer </a:t>
            </a:r>
            <a:r>
              <a:rPr lang="en-US" dirty="0" smtClean="0"/>
              <a:t>is </a:t>
            </a:r>
            <a:r>
              <a:rPr lang="en-US" dirty="0"/>
              <a:t>permanently or semi-permanently stated on the </a:t>
            </a:r>
            <a:r>
              <a:rPr lang="en-US" dirty="0" smtClean="0"/>
              <a:t>keg</a:t>
            </a:r>
          </a:p>
          <a:p>
            <a:r>
              <a:rPr lang="en-US" dirty="0" smtClean="0"/>
              <a:t>All mandatory </a:t>
            </a:r>
            <a:r>
              <a:rPr lang="en-US" dirty="0"/>
              <a:t>information </a:t>
            </a:r>
            <a:r>
              <a:rPr lang="en-US" dirty="0" smtClean="0"/>
              <a:t>may </a:t>
            </a:r>
            <a:r>
              <a:rPr lang="en-US" dirty="0"/>
              <a:t>appear on any label on the </a:t>
            </a:r>
            <a:r>
              <a:rPr lang="en-US" dirty="0" smtClean="0"/>
              <a:t>malt beverage container</a:t>
            </a:r>
          </a:p>
          <a:p>
            <a:r>
              <a:rPr lang="en-US" dirty="0" smtClean="0"/>
              <a:t>TTB Ruling 2015-1 is incorporated providing that certain malt beverages may be designated in accordance with trade and consumer understanding </a:t>
            </a:r>
          </a:p>
          <a:p>
            <a:r>
              <a:rPr lang="en-US" dirty="0" smtClean="0"/>
              <a:t>The </a:t>
            </a:r>
            <a:r>
              <a:rPr lang="en-US" dirty="0"/>
              <a:t>tolerance for alcohol content </a:t>
            </a:r>
            <a:r>
              <a:rPr lang="en-US" dirty="0" smtClean="0"/>
              <a:t>on malt beverages is expanded to </a:t>
            </a:r>
            <a:r>
              <a:rPr lang="en-US" dirty="0"/>
              <a:t>one percentage point above or below the labeled alcohol </a:t>
            </a:r>
            <a:r>
              <a:rPr lang="en-US" dirty="0" smtClean="0"/>
              <a:t>content </a:t>
            </a:r>
            <a:endParaRPr 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a:xfrm>
            <a:off x="10552113"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75161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Potentially Restrictive Proposed Changes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This rulemaking is not intended to cause large-scale relabeling, but we specifically request comment on that issue</a:t>
            </a:r>
          </a:p>
          <a:p>
            <a:r>
              <a:rPr lang="en-US" dirty="0" smtClean="0"/>
              <a:t>New prohibited practice: you may not use labeling that creates a misleading impression that the product is a different commodity</a:t>
            </a:r>
          </a:p>
          <a:p>
            <a:r>
              <a:rPr lang="en-US" dirty="0" smtClean="0"/>
              <a:t>Added cross reference to CBP requirement that imported products are required to show country of origin </a:t>
            </a:r>
          </a:p>
          <a:p>
            <a:endParaRPr lang="en-US" dirty="0"/>
          </a:p>
          <a:p>
            <a:r>
              <a:rPr lang="en-US" dirty="0" smtClean="0"/>
              <a:t>We are proposing </a:t>
            </a:r>
            <a:r>
              <a:rPr lang="en-US" dirty="0"/>
              <a:t>to give </a:t>
            </a:r>
            <a:r>
              <a:rPr lang="en-US" dirty="0" smtClean="0"/>
              <a:t>industry members three </a:t>
            </a:r>
            <a:r>
              <a:rPr lang="en-US" dirty="0"/>
              <a:t>years to come into compliance with the proposed </a:t>
            </a:r>
            <a:r>
              <a:rPr lang="en-US" dirty="0" smtClean="0"/>
              <a:t>regulations (should they be finalized)</a:t>
            </a:r>
          </a:p>
          <a:p>
            <a:endParaRPr 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a:xfrm>
            <a:off x="10552113"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15446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Comment</a:t>
            </a:r>
            <a:endParaRPr lang="en-US" dirty="0"/>
          </a:p>
        </p:txBody>
      </p:sp>
      <p:sp>
        <p:nvSpPr>
          <p:cNvPr id="3" name="Content Placeholder 2"/>
          <p:cNvSpPr>
            <a:spLocks noGrp="1"/>
          </p:cNvSpPr>
          <p:nvPr>
            <p:ph idx="1"/>
          </p:nvPr>
        </p:nvSpPr>
        <p:spPr/>
        <p:txBody>
          <a:bodyPr/>
          <a:lstStyle/>
          <a:p>
            <a:r>
              <a:rPr lang="en-US" b="1" dirty="0"/>
              <a:t>Federal e-Rulemaking Portal: </a:t>
            </a:r>
            <a:endParaRPr lang="en-US" b="1" dirty="0" smtClean="0"/>
          </a:p>
          <a:p>
            <a:pPr lvl="1"/>
            <a:r>
              <a:rPr lang="en-US" dirty="0" smtClean="0"/>
              <a:t>Use the online </a:t>
            </a:r>
            <a:r>
              <a:rPr lang="en-US" dirty="0"/>
              <a:t>comment form posted </a:t>
            </a:r>
            <a:r>
              <a:rPr lang="en-US" dirty="0" smtClean="0"/>
              <a:t>within </a:t>
            </a:r>
            <a:r>
              <a:rPr lang="en-US" dirty="0"/>
              <a:t>Docket No. TTB-2018-0007 on </a:t>
            </a:r>
            <a:r>
              <a:rPr lang="en-US" dirty="0" smtClean="0"/>
              <a:t>the </a:t>
            </a:r>
            <a:r>
              <a:rPr lang="en-US" dirty="0"/>
              <a:t>Federal e-rulemaking </a:t>
            </a:r>
            <a:r>
              <a:rPr lang="en-US" dirty="0" smtClean="0"/>
              <a:t>portal </a:t>
            </a:r>
            <a:r>
              <a:rPr lang="en-US" dirty="0"/>
              <a:t>at </a:t>
            </a:r>
            <a:r>
              <a:rPr lang="en-US" dirty="0">
                <a:hlinkClick r:id="rId2"/>
              </a:rPr>
              <a:t>https://</a:t>
            </a:r>
            <a:r>
              <a:rPr lang="en-US" dirty="0" smtClean="0">
                <a:hlinkClick r:id="rId2"/>
              </a:rPr>
              <a:t>www.regulations.gov</a:t>
            </a:r>
            <a:r>
              <a:rPr lang="en-US" dirty="0" smtClean="0"/>
              <a:t> </a:t>
            </a:r>
            <a:endParaRPr lang="en-US" dirty="0"/>
          </a:p>
          <a:p>
            <a:r>
              <a:rPr lang="en-US" b="1" dirty="0"/>
              <a:t>U.S. Mail or Hand </a:t>
            </a:r>
            <a:r>
              <a:rPr lang="en-US" b="1" dirty="0" smtClean="0"/>
              <a:t>Delivery: </a:t>
            </a:r>
          </a:p>
          <a:p>
            <a:pPr lvl="1"/>
            <a:r>
              <a:rPr lang="en-US" dirty="0" smtClean="0"/>
              <a:t>Director</a:t>
            </a:r>
            <a:r>
              <a:rPr lang="en-US" dirty="0"/>
              <a:t>, Regulations and Rulings Division, Alcohol and Tobacco Tax and Trade Bureau, 1310 G Street NW, Box 12, Washington, DC </a:t>
            </a:r>
            <a:r>
              <a:rPr lang="en-US" dirty="0" smtClean="0"/>
              <a:t>20005</a:t>
            </a:r>
            <a:endParaRPr 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a:xfrm>
            <a:off x="10552113"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28472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Next steps</a:t>
            </a:r>
            <a:endParaRPr lang="en-US" dirty="0"/>
          </a:p>
        </p:txBody>
      </p:sp>
      <p:sp>
        <p:nvSpPr>
          <p:cNvPr id="3" name="Content Placeholder 2"/>
          <p:cNvSpPr>
            <a:spLocks noGrp="1"/>
          </p:cNvSpPr>
          <p:nvPr>
            <p:ph idx="1"/>
          </p:nvPr>
        </p:nvSpPr>
        <p:spPr/>
        <p:txBody>
          <a:bodyPr/>
          <a:lstStyle/>
          <a:p>
            <a:r>
              <a:rPr lang="en-US" dirty="0" smtClean="0"/>
              <a:t>We will review all comments received</a:t>
            </a:r>
          </a:p>
          <a:p>
            <a:r>
              <a:rPr lang="en-US" dirty="0" smtClean="0"/>
              <a:t>We may have to draft additional rulemaking documents to address new/revised proposals</a:t>
            </a:r>
          </a:p>
          <a:p>
            <a:r>
              <a:rPr lang="en-US" dirty="0" smtClean="0"/>
              <a:t>Issue final rule(s)</a:t>
            </a:r>
          </a:p>
          <a:p>
            <a:pPr marL="457200" lvl="1" indent="0">
              <a:buNone/>
            </a:pPr>
            <a:endParaRPr lang="en-US" dirty="0" smtClean="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a:xfrm>
            <a:off x="10552113" y="6446838"/>
            <a:ext cx="162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83E4F2-0C8C-4080-A475-13EC602EDE2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31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IRC Definition of Beer</a:t>
            </a:r>
            <a:endParaRPr lang="en-US" dirty="0"/>
          </a:p>
        </p:txBody>
      </p:sp>
      <p:sp>
        <p:nvSpPr>
          <p:cNvPr id="3" name="Content Placeholder 2"/>
          <p:cNvSpPr>
            <a:spLocks noGrp="1"/>
          </p:cNvSpPr>
          <p:nvPr>
            <p:ph idx="1"/>
          </p:nvPr>
        </p:nvSpPr>
        <p:spPr/>
        <p:txBody>
          <a:bodyPr>
            <a:normAutofit fontScale="92500" lnSpcReduction="20000"/>
          </a:bodyPr>
          <a:lstStyle/>
          <a:p>
            <a:r>
              <a:rPr lang="en-US" i="1" dirty="0" smtClean="0"/>
              <a:t>Beer is</a:t>
            </a:r>
            <a:r>
              <a:rPr lang="en-US" dirty="0" smtClean="0"/>
              <a:t>: Beer, ale, porter, stout, and other similar fermented beverages (including saké and similar products) of any name or description </a:t>
            </a:r>
            <a:r>
              <a:rPr lang="en-US" b="1" dirty="0" smtClean="0">
                <a:solidFill>
                  <a:schemeClr val="tx2">
                    <a:lumMod val="60000"/>
                    <a:lumOff val="40000"/>
                  </a:schemeClr>
                </a:solidFill>
              </a:rPr>
              <a:t>containing one-half of one percent or more of alcohol by volume, brewed or produced from malt, wholly or in part, or from any substitute for malt </a:t>
            </a:r>
          </a:p>
          <a:p>
            <a:pPr lvl="1"/>
            <a:r>
              <a:rPr lang="en-US" dirty="0" smtClean="0"/>
              <a:t>Only rice, grain of any kind, bran, glucose, sugar, and molasses are substitutes for malt </a:t>
            </a:r>
          </a:p>
          <a:p>
            <a:pPr lvl="1"/>
            <a:r>
              <a:rPr lang="en-US" dirty="0" smtClean="0"/>
              <a:t>In addition, brewers may also use the following materials as adjuncts in fermenting beer: honey, fruit, fruit juice, fruit concentrate, herbs, spices, and other food materials</a:t>
            </a:r>
          </a:p>
          <a:p>
            <a:pPr lvl="1"/>
            <a:r>
              <a:rPr lang="en-US" dirty="0" smtClean="0"/>
              <a:t>You may use flavors and other nonbeverage ingredients containing alcohol in producing beer in certain amounts</a:t>
            </a:r>
            <a:endParaRPr lang="en-US" dirty="0"/>
          </a:p>
        </p:txBody>
      </p:sp>
      <p:sp>
        <p:nvSpPr>
          <p:cNvPr id="11" name="Footer Placeholder 10"/>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45387F3-892B-4431-8057-657AFEFD7A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425165" y="5916907"/>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27 CFR part 25 </a:t>
            </a:r>
          </a:p>
        </p:txBody>
      </p:sp>
    </p:spTree>
    <p:extLst>
      <p:ext uri="{BB962C8B-B14F-4D97-AF65-F5344CB8AC3E}">
        <p14:creationId xmlns:p14="http://schemas.microsoft.com/office/powerpoint/2010/main" val="60862612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p:txBody>
          <a:bodyPr/>
          <a:lstStyle/>
          <a:p>
            <a:pPr algn="ctr"/>
            <a:r>
              <a:rPr lang="en-US" dirty="0" smtClean="0"/>
              <a:t>Summary &amp; Questions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2896480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Beer and Malt Beverage Resources</a:t>
            </a:r>
            <a:endParaRPr lang="en-US" dirty="0"/>
          </a:p>
        </p:txBody>
      </p:sp>
      <p:sp>
        <p:nvSpPr>
          <p:cNvPr id="5" name="Slide Number Placeholder 4"/>
          <p:cNvSpPr>
            <a:spLocks noGrp="1"/>
          </p:cNvSpPr>
          <p:nvPr>
            <p:ph type="sldNum" sz="quarter" idx="11"/>
          </p:nvPr>
        </p:nvSpPr>
        <p:spPr/>
        <p:txBody>
          <a:bodyPr/>
          <a:lstStyle/>
          <a:p>
            <a:fld id="{BA9696C3-F121-41AC-8403-DB61221B02C3}" type="slidenum">
              <a:rPr lang="en-US" smtClean="0"/>
              <a:pPr/>
              <a:t>221</a:t>
            </a:fld>
            <a:endParaRPr lang="en-US" dirty="0"/>
          </a:p>
        </p:txBody>
      </p:sp>
      <p:sp>
        <p:nvSpPr>
          <p:cNvPr id="4" name="Footer Placeholder 3"/>
          <p:cNvSpPr>
            <a:spLocks noGrp="1"/>
          </p:cNvSpPr>
          <p:nvPr>
            <p:ph type="ftr" sz="quarter" idx="10"/>
          </p:nvPr>
        </p:nvSpPr>
        <p:spPr/>
        <p:txBody>
          <a:bodyPr/>
          <a:lstStyle/>
          <a:p>
            <a:r>
              <a:rPr lang="en-US" dirty="0" smtClean="0"/>
              <a:t>ALCOHOL AND TOBACCO TAX AND TRADE BUREAU | TTB</a:t>
            </a:r>
            <a:endParaRPr lang="en-US" dirty="0"/>
          </a:p>
        </p:txBody>
      </p:sp>
    </p:spTree>
    <p:extLst>
      <p:ext uri="{BB962C8B-B14F-4D97-AF65-F5344CB8AC3E}">
        <p14:creationId xmlns:p14="http://schemas.microsoft.com/office/powerpoint/2010/main" val="222849919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Speaker Contact Information</a:t>
            </a:r>
            <a:endParaRPr lang="en-US" dirty="0"/>
          </a:p>
        </p:txBody>
      </p:sp>
      <p:sp>
        <p:nvSpPr>
          <p:cNvPr id="7" name="Content Placeholder 6"/>
          <p:cNvSpPr>
            <a:spLocks noGrp="1"/>
          </p:cNvSpPr>
          <p:nvPr>
            <p:ph idx="1"/>
          </p:nvPr>
        </p:nvSpPr>
        <p:spPr/>
        <p:txBody>
          <a:bodyPr>
            <a:normAutofit fontScale="77500" lnSpcReduction="20000"/>
          </a:bodyPr>
          <a:lstStyle/>
          <a:p>
            <a:r>
              <a:rPr lang="en-US" b="1" dirty="0" smtClean="0"/>
              <a:t>Susan Evans </a:t>
            </a:r>
            <a:r>
              <a:rPr lang="en-US" dirty="0" smtClean="0"/>
              <a:t>| Director, Office of Industry and State Outreach| </a:t>
            </a:r>
            <a:r>
              <a:rPr lang="en-US" dirty="0" smtClean="0">
                <a:hlinkClick r:id="rId3"/>
              </a:rPr>
              <a:t>Susan.Evans@ttb.gov</a:t>
            </a:r>
            <a:r>
              <a:rPr lang="en-US" dirty="0" smtClean="0"/>
              <a:t> |  202-453-2142</a:t>
            </a:r>
          </a:p>
          <a:p>
            <a:r>
              <a:rPr lang="en-US" b="1" dirty="0" smtClean="0"/>
              <a:t>Janelle Christian</a:t>
            </a:r>
            <a:r>
              <a:rPr lang="en-US" dirty="0" smtClean="0"/>
              <a:t>| Industry Outreach Program Manager |Office of Industry and State Outreach | </a:t>
            </a:r>
            <a:r>
              <a:rPr lang="en-US" dirty="0" smtClean="0">
                <a:hlinkClick r:id="rId4"/>
              </a:rPr>
              <a:t>Janelle.Christian@ttb.gov</a:t>
            </a:r>
            <a:r>
              <a:rPr lang="en-US" dirty="0" smtClean="0"/>
              <a:t> </a:t>
            </a:r>
          </a:p>
          <a:p>
            <a:r>
              <a:rPr lang="en-US" b="1" dirty="0" smtClean="0"/>
              <a:t>Charyl Sjowall</a:t>
            </a:r>
            <a:r>
              <a:rPr lang="en-US" dirty="0" smtClean="0"/>
              <a:t>| Investigator | Trade Investigations Division| </a:t>
            </a:r>
            <a:r>
              <a:rPr lang="en-US" dirty="0" smtClean="0">
                <a:hlinkClick r:id="rId5"/>
              </a:rPr>
              <a:t>Charyl.Sjowall@ttb.gov</a:t>
            </a:r>
            <a:r>
              <a:rPr lang="en-US" dirty="0" smtClean="0"/>
              <a:t> </a:t>
            </a:r>
          </a:p>
          <a:p>
            <a:r>
              <a:rPr lang="en-US" b="1" dirty="0" smtClean="0"/>
              <a:t>Missy Keller </a:t>
            </a:r>
            <a:r>
              <a:rPr lang="en-US" dirty="0" smtClean="0"/>
              <a:t>| Tax Specialist | National Revenue Center | </a:t>
            </a:r>
            <a:r>
              <a:rPr lang="en-US" dirty="0" smtClean="0">
                <a:hlinkClick r:id="rId6"/>
              </a:rPr>
              <a:t>Melissa.Keller@ttb.gov</a:t>
            </a:r>
            <a:r>
              <a:rPr lang="en-US" dirty="0" smtClean="0"/>
              <a:t> </a:t>
            </a:r>
          </a:p>
          <a:p>
            <a:r>
              <a:rPr lang="en-US" b="1" dirty="0" smtClean="0"/>
              <a:t>Chris Fay</a:t>
            </a:r>
            <a:r>
              <a:rPr lang="en-US" dirty="0" smtClean="0"/>
              <a:t>| Formula Specialist | Alcohol Labeling and Formulation Division | </a:t>
            </a:r>
            <a:r>
              <a:rPr lang="en-US" dirty="0" smtClean="0">
                <a:hlinkClick r:id="rId7"/>
              </a:rPr>
              <a:t>Christian.Fay@ttb.gov</a:t>
            </a:r>
            <a:r>
              <a:rPr lang="en-US" dirty="0" smtClean="0"/>
              <a:t> </a:t>
            </a:r>
          </a:p>
          <a:p>
            <a:r>
              <a:rPr lang="en-US" b="1" dirty="0" smtClean="0"/>
              <a:t>Michael Webster </a:t>
            </a:r>
            <a:r>
              <a:rPr lang="en-US" dirty="0" smtClean="0"/>
              <a:t>| QA Specialist | Alcohol Labeling and Formulation Division | </a:t>
            </a:r>
            <a:r>
              <a:rPr lang="en-US" dirty="0" smtClean="0">
                <a:hlinkClick r:id="rId8"/>
              </a:rPr>
              <a:t>Michael.Webster@ttb.gov</a:t>
            </a:r>
            <a:r>
              <a:rPr lang="en-US" dirty="0" smtClean="0"/>
              <a:t> </a:t>
            </a:r>
            <a:endParaRPr lang="en-US" dirty="0"/>
          </a:p>
        </p:txBody>
      </p:sp>
      <p:sp>
        <p:nvSpPr>
          <p:cNvPr id="4" name="Footer Placeholder 3"/>
          <p:cNvSpPr>
            <a:spLocks noGrp="1"/>
          </p:cNvSpPr>
          <p:nvPr>
            <p:ph type="ftr" sz="quarter" idx="10"/>
          </p:nvPr>
        </p:nvSpPr>
        <p:spPr/>
        <p:txBody>
          <a:bodyPr/>
          <a:lstStyle/>
          <a:p>
            <a:r>
              <a:rPr lang="en-US" dirty="0" smtClean="0"/>
              <a:t>ALCOHOL AND TOBACCO TAX AND TRADE BUREAU | TTB</a:t>
            </a:r>
            <a:endParaRPr lang="en-US" dirty="0"/>
          </a:p>
        </p:txBody>
      </p:sp>
      <p:sp>
        <p:nvSpPr>
          <p:cNvPr id="5" name="Slide Number Placeholder 4"/>
          <p:cNvSpPr>
            <a:spLocks noGrp="1"/>
          </p:cNvSpPr>
          <p:nvPr>
            <p:ph type="sldNum" sz="quarter" idx="11"/>
          </p:nvPr>
        </p:nvSpPr>
        <p:spPr/>
        <p:txBody>
          <a:bodyPr/>
          <a:lstStyle/>
          <a:p>
            <a:fld id="{3118BD3A-9A49-4256-A9ED-C8BA52E3A5D2}" type="slidenum">
              <a:rPr lang="en-US" smtClean="0"/>
              <a:pPr/>
              <a:t>222</a:t>
            </a:fld>
            <a:endParaRPr lang="en-US" dirty="0"/>
          </a:p>
        </p:txBody>
      </p:sp>
    </p:spTree>
    <p:extLst>
      <p:ext uri="{BB962C8B-B14F-4D97-AF65-F5344CB8AC3E}">
        <p14:creationId xmlns:p14="http://schemas.microsoft.com/office/powerpoint/2010/main" val="425354038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TTB Beer Contacts</a:t>
            </a:r>
            <a:endParaRPr lang="en-US" dirty="0"/>
          </a:p>
        </p:txBody>
      </p:sp>
      <p:sp>
        <p:nvSpPr>
          <p:cNvPr id="3" name="Content Placeholder 2"/>
          <p:cNvSpPr>
            <a:spLocks noGrp="1"/>
          </p:cNvSpPr>
          <p:nvPr>
            <p:ph idx="1"/>
          </p:nvPr>
        </p:nvSpPr>
        <p:spPr/>
        <p:txBody>
          <a:bodyPr>
            <a:normAutofit fontScale="92500"/>
          </a:bodyPr>
          <a:lstStyle/>
          <a:p>
            <a:r>
              <a:rPr lang="en-US" b="1" dirty="0"/>
              <a:t>Brewers Notices, Taxes, Operations Reports, etc. </a:t>
            </a:r>
            <a:r>
              <a:rPr lang="en-US" dirty="0"/>
              <a:t>contact the National Revenue Center:</a:t>
            </a:r>
          </a:p>
          <a:p>
            <a:pPr marL="857250" lvl="1" indent="-457200"/>
            <a:r>
              <a:rPr lang="en-US" dirty="0" smtClean="0"/>
              <a:t>Phone</a:t>
            </a:r>
            <a:r>
              <a:rPr lang="en-US" dirty="0"/>
              <a:t>: 877-882-3277 </a:t>
            </a:r>
          </a:p>
          <a:p>
            <a:r>
              <a:rPr lang="en-US" b="1" dirty="0"/>
              <a:t>Labeling</a:t>
            </a:r>
            <a:r>
              <a:rPr lang="en-US" dirty="0"/>
              <a:t> contact the Alcohol Labeling and Formulation Division: </a:t>
            </a:r>
          </a:p>
          <a:p>
            <a:pPr lvl="1"/>
            <a:r>
              <a:rPr lang="en-US" dirty="0" smtClean="0"/>
              <a:t>Phone</a:t>
            </a:r>
            <a:r>
              <a:rPr lang="en-US" dirty="0"/>
              <a:t>:  866-927-2533 (option 8) </a:t>
            </a:r>
          </a:p>
          <a:p>
            <a:r>
              <a:rPr lang="en-US" b="1" dirty="0"/>
              <a:t>Formulas</a:t>
            </a:r>
            <a:r>
              <a:rPr lang="en-US" dirty="0"/>
              <a:t> contact the Alcohol Labeling and Formulation Division:</a:t>
            </a:r>
          </a:p>
          <a:p>
            <a:pPr lvl="1"/>
            <a:r>
              <a:rPr lang="en-US" dirty="0" smtClean="0"/>
              <a:t>Phone</a:t>
            </a:r>
            <a:r>
              <a:rPr lang="en-US" dirty="0"/>
              <a:t>:  866-927-2533 (option 7) </a:t>
            </a:r>
            <a:r>
              <a:rPr lang="en-US" b="1" dirty="0"/>
              <a:t/>
            </a:r>
            <a:br>
              <a:rPr lang="en-US" b="1" dirty="0"/>
            </a:br>
            <a:endParaRPr lang="en-US" dirty="0"/>
          </a:p>
        </p:txBody>
      </p:sp>
      <p:sp>
        <p:nvSpPr>
          <p:cNvPr id="7" name="Footer Placeholder 6"/>
          <p:cNvSpPr>
            <a:spLocks noGrp="1"/>
          </p:cNvSpPr>
          <p:nvPr>
            <p:ph type="ftr" sz="quarter" idx="10"/>
          </p:nvPr>
        </p:nvSpPr>
        <p:spPr/>
        <p:txBody>
          <a:bodyPr/>
          <a:lstStyle/>
          <a:p>
            <a:r>
              <a:rPr lang="en-US" dirty="0" smtClean="0"/>
              <a:t>ALCOHOL AND TOBACCO TAX AND TRADE BUREAU | TTB</a:t>
            </a:r>
            <a:endParaRPr lang="en-US" dirty="0"/>
          </a:p>
        </p:txBody>
      </p:sp>
      <p:sp>
        <p:nvSpPr>
          <p:cNvPr id="8" name="Slide Number Placeholder 7"/>
          <p:cNvSpPr>
            <a:spLocks noGrp="1"/>
          </p:cNvSpPr>
          <p:nvPr>
            <p:ph type="sldNum" sz="quarter" idx="11"/>
          </p:nvPr>
        </p:nvSpPr>
        <p:spPr/>
        <p:txBody>
          <a:bodyPr/>
          <a:lstStyle/>
          <a:p>
            <a:fld id="{BA9696C3-F121-41AC-8403-DB61221B02C3}" type="slidenum">
              <a:rPr lang="en-US" smtClean="0"/>
              <a:pPr/>
              <a:t>223</a:t>
            </a:fld>
            <a:endParaRPr lang="en-US" dirty="0"/>
          </a:p>
        </p:txBody>
      </p:sp>
    </p:spTree>
    <p:extLst>
      <p:ext uri="{BB962C8B-B14F-4D97-AF65-F5344CB8AC3E}">
        <p14:creationId xmlns:p14="http://schemas.microsoft.com/office/powerpoint/2010/main" val="71970244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TTB Beer Contacts</a:t>
            </a:r>
            <a:endParaRPr lang="en-US" dirty="0"/>
          </a:p>
        </p:txBody>
      </p:sp>
      <p:sp>
        <p:nvSpPr>
          <p:cNvPr id="3" name="Content Placeholder 2"/>
          <p:cNvSpPr>
            <a:spLocks noGrp="1"/>
          </p:cNvSpPr>
          <p:nvPr>
            <p:ph idx="1"/>
          </p:nvPr>
        </p:nvSpPr>
        <p:spPr/>
        <p:txBody>
          <a:bodyPr/>
          <a:lstStyle/>
          <a:p>
            <a:r>
              <a:rPr lang="en-US" b="1" dirty="0" smtClean="0"/>
              <a:t>Importation/Exportation </a:t>
            </a:r>
            <a:r>
              <a:rPr lang="en-US" dirty="0"/>
              <a:t>contact the International Affairs Division:</a:t>
            </a:r>
          </a:p>
          <a:p>
            <a:pPr lvl="1"/>
            <a:r>
              <a:rPr lang="en-US" dirty="0" smtClean="0"/>
              <a:t>Phone</a:t>
            </a:r>
            <a:r>
              <a:rPr lang="en-US" dirty="0"/>
              <a:t>: 202-453-2260 </a:t>
            </a:r>
          </a:p>
          <a:p>
            <a:r>
              <a:rPr lang="en-US" b="1" dirty="0"/>
              <a:t>Trade Practices </a:t>
            </a:r>
            <a:r>
              <a:rPr lang="en-US" dirty="0"/>
              <a:t>contact the Market Compliance Office:</a:t>
            </a:r>
          </a:p>
          <a:p>
            <a:pPr lvl="1"/>
            <a:r>
              <a:rPr lang="en-US" dirty="0"/>
              <a:t>Phone: 202-453-2251 (option 2)</a:t>
            </a:r>
          </a:p>
          <a:p>
            <a:pPr lvl="1"/>
            <a:r>
              <a:rPr lang="en-US" dirty="0"/>
              <a:t>Email: </a:t>
            </a:r>
            <a:r>
              <a:rPr lang="en-US" dirty="0" smtClean="0">
                <a:hlinkClick r:id="rId3"/>
              </a:rPr>
              <a:t>TradePractices@ttb.gov</a:t>
            </a:r>
            <a:r>
              <a:rPr lang="en-US" dirty="0" smtClean="0"/>
              <a:t> </a:t>
            </a:r>
            <a:endParaRPr lang="en-US" dirty="0"/>
          </a:p>
          <a:p>
            <a:r>
              <a:rPr lang="en-US" b="1" dirty="0"/>
              <a:t>Regulations and Rulings Division</a:t>
            </a:r>
            <a:endParaRPr lang="en-US" dirty="0"/>
          </a:p>
          <a:p>
            <a:pPr lvl="1"/>
            <a:r>
              <a:rPr lang="en-US" dirty="0" smtClean="0"/>
              <a:t>Phone</a:t>
            </a:r>
            <a:r>
              <a:rPr lang="en-US" dirty="0"/>
              <a:t>:  202-453-2265</a:t>
            </a:r>
          </a:p>
          <a:p>
            <a:endParaRPr lang="en-US" dirty="0"/>
          </a:p>
        </p:txBody>
      </p:sp>
      <p:sp>
        <p:nvSpPr>
          <p:cNvPr id="7" name="Footer Placeholder 6"/>
          <p:cNvSpPr>
            <a:spLocks noGrp="1"/>
          </p:cNvSpPr>
          <p:nvPr>
            <p:ph type="ftr" sz="quarter" idx="10"/>
          </p:nvPr>
        </p:nvSpPr>
        <p:spPr/>
        <p:txBody>
          <a:bodyPr/>
          <a:lstStyle/>
          <a:p>
            <a:r>
              <a:rPr lang="en-US" dirty="0" smtClean="0"/>
              <a:t>ALCOHOL AND TOBACCO TAX AND TRADE BUREAU | TTB</a:t>
            </a:r>
            <a:endParaRPr lang="en-US" dirty="0"/>
          </a:p>
        </p:txBody>
      </p:sp>
      <p:sp>
        <p:nvSpPr>
          <p:cNvPr id="8" name="Slide Number Placeholder 7"/>
          <p:cNvSpPr>
            <a:spLocks noGrp="1"/>
          </p:cNvSpPr>
          <p:nvPr>
            <p:ph type="sldNum" sz="quarter" idx="11"/>
          </p:nvPr>
        </p:nvSpPr>
        <p:spPr/>
        <p:txBody>
          <a:bodyPr/>
          <a:lstStyle/>
          <a:p>
            <a:fld id="{BA9696C3-F121-41AC-8403-DB61221B02C3}" type="slidenum">
              <a:rPr lang="en-US" smtClean="0"/>
              <a:pPr/>
              <a:t>224</a:t>
            </a:fld>
            <a:endParaRPr lang="en-US" dirty="0"/>
          </a:p>
        </p:txBody>
      </p:sp>
    </p:spTree>
    <p:extLst>
      <p:ext uri="{BB962C8B-B14F-4D97-AF65-F5344CB8AC3E}">
        <p14:creationId xmlns:p14="http://schemas.microsoft.com/office/powerpoint/2010/main" val="31475362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Regulations &amp; Resources</a:t>
            </a:r>
            <a:endParaRPr lang="en-US" dirty="0"/>
          </a:p>
        </p:txBody>
      </p:sp>
      <p:sp>
        <p:nvSpPr>
          <p:cNvPr id="3" name="Content Placeholder 2"/>
          <p:cNvSpPr>
            <a:spLocks noGrp="1"/>
          </p:cNvSpPr>
          <p:nvPr>
            <p:ph idx="1"/>
          </p:nvPr>
        </p:nvSpPr>
        <p:spPr/>
        <p:txBody>
          <a:bodyPr>
            <a:normAutofit fontScale="92500" lnSpcReduction="10000"/>
          </a:bodyPr>
          <a:lstStyle/>
          <a:p>
            <a:r>
              <a:rPr lang="en-US" sz="3100" dirty="0"/>
              <a:t>27 CFR 7.10 – Meaning of terms</a:t>
            </a:r>
          </a:p>
          <a:p>
            <a:r>
              <a:rPr lang="en-US" sz="3100" dirty="0"/>
              <a:t>27 CFR 7.24(a) – Class and Type </a:t>
            </a:r>
          </a:p>
          <a:p>
            <a:r>
              <a:rPr lang="en-US" sz="3100" dirty="0"/>
              <a:t>27 CFR 25.11 – Meaning of terms</a:t>
            </a:r>
          </a:p>
          <a:p>
            <a:r>
              <a:rPr lang="en-US" sz="3100" dirty="0"/>
              <a:t>27 CFR 25.15 – Materials for the production of beer</a:t>
            </a:r>
          </a:p>
          <a:p>
            <a:r>
              <a:rPr lang="en-US" sz="3100" dirty="0"/>
              <a:t>27 CFR 25.55-58 – Formulas</a:t>
            </a:r>
          </a:p>
          <a:p>
            <a:r>
              <a:rPr lang="en-US" sz="3100" dirty="0"/>
              <a:t>TTB Ruling 2008-3 – Classification of Brewed Products</a:t>
            </a:r>
          </a:p>
          <a:p>
            <a:r>
              <a:rPr lang="en-US" sz="3100" dirty="0"/>
              <a:t>TTB Ruling 2015-1 – Ingredients and Processes not Subject to Formula Requirements</a:t>
            </a:r>
          </a:p>
          <a:p>
            <a:r>
              <a:rPr lang="en-US" sz="3100" dirty="0"/>
              <a:t>Beverage Alcohol Manual (BAM) for Malt Beverages</a:t>
            </a:r>
          </a:p>
          <a:p>
            <a:endParaRPr lang="en-US" dirty="0" smtClean="0"/>
          </a:p>
          <a:p>
            <a:endParaRPr lang="en-US" dirty="0"/>
          </a:p>
        </p:txBody>
      </p:sp>
      <p:sp>
        <p:nvSpPr>
          <p:cNvPr id="4" name="Footer Placeholder 3"/>
          <p:cNvSpPr>
            <a:spLocks noGrp="1"/>
          </p:cNvSpPr>
          <p:nvPr>
            <p:ph type="ftr" sz="quarter" idx="10"/>
          </p:nvPr>
        </p:nvSpPr>
        <p:spPr/>
        <p:txBody>
          <a:bodyPr/>
          <a:lstStyle/>
          <a:p>
            <a:pPr defTabSz="914400"/>
            <a:r>
              <a:rPr lang="en-US" dirty="0" smtClean="0">
                <a:solidFill>
                  <a:prstClr val="white"/>
                </a:solidFill>
              </a:rPr>
              <a:t>ALCOHOL AND TOBACCO TAX AND TRADE BUREAU | TTB</a:t>
            </a:r>
            <a:endParaRPr lang="en-US" dirty="0">
              <a:solidFill>
                <a:prstClr val="white"/>
              </a:solidFill>
            </a:endParaRPr>
          </a:p>
        </p:txBody>
      </p:sp>
      <p:sp>
        <p:nvSpPr>
          <p:cNvPr id="5" name="Slide Number Placeholder 4"/>
          <p:cNvSpPr>
            <a:spLocks noGrp="1"/>
          </p:cNvSpPr>
          <p:nvPr>
            <p:ph type="sldNum" sz="quarter" idx="11"/>
          </p:nvPr>
        </p:nvSpPr>
        <p:spPr/>
        <p:txBody>
          <a:bodyPr/>
          <a:lstStyle/>
          <a:p>
            <a:pPr defTabSz="914400"/>
            <a:fld id="{BA9696C3-F121-41AC-8403-DB61221B02C3}" type="slidenum">
              <a:rPr lang="en-US">
                <a:solidFill>
                  <a:prstClr val="white"/>
                </a:solidFill>
                <a:latin typeface="Calibri" panose="020F0502020204030204"/>
              </a:rPr>
              <a:pPr defTabSz="914400"/>
              <a:t>225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69591785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vert="horz" lIns="82048" tIns="41025" rIns="82048" bIns="41025" rtlCol="0" anchor="t">
            <a:normAutofit/>
          </a:bodyPr>
          <a:lstStyle/>
          <a:p>
            <a:r>
              <a:rPr lang="en-US" dirty="0" smtClean="0"/>
              <a:t>Internet Resources</a:t>
            </a:r>
            <a:endParaRPr lang="en-US" dirty="0"/>
          </a:p>
        </p:txBody>
      </p:sp>
      <p:sp>
        <p:nvSpPr>
          <p:cNvPr id="3" name="Text Placeholder 2"/>
          <p:cNvSpPr>
            <a:spLocks noGrp="1"/>
          </p:cNvSpPr>
          <p:nvPr>
            <p:ph sz="half" idx="1"/>
          </p:nvPr>
        </p:nvSpPr>
        <p:spPr/>
        <p:txBody>
          <a:bodyPr/>
          <a:lstStyle/>
          <a:p>
            <a:pPr marL="0" indent="0">
              <a:buNone/>
            </a:pPr>
            <a:r>
              <a:rPr lang="en-US" sz="2800" b="1" dirty="0" smtClean="0">
                <a:solidFill>
                  <a:srgbClr val="002060"/>
                </a:solidFill>
              </a:rPr>
              <a:t>Websites</a:t>
            </a:r>
          </a:p>
          <a:p>
            <a:pPr marL="572698" indent="-403169">
              <a:lnSpc>
                <a:spcPct val="90000"/>
              </a:lnSpc>
              <a:buClr>
                <a:schemeClr val="tx1"/>
              </a:buClr>
            </a:pPr>
            <a:r>
              <a:rPr lang="en-US" sz="2600" u="sng" dirty="0">
                <a:solidFill>
                  <a:schemeClr val="tx1">
                    <a:lumMod val="75000"/>
                  </a:schemeClr>
                </a:solidFill>
                <a:hlinkClick r:id="rId3"/>
              </a:rPr>
              <a:t>www.ttb.gov</a:t>
            </a:r>
            <a:r>
              <a:rPr lang="en-US" sz="2600" u="sng" dirty="0">
                <a:solidFill>
                  <a:schemeClr val="tx1">
                    <a:lumMod val="75000"/>
                  </a:schemeClr>
                </a:solidFill>
              </a:rPr>
              <a:t> </a:t>
            </a:r>
          </a:p>
          <a:p>
            <a:pPr marL="572698" indent="-403169">
              <a:lnSpc>
                <a:spcPct val="90000"/>
              </a:lnSpc>
              <a:spcBef>
                <a:spcPts val="1800"/>
              </a:spcBef>
              <a:buClr>
                <a:schemeClr val="tx1"/>
              </a:buClr>
            </a:pPr>
            <a:r>
              <a:rPr lang="en-US" sz="2600" u="sng" dirty="0">
                <a:solidFill>
                  <a:schemeClr val="tx1">
                    <a:lumMod val="75000"/>
                  </a:schemeClr>
                </a:solidFill>
                <a:hlinkClick r:id="rId4"/>
              </a:rPr>
              <a:t>www.fda.gov </a:t>
            </a:r>
            <a:endParaRPr lang="en-US" sz="2600" u="sng" dirty="0">
              <a:solidFill>
                <a:schemeClr val="tx1">
                  <a:lumMod val="75000"/>
                </a:schemeClr>
              </a:solidFill>
            </a:endParaRPr>
          </a:p>
          <a:p>
            <a:pPr marL="572698" indent="-403169">
              <a:lnSpc>
                <a:spcPct val="90000"/>
              </a:lnSpc>
              <a:spcBef>
                <a:spcPts val="1800"/>
              </a:spcBef>
              <a:buClr>
                <a:schemeClr val="tx1"/>
              </a:buClr>
            </a:pPr>
            <a:r>
              <a:rPr lang="en-US" sz="2600" dirty="0">
                <a:hlinkClick r:id="rId5"/>
              </a:rPr>
              <a:t>www.ecfr.gov</a:t>
            </a:r>
            <a:r>
              <a:rPr lang="en-US" sz="2600" dirty="0"/>
              <a:t>	</a:t>
            </a:r>
          </a:p>
          <a:p>
            <a:pPr marL="914011" lvl="1" indent="-403169">
              <a:lnSpc>
                <a:spcPct val="90000"/>
              </a:lnSpc>
              <a:spcBef>
                <a:spcPts val="1800"/>
              </a:spcBef>
              <a:buClr>
                <a:schemeClr val="tx1"/>
              </a:buClr>
            </a:pPr>
            <a:r>
              <a:rPr lang="en-US" sz="2600" dirty="0"/>
              <a:t>27 CFR parts 7, 16, and 25</a:t>
            </a:r>
          </a:p>
          <a:p>
            <a:pPr marL="572698" indent="-403169">
              <a:lnSpc>
                <a:spcPct val="90000"/>
              </a:lnSpc>
              <a:spcBef>
                <a:spcPts val="1800"/>
              </a:spcBef>
              <a:buClr>
                <a:schemeClr val="tx1"/>
              </a:buClr>
            </a:pPr>
            <a:r>
              <a:rPr lang="en-US" sz="2600" u="sng" dirty="0">
                <a:solidFill>
                  <a:schemeClr val="tx1">
                    <a:lumMod val="75000"/>
                  </a:schemeClr>
                </a:solidFill>
                <a:hlinkClick r:id="rId6"/>
              </a:rPr>
              <a:t>MB Beverage Alcohol </a:t>
            </a:r>
            <a:r>
              <a:rPr lang="en-US" sz="2600" u="sng" dirty="0" smtClean="0">
                <a:solidFill>
                  <a:schemeClr val="tx1">
                    <a:lumMod val="75000"/>
                  </a:schemeClr>
                </a:solidFill>
                <a:hlinkClick r:id="rId6"/>
              </a:rPr>
              <a:t>Manual</a:t>
            </a:r>
            <a:endParaRPr lang="en-US" sz="2600" dirty="0"/>
          </a:p>
          <a:p>
            <a:endParaRPr lang="en-US" sz="2800" dirty="0">
              <a:solidFill>
                <a:srgbClr val="002060"/>
              </a:solidFill>
            </a:endParaRPr>
          </a:p>
        </p:txBody>
      </p:sp>
      <p:sp>
        <p:nvSpPr>
          <p:cNvPr id="39939" name="Rectangle 3"/>
          <p:cNvSpPr>
            <a:spLocks noGrp="1" noChangeArrowheads="1"/>
          </p:cNvSpPr>
          <p:nvPr>
            <p:ph sz="half" idx="2"/>
          </p:nvPr>
        </p:nvSpPr>
        <p:spPr/>
        <p:txBody>
          <a:bodyPr>
            <a:normAutofit/>
          </a:bodyPr>
          <a:lstStyle/>
          <a:p>
            <a:pPr marL="169529" indent="0">
              <a:lnSpc>
                <a:spcPct val="90000"/>
              </a:lnSpc>
              <a:buNone/>
            </a:pPr>
            <a:r>
              <a:rPr lang="en-US" sz="3200" b="1" dirty="0" smtClean="0">
                <a:solidFill>
                  <a:srgbClr val="002060"/>
                </a:solidFill>
              </a:rPr>
              <a:t>Key Words</a:t>
            </a:r>
          </a:p>
          <a:p>
            <a:pPr marL="626729" indent="-457200">
              <a:lnSpc>
                <a:spcPct val="90000"/>
              </a:lnSpc>
            </a:pPr>
            <a:r>
              <a:rPr lang="en-US" sz="3200" dirty="0" smtClean="0"/>
              <a:t>TTB</a:t>
            </a:r>
          </a:p>
          <a:p>
            <a:pPr marL="626729" indent="-457200">
              <a:lnSpc>
                <a:spcPct val="90000"/>
              </a:lnSpc>
            </a:pPr>
            <a:r>
              <a:rPr lang="en-US" sz="3200" dirty="0" smtClean="0"/>
              <a:t>Malt Beverage or Beer</a:t>
            </a:r>
          </a:p>
          <a:p>
            <a:pPr marL="626729" indent="-457200">
              <a:lnSpc>
                <a:spcPct val="90000"/>
              </a:lnSpc>
            </a:pPr>
            <a:r>
              <a:rPr lang="en-US" sz="3200" dirty="0" smtClean="0"/>
              <a:t>BAM  </a:t>
            </a:r>
          </a:p>
          <a:p>
            <a:pPr marL="626729" indent="-457200">
              <a:lnSpc>
                <a:spcPct val="90000"/>
              </a:lnSpc>
            </a:pPr>
            <a:r>
              <a:rPr lang="en-US" sz="3200" dirty="0" smtClean="0"/>
              <a:t>Beverage </a:t>
            </a:r>
            <a:r>
              <a:rPr lang="en-US" sz="3200" dirty="0"/>
              <a:t>Alcohol </a:t>
            </a:r>
            <a:r>
              <a:rPr lang="en-US" sz="3200" dirty="0" smtClean="0"/>
              <a:t>Manual</a:t>
            </a:r>
          </a:p>
          <a:p>
            <a:pPr marL="626729" indent="-457200">
              <a:lnSpc>
                <a:spcPct val="90000"/>
              </a:lnSpc>
            </a:pPr>
            <a:r>
              <a:rPr lang="en-US" sz="3200" dirty="0" smtClean="0"/>
              <a:t>Beer Rulings</a:t>
            </a:r>
          </a:p>
          <a:p>
            <a:pPr marL="626729" indent="-457200">
              <a:lnSpc>
                <a:spcPct val="90000"/>
              </a:lnSpc>
            </a:pPr>
            <a:r>
              <a:rPr lang="en-US" sz="3200" dirty="0" smtClean="0"/>
              <a:t>eCFR</a:t>
            </a:r>
            <a:endParaRPr lang="en-US" sz="3200" dirty="0"/>
          </a:p>
          <a:p>
            <a:pPr marL="572698" indent="-403169">
              <a:lnSpc>
                <a:spcPct val="90000"/>
              </a:lnSpc>
            </a:pPr>
            <a:endParaRPr lang="en-US" sz="3100" dirty="0"/>
          </a:p>
        </p:txBody>
      </p:sp>
      <p:sp>
        <p:nvSpPr>
          <p:cNvPr id="7" name="Footer Placeholder 6"/>
          <p:cNvSpPr>
            <a:spLocks noGrp="1"/>
          </p:cNvSpPr>
          <p:nvPr>
            <p:ph type="ftr" sz="quarter" idx="10"/>
          </p:nvPr>
        </p:nvSpPr>
        <p:spPr/>
        <p:txBody>
          <a:bodyPr/>
          <a:lstStyle/>
          <a:p>
            <a:r>
              <a:rPr lang="en-US" dirty="0" smtClean="0"/>
              <a:t>ALCOHOL AND TOBACCO TAX AND TRADE BUREAU | TTB</a:t>
            </a:r>
            <a:endParaRPr lang="en-US" dirty="0"/>
          </a:p>
        </p:txBody>
      </p:sp>
      <p:sp>
        <p:nvSpPr>
          <p:cNvPr id="8" name="Slide Number Placeholder 7"/>
          <p:cNvSpPr>
            <a:spLocks noGrp="1"/>
          </p:cNvSpPr>
          <p:nvPr>
            <p:ph type="sldNum" sz="quarter" idx="11"/>
          </p:nvPr>
        </p:nvSpPr>
        <p:spPr/>
        <p:txBody>
          <a:bodyPr/>
          <a:lstStyle/>
          <a:p>
            <a:fld id="{BA9696C3-F121-41AC-8403-DB61221B02C3}" type="slidenum">
              <a:rPr lang="en-US" smtClean="0"/>
              <a:pPr/>
              <a:t>226</a:t>
            </a:fld>
            <a:endParaRPr lang="en-US" dirty="0"/>
          </a:p>
        </p:txBody>
      </p:sp>
    </p:spTree>
    <p:extLst>
      <p:ext uri="{BB962C8B-B14F-4D97-AF65-F5344CB8AC3E}">
        <p14:creationId xmlns:p14="http://schemas.microsoft.com/office/powerpoint/2010/main" val="2493314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on TTB.gov</a:t>
            </a:r>
            <a:endParaRPr lang="en-US"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n-US" b="1" dirty="0" smtClean="0"/>
              <a:t>Beer Industry Home Page                  </a:t>
            </a:r>
            <a:r>
              <a:rPr lang="en-US" dirty="0" smtClean="0">
                <a:hlinkClick r:id="rId3"/>
              </a:rPr>
              <a:t>https://www.ttb.gov/beer/index.shtml</a:t>
            </a:r>
            <a:r>
              <a:rPr lang="en-US" dirty="0" smtClean="0"/>
              <a:t> </a:t>
            </a:r>
          </a:p>
          <a:p>
            <a:pPr>
              <a:lnSpc>
                <a:spcPct val="110000"/>
              </a:lnSpc>
            </a:pPr>
            <a:r>
              <a:rPr lang="en-US" b="1" dirty="0" smtClean="0"/>
              <a:t>Alcohol Beverage Formula Approval Home Page </a:t>
            </a:r>
            <a:r>
              <a:rPr lang="en-US" dirty="0" smtClean="0">
                <a:hlinkClick r:id="rId4"/>
              </a:rPr>
              <a:t>https://www.ttb.gov/formulation/index.shtml</a:t>
            </a:r>
            <a:r>
              <a:rPr lang="en-US" dirty="0" smtClean="0"/>
              <a:t> </a:t>
            </a:r>
          </a:p>
          <a:p>
            <a:pPr>
              <a:lnSpc>
                <a:spcPct val="110000"/>
              </a:lnSpc>
            </a:pPr>
            <a:r>
              <a:rPr lang="en-US" b="1" dirty="0" smtClean="0"/>
              <a:t>Which Beers/Malt Beverages Require Formula Approval Tool </a:t>
            </a:r>
            <a:r>
              <a:rPr lang="en-US" dirty="0" smtClean="0">
                <a:hlinkClick r:id="rId5"/>
              </a:rPr>
              <a:t>https://www.ttb.gov/formulation/formula_approval_tool_mb.shtml</a:t>
            </a:r>
            <a:r>
              <a:rPr lang="en-US" dirty="0" smtClean="0"/>
              <a:t> </a:t>
            </a:r>
          </a:p>
          <a:p>
            <a:pPr>
              <a:lnSpc>
                <a:spcPct val="110000"/>
              </a:lnSpc>
            </a:pPr>
            <a:r>
              <a:rPr lang="en-US" b="1" dirty="0" smtClean="0"/>
              <a:t>Subscribe to automatically receive the weekly TTB Newsletter</a:t>
            </a:r>
            <a:r>
              <a:rPr lang="en-US" dirty="0" smtClean="0"/>
              <a:t>  </a:t>
            </a:r>
            <a:r>
              <a:rPr lang="en-US" dirty="0" smtClean="0">
                <a:hlinkClick r:id="rId6"/>
              </a:rPr>
              <a:t>https://public.govdelivery.com/accounts/USTTB/subscriber/new</a:t>
            </a:r>
            <a:r>
              <a:rPr lang="en-US" dirty="0" smtClean="0"/>
              <a:t> </a:t>
            </a:r>
          </a:p>
          <a:p>
            <a:pPr>
              <a:lnSpc>
                <a:spcPct val="110000"/>
              </a:lnSpc>
            </a:pPr>
            <a:r>
              <a:rPr lang="en-US" b="1" dirty="0" smtClean="0"/>
              <a:t>Permits Online Help Center                   </a:t>
            </a:r>
            <a:r>
              <a:rPr lang="en-US" dirty="0" smtClean="0">
                <a:hlinkClick r:id="rId7"/>
              </a:rPr>
              <a:t>https://www.ttb.gov/ponl/permits-online-help.shtml</a:t>
            </a:r>
            <a:endParaRPr lang="en-US" dirty="0" smtClean="0"/>
          </a:p>
          <a:p>
            <a:pPr>
              <a:lnSpc>
                <a:spcPct val="110000"/>
              </a:lnSpc>
            </a:pPr>
            <a:endParaRPr lang="en-US" dirty="0" smtClean="0"/>
          </a:p>
          <a:p>
            <a:pPr lvl="1">
              <a:lnSpc>
                <a:spcPct val="110000"/>
              </a:lnSpc>
            </a:pPr>
            <a:endParaRPr lang="en-US" dirty="0"/>
          </a:p>
        </p:txBody>
      </p:sp>
      <p:sp>
        <p:nvSpPr>
          <p:cNvPr id="7" name="Footer Placeholder 6"/>
          <p:cNvSpPr>
            <a:spLocks noGrp="1"/>
          </p:cNvSpPr>
          <p:nvPr>
            <p:ph type="ftr" sz="quarter" idx="10"/>
          </p:nvPr>
        </p:nvSpPr>
        <p:spPr/>
        <p:txBody>
          <a:bodyPr/>
          <a:lstStyle/>
          <a:p>
            <a:r>
              <a:rPr lang="en-US" dirty="0" smtClean="0"/>
              <a:t>ALCOHOL AND TOBACCO TAX AND TRADE BUREAU | TTB</a:t>
            </a:r>
            <a:endParaRPr lang="en-US" dirty="0"/>
          </a:p>
        </p:txBody>
      </p:sp>
      <p:sp>
        <p:nvSpPr>
          <p:cNvPr id="8" name="Slide Number Placeholder 7"/>
          <p:cNvSpPr>
            <a:spLocks noGrp="1"/>
          </p:cNvSpPr>
          <p:nvPr>
            <p:ph type="sldNum" sz="quarter" idx="11"/>
          </p:nvPr>
        </p:nvSpPr>
        <p:spPr/>
        <p:txBody>
          <a:bodyPr/>
          <a:lstStyle/>
          <a:p>
            <a:fld id="{BA9696C3-F121-41AC-8403-DB61221B02C3}" type="slidenum">
              <a:rPr lang="en-US" smtClean="0"/>
              <a:pPr/>
              <a:t>227</a:t>
            </a:fld>
            <a:endParaRPr lang="en-US" dirty="0"/>
          </a:p>
        </p:txBody>
      </p:sp>
    </p:spTree>
    <p:extLst>
      <p:ext uri="{BB962C8B-B14F-4D97-AF65-F5344CB8AC3E}">
        <p14:creationId xmlns:p14="http://schemas.microsoft.com/office/powerpoint/2010/main" val="5663251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on TTB.gov</a:t>
            </a:r>
            <a:endParaRPr lang="en-US" dirty="0"/>
          </a:p>
        </p:txBody>
      </p:sp>
      <p:sp>
        <p:nvSpPr>
          <p:cNvPr id="3" name="Content Placeholder 2"/>
          <p:cNvSpPr>
            <a:spLocks noGrp="1"/>
          </p:cNvSpPr>
          <p:nvPr>
            <p:ph idx="1"/>
          </p:nvPr>
        </p:nvSpPr>
        <p:spPr/>
        <p:txBody>
          <a:bodyPr>
            <a:normAutofit lnSpcReduction="10000"/>
          </a:bodyPr>
          <a:lstStyle/>
          <a:p>
            <a:pPr>
              <a:lnSpc>
                <a:spcPct val="110000"/>
              </a:lnSpc>
            </a:pPr>
            <a:r>
              <a:rPr lang="en-US" b="1" dirty="0"/>
              <a:t>Beer Rulings </a:t>
            </a:r>
            <a:r>
              <a:rPr lang="en-US" b="1" dirty="0">
                <a:hlinkClick r:id="rId3"/>
              </a:rPr>
              <a:t>https://</a:t>
            </a:r>
            <a:r>
              <a:rPr lang="en-US" b="1" dirty="0" smtClean="0">
                <a:hlinkClick r:id="rId3"/>
              </a:rPr>
              <a:t>www.ttb.gov/beer/beer-rulings.shtml</a:t>
            </a:r>
            <a:r>
              <a:rPr lang="en-US" b="1" dirty="0" smtClean="0"/>
              <a:t> </a:t>
            </a:r>
          </a:p>
          <a:p>
            <a:pPr>
              <a:lnSpc>
                <a:spcPct val="110000"/>
              </a:lnSpc>
            </a:pPr>
            <a:r>
              <a:rPr lang="en-US" b="1" dirty="0" smtClean="0"/>
              <a:t>Beer Procedures </a:t>
            </a:r>
            <a:r>
              <a:rPr lang="en-US" dirty="0" smtClean="0">
                <a:hlinkClick r:id="rId3"/>
              </a:rPr>
              <a:t>https</a:t>
            </a:r>
            <a:r>
              <a:rPr lang="en-US" dirty="0">
                <a:hlinkClick r:id="rId3"/>
              </a:rPr>
              <a:t>://</a:t>
            </a:r>
            <a:r>
              <a:rPr lang="en-US" dirty="0" smtClean="0">
                <a:hlinkClick r:id="rId3"/>
              </a:rPr>
              <a:t>www.ttb.gov/beer/beer-rulings.shtml</a:t>
            </a:r>
            <a:r>
              <a:rPr lang="en-US" dirty="0" smtClean="0"/>
              <a:t> </a:t>
            </a:r>
          </a:p>
          <a:p>
            <a:pPr>
              <a:lnSpc>
                <a:spcPct val="110000"/>
              </a:lnSpc>
            </a:pPr>
            <a:r>
              <a:rPr lang="en-US" b="1" dirty="0" smtClean="0"/>
              <a:t>Beer </a:t>
            </a:r>
            <a:r>
              <a:rPr lang="en-US" b="1" dirty="0"/>
              <a:t>Industry Circulars </a:t>
            </a:r>
            <a:r>
              <a:rPr lang="en-US" dirty="0">
                <a:hlinkClick r:id="rId4"/>
              </a:rPr>
              <a:t>https://</a:t>
            </a:r>
            <a:r>
              <a:rPr lang="en-US" dirty="0" smtClean="0">
                <a:hlinkClick r:id="rId4"/>
              </a:rPr>
              <a:t>www.ttb.gov/beer/beer-ic.shtml</a:t>
            </a:r>
            <a:r>
              <a:rPr lang="en-US" dirty="0" smtClean="0"/>
              <a:t> </a:t>
            </a:r>
          </a:p>
          <a:p>
            <a:pPr>
              <a:lnSpc>
                <a:spcPct val="110000"/>
              </a:lnSpc>
            </a:pPr>
            <a:r>
              <a:rPr lang="en-US" b="1" dirty="0"/>
              <a:t>Beer FAQs </a:t>
            </a:r>
            <a:r>
              <a:rPr lang="en-US" dirty="0">
                <a:hlinkClick r:id="rId5"/>
              </a:rPr>
              <a:t>https://</a:t>
            </a:r>
            <a:r>
              <a:rPr lang="en-US" dirty="0" smtClean="0">
                <a:hlinkClick r:id="rId5"/>
              </a:rPr>
              <a:t>www.ttb.gov/beer/beer-faqs.shtml</a:t>
            </a:r>
            <a:r>
              <a:rPr lang="en-US" dirty="0" smtClean="0"/>
              <a:t> </a:t>
            </a:r>
          </a:p>
          <a:p>
            <a:pPr>
              <a:lnSpc>
                <a:spcPct val="110000"/>
              </a:lnSpc>
            </a:pPr>
            <a:r>
              <a:rPr lang="en-US" b="1" dirty="0"/>
              <a:t>CBMTRA page </a:t>
            </a:r>
            <a:r>
              <a:rPr lang="en-US" dirty="0">
                <a:hlinkClick r:id="rId6"/>
              </a:rPr>
              <a:t>https://</a:t>
            </a:r>
            <a:r>
              <a:rPr lang="en-US" dirty="0" smtClean="0">
                <a:hlinkClick r:id="rId6"/>
              </a:rPr>
              <a:t>www.ttb.gov/alcohol/craft-beverage-modernization-and-tax-reform.shtml</a:t>
            </a:r>
            <a:r>
              <a:rPr lang="en-US" dirty="0" smtClean="0"/>
              <a:t> </a:t>
            </a:r>
            <a:endParaRPr lang="en-US" dirty="0"/>
          </a:p>
        </p:txBody>
      </p:sp>
      <p:sp>
        <p:nvSpPr>
          <p:cNvPr id="7" name="Footer Placeholder 6"/>
          <p:cNvSpPr>
            <a:spLocks noGrp="1"/>
          </p:cNvSpPr>
          <p:nvPr>
            <p:ph type="ftr" sz="quarter" idx="10"/>
          </p:nvPr>
        </p:nvSpPr>
        <p:spPr/>
        <p:txBody>
          <a:bodyPr/>
          <a:lstStyle/>
          <a:p>
            <a:r>
              <a:rPr lang="en-US" dirty="0" smtClean="0"/>
              <a:t>ALCOHOL AND TOBACCO TAX AND TRADE BUREAU | TTB</a:t>
            </a:r>
            <a:endParaRPr lang="en-US" dirty="0"/>
          </a:p>
        </p:txBody>
      </p:sp>
      <p:sp>
        <p:nvSpPr>
          <p:cNvPr id="8" name="Slide Number Placeholder 7"/>
          <p:cNvSpPr>
            <a:spLocks noGrp="1"/>
          </p:cNvSpPr>
          <p:nvPr>
            <p:ph type="sldNum" sz="quarter" idx="11"/>
          </p:nvPr>
        </p:nvSpPr>
        <p:spPr/>
        <p:txBody>
          <a:bodyPr/>
          <a:lstStyle/>
          <a:p>
            <a:fld id="{BA9696C3-F121-41AC-8403-DB61221B02C3}" type="slidenum">
              <a:rPr lang="en-US" smtClean="0"/>
              <a:pPr/>
              <a:t>228</a:t>
            </a:fld>
            <a:endParaRPr lang="en-US" dirty="0"/>
          </a:p>
        </p:txBody>
      </p:sp>
    </p:spTree>
    <p:extLst>
      <p:ext uri="{BB962C8B-B14F-4D97-AF65-F5344CB8AC3E}">
        <p14:creationId xmlns:p14="http://schemas.microsoft.com/office/powerpoint/2010/main" val="4012700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Act Definition of Malt Beverage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malt beverage is: A beverage made by the </a:t>
            </a:r>
            <a:r>
              <a:rPr lang="en-US" b="1" dirty="0" smtClean="0">
                <a:solidFill>
                  <a:schemeClr val="tx2">
                    <a:lumMod val="60000"/>
                    <a:lumOff val="40000"/>
                  </a:schemeClr>
                </a:solidFill>
              </a:rPr>
              <a:t>alcoholic fermentation</a:t>
            </a:r>
            <a:r>
              <a:rPr lang="en-US" dirty="0" smtClean="0"/>
              <a:t> of an infusion or decoction, or combination of both, in potable brewing water, of </a:t>
            </a:r>
          </a:p>
          <a:p>
            <a:pPr lvl="1"/>
            <a:r>
              <a:rPr lang="en-US" b="1" dirty="0" smtClean="0">
                <a:solidFill>
                  <a:schemeClr val="tx2">
                    <a:lumMod val="60000"/>
                    <a:lumOff val="40000"/>
                  </a:schemeClr>
                </a:solidFill>
              </a:rPr>
              <a:t>malted barley with hops</a:t>
            </a:r>
            <a:r>
              <a:rPr lang="en-US" dirty="0" smtClean="0"/>
              <a:t>, or their parts, or their products, and </a:t>
            </a:r>
          </a:p>
          <a:p>
            <a:pPr lvl="1"/>
            <a:r>
              <a:rPr lang="en-US" dirty="0" smtClean="0"/>
              <a:t>with or without other malted cereals, and </a:t>
            </a:r>
          </a:p>
          <a:p>
            <a:pPr lvl="1"/>
            <a:r>
              <a:rPr lang="en-US" dirty="0" smtClean="0"/>
              <a:t>with or without the addition of unmalted or prepared cereals, other carbohydrates or products prepared therefrom, and </a:t>
            </a:r>
          </a:p>
          <a:p>
            <a:pPr lvl="1"/>
            <a:r>
              <a:rPr lang="en-US" dirty="0" smtClean="0"/>
              <a:t>with or without the addition of carbon dioxide, and </a:t>
            </a:r>
          </a:p>
          <a:p>
            <a:pPr lvl="1"/>
            <a:r>
              <a:rPr lang="en-US" dirty="0" smtClean="0"/>
              <a:t>with or without other wholesome products suitable for human food consumption</a:t>
            </a:r>
            <a:endParaRPr lang="en-US" dirty="0"/>
          </a:p>
        </p:txBody>
      </p:sp>
      <p:sp>
        <p:nvSpPr>
          <p:cNvPr id="7" name="Footer Placeholder 6"/>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Slide Number Placeholder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425165" y="5916907"/>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27 CFR part </a:t>
            </a:r>
            <a:r>
              <a:rPr kumimoji="0" lang="en-US" sz="18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7 </a:t>
            </a:r>
            <a:endPar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2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Result...</a:t>
            </a:r>
            <a:endParaRPr lang="en-US" dirty="0"/>
          </a:p>
        </p:txBody>
      </p:sp>
      <p:sp>
        <p:nvSpPr>
          <p:cNvPr id="3" name="Content Placeholder 2"/>
          <p:cNvSpPr>
            <a:spLocks noGrp="1"/>
          </p:cNvSpPr>
          <p:nvPr>
            <p:ph idx="1"/>
          </p:nvPr>
        </p:nvSpPr>
        <p:spPr/>
        <p:txBody>
          <a:bodyPr/>
          <a:lstStyle/>
          <a:p>
            <a:r>
              <a:rPr lang="en-US" dirty="0" smtClean="0"/>
              <a:t>A beer is not regulated as a malt beverage under the FAA Act, unless it contains both:</a:t>
            </a:r>
          </a:p>
          <a:p>
            <a:pPr lvl="1"/>
            <a:r>
              <a:rPr lang="en-US" dirty="0" smtClean="0"/>
              <a:t>Malted barley </a:t>
            </a:r>
            <a:r>
              <a:rPr lang="en-US" i="1" dirty="0" smtClean="0">
                <a:solidFill>
                  <a:schemeClr val="tx2">
                    <a:lumMod val="50000"/>
                  </a:schemeClr>
                </a:solidFill>
              </a:rPr>
              <a:t>AND</a:t>
            </a:r>
            <a:r>
              <a:rPr lang="en-US" dirty="0" smtClean="0"/>
              <a:t> hops</a:t>
            </a:r>
          </a:p>
          <a:p>
            <a:r>
              <a:rPr lang="en-US" dirty="0" smtClean="0"/>
              <a:t>Malt beverages with less than 0.5% alcohol by volume are not taxed as beer under the IRC, but may be subject to FAA Act requirements</a:t>
            </a:r>
          </a:p>
          <a:p>
            <a:r>
              <a:rPr lang="en-US" dirty="0" smtClean="0"/>
              <a:t>See </a:t>
            </a:r>
            <a:r>
              <a:rPr lang="en-US" dirty="0" smtClean="0">
                <a:hlinkClick r:id="rId2"/>
              </a:rPr>
              <a:t>TTB Ruling 2008-3</a:t>
            </a:r>
            <a:r>
              <a:rPr lang="en-US" dirty="0" smtClean="0"/>
              <a:t> for additional information </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47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Therefore...</a:t>
            </a:r>
            <a:endParaRPr lang="en-US" dirty="0"/>
          </a:p>
        </p:txBody>
      </p:sp>
      <p:sp>
        <p:nvSpPr>
          <p:cNvPr id="3" name="Content Placeholder 2"/>
          <p:cNvSpPr>
            <a:spLocks noGrp="1"/>
          </p:cNvSpPr>
          <p:nvPr>
            <p:ph idx="1"/>
          </p:nvPr>
        </p:nvSpPr>
        <p:spPr/>
        <p:txBody>
          <a:bodyPr>
            <a:normAutofit lnSpcReduction="10000"/>
          </a:bodyPr>
          <a:lstStyle/>
          <a:p>
            <a:r>
              <a:rPr lang="en-US" b="1" dirty="0" smtClean="0"/>
              <a:t>Saké</a:t>
            </a:r>
            <a:r>
              <a:rPr lang="en-US" dirty="0" smtClean="0"/>
              <a:t> is beer under the IRC but is not a malt beverage under the FAA Act (it’s wine)</a:t>
            </a:r>
          </a:p>
          <a:p>
            <a:r>
              <a:rPr lang="en-US" b="1" dirty="0" smtClean="0"/>
              <a:t>Near beer </a:t>
            </a:r>
            <a:r>
              <a:rPr lang="en-US" dirty="0" smtClean="0"/>
              <a:t>(less than 0.5% ABV) and </a:t>
            </a:r>
            <a:r>
              <a:rPr lang="en-US" b="1" dirty="0" smtClean="0"/>
              <a:t>alcohol free </a:t>
            </a:r>
            <a:r>
              <a:rPr lang="en-US" dirty="0" smtClean="0"/>
              <a:t>malt beverages (0.0% ABV) are potentially subject to TTB label approval</a:t>
            </a:r>
          </a:p>
          <a:p>
            <a:r>
              <a:rPr lang="en-US" b="1" dirty="0" smtClean="0"/>
              <a:t>Sorghum beers </a:t>
            </a:r>
            <a:r>
              <a:rPr lang="en-US" dirty="0" smtClean="0"/>
              <a:t>and other beers made without both malted barley and hops are never subject to TTB label approval, but must be labeled in accordance with Food and Drug Administration (FDA) food labeling requirements</a:t>
            </a:r>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751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IRC Requirements for (Domestic) Beer</a:t>
            </a:r>
            <a:endParaRPr lang="en-US" dirty="0"/>
          </a:p>
        </p:txBody>
      </p:sp>
      <p:sp>
        <p:nvSpPr>
          <p:cNvPr id="3" name="Content Placeholder 2"/>
          <p:cNvSpPr>
            <a:spLocks noGrp="1"/>
          </p:cNvSpPr>
          <p:nvPr>
            <p:ph idx="1"/>
          </p:nvPr>
        </p:nvSpPr>
        <p:spPr/>
        <p:txBody>
          <a:bodyPr/>
          <a:lstStyle/>
          <a:p>
            <a:r>
              <a:rPr lang="en-US" dirty="0" smtClean="0"/>
              <a:t>Applies to all beer produced in the U.S. </a:t>
            </a:r>
          </a:p>
          <a:p>
            <a:r>
              <a:rPr lang="en-US" dirty="0" smtClean="0"/>
              <a:t>Includes: </a:t>
            </a:r>
          </a:p>
          <a:p>
            <a:pPr lvl="1"/>
            <a:r>
              <a:rPr lang="en-US" dirty="0" smtClean="0"/>
              <a:t>Qualification of the Brewery/Brewpub</a:t>
            </a:r>
          </a:p>
          <a:p>
            <a:pPr lvl="1"/>
            <a:r>
              <a:rPr lang="en-US" dirty="0" smtClean="0"/>
              <a:t>Recordkeeping requirements and reports</a:t>
            </a:r>
          </a:p>
          <a:p>
            <a:pPr lvl="1"/>
            <a:r>
              <a:rPr lang="en-US" dirty="0" smtClean="0"/>
              <a:t>Taxes</a:t>
            </a:r>
          </a:p>
          <a:p>
            <a:pPr lvl="1"/>
            <a:r>
              <a:rPr lang="en-US" dirty="0" smtClean="0"/>
              <a:t>Formulas (for some beers)</a:t>
            </a:r>
          </a:p>
          <a:p>
            <a:pPr lvl="1"/>
            <a:r>
              <a:rPr lang="en-US" dirty="0" smtClean="0"/>
              <a:t>Minimum marks, brands and labels requirements</a:t>
            </a:r>
          </a:p>
        </p:txBody>
      </p:sp>
      <p:sp>
        <p:nvSpPr>
          <p:cNvPr id="11" name="Footer Placeholder 10"/>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45387F3-892B-4431-8057-657AFEFD7A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0425165" y="5916907"/>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27 CFR part 25 </a:t>
            </a:r>
          </a:p>
        </p:txBody>
      </p:sp>
    </p:spTree>
    <p:extLst>
      <p:ext uri="{BB962C8B-B14F-4D97-AF65-F5344CB8AC3E}">
        <p14:creationId xmlns:p14="http://schemas.microsoft.com/office/powerpoint/2010/main" val="2370833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Act Requirements for Malt Beverages</a:t>
            </a:r>
            <a:endParaRPr lang="en-US" dirty="0"/>
          </a:p>
        </p:txBody>
      </p:sp>
      <p:sp>
        <p:nvSpPr>
          <p:cNvPr id="3" name="Content Placeholder 2"/>
          <p:cNvSpPr>
            <a:spLocks noGrp="1"/>
          </p:cNvSpPr>
          <p:nvPr>
            <p:ph idx="1"/>
          </p:nvPr>
        </p:nvSpPr>
        <p:spPr/>
        <p:txBody>
          <a:bodyPr/>
          <a:lstStyle/>
          <a:p>
            <a:r>
              <a:rPr lang="en-US" dirty="0" smtClean="0"/>
              <a:t>Applies to domestic and imported malt beverages, but only if they are sold or shipped ... in interstate commerce* </a:t>
            </a:r>
          </a:p>
          <a:p>
            <a:r>
              <a:rPr lang="en-US" dirty="0" smtClean="0"/>
              <a:t>Includes: </a:t>
            </a:r>
          </a:p>
          <a:p>
            <a:pPr lvl="1"/>
            <a:r>
              <a:rPr lang="en-US" dirty="0" smtClean="0"/>
              <a:t>Labeling requirements for malt beverages</a:t>
            </a:r>
          </a:p>
          <a:p>
            <a:pPr lvl="1"/>
            <a:r>
              <a:rPr lang="en-US" dirty="0" smtClean="0"/>
              <a:t>Certificates of Label Approval (COLA)</a:t>
            </a:r>
          </a:p>
          <a:p>
            <a:pPr lvl="1"/>
            <a:r>
              <a:rPr lang="en-US" dirty="0" smtClean="0"/>
              <a:t>Advertising of malt beverages</a:t>
            </a:r>
          </a:p>
          <a:p>
            <a:pPr lvl="1"/>
            <a:r>
              <a:rPr lang="en-US" dirty="0" smtClean="0"/>
              <a:t>Trade practices</a:t>
            </a:r>
            <a:endParaRPr lang="en-US" dirty="0"/>
          </a:p>
        </p:txBody>
      </p:sp>
      <p:sp>
        <p:nvSpPr>
          <p:cNvPr id="7" name="Footer Placeholder 6"/>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Slide Number Placeholder 7"/>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095500" y="5941498"/>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Calibri" panose="020F0502020204030204"/>
                <a:ea typeface="+mn-ea"/>
                <a:cs typeface="+mn-cs"/>
              </a:rPr>
              <a:t>*Other conditions apply </a:t>
            </a:r>
            <a:r>
              <a:rPr kumimoji="0" lang="en-US" sz="1800" b="0" i="0" u="none" strike="noStrike" kern="1200" cap="none" spc="0" normalizeH="0" baseline="0" noProof="0" dirty="0" smtClean="0">
                <a:ln>
                  <a:noFill/>
                </a:ln>
                <a:solidFill>
                  <a:srgbClr val="17375E"/>
                </a:solidFill>
                <a:effectLst/>
                <a:uLnTx/>
                <a:uFillTx/>
                <a:latin typeface="Calibri" panose="020F0502020204030204"/>
                <a:ea typeface="+mn-ea"/>
                <a:cs typeface="+mn-cs"/>
              </a:rPr>
              <a:t>for </a:t>
            </a:r>
            <a:r>
              <a:rPr kumimoji="0" lang="en-US" sz="1800" b="0" i="0" u="none" strike="noStrike" kern="1200" cap="none" spc="0" normalizeH="0" baseline="0" noProof="0" dirty="0">
                <a:ln>
                  <a:noFill/>
                </a:ln>
                <a:solidFill>
                  <a:srgbClr val="17375E"/>
                </a:solidFill>
                <a:effectLst/>
                <a:uLnTx/>
                <a:uFillTx/>
                <a:latin typeface="Calibri" panose="020F0502020204030204"/>
                <a:ea typeface="+mn-ea"/>
                <a:cs typeface="+mn-cs"/>
              </a:rPr>
              <a:t>labeling and COLA requirements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E"/>
              </a:solidFill>
              <a:effectLst/>
              <a:uLnTx/>
              <a:uFillTx/>
              <a:latin typeface="Calibri" panose="020F0502020204030204"/>
              <a:ea typeface="+mn-ea"/>
              <a:cs typeface="+mn-cs"/>
            </a:endParaRPr>
          </a:p>
        </p:txBody>
      </p:sp>
      <p:sp>
        <p:nvSpPr>
          <p:cNvPr id="10" name="TextBox 9"/>
          <p:cNvSpPr txBox="1"/>
          <p:nvPr/>
        </p:nvSpPr>
        <p:spPr>
          <a:xfrm>
            <a:off x="10425165" y="5916907"/>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rPr>
              <a:t>27 CFR part </a:t>
            </a:r>
            <a:r>
              <a:rPr kumimoji="0" lang="en-US" sz="1800" b="0" i="0" u="none" strike="noStrike" kern="1200" cap="none" spc="0" normalizeH="0" baseline="0" noProof="0" dirty="0" smtClean="0">
                <a:ln>
                  <a:noFill/>
                </a:ln>
                <a:solidFill>
                  <a:srgbClr val="1F497D">
                    <a:lumMod val="75000"/>
                  </a:srgbClr>
                </a:solidFill>
                <a:effectLst/>
                <a:uLnTx/>
                <a:uFillTx/>
                <a:latin typeface="Calibri" panose="020F0502020204030204"/>
                <a:ea typeface="+mn-ea"/>
                <a:cs typeface="+mn-cs"/>
              </a:rPr>
              <a:t>7 </a:t>
            </a:r>
            <a:endPar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27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Craft Beverage Modernization &amp; Tax Reform Act </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Text Placeholder 5"/>
          <p:cNvSpPr>
            <a:spLocks noGrp="1"/>
          </p:cNvSpPr>
          <p:nvPr>
            <p:ph type="subTitle" idx="1"/>
          </p:nvPr>
        </p:nvSpPr>
        <p:spPr/>
        <p:txBody>
          <a:bodyPr>
            <a:normAutofit/>
          </a:bodyPr>
          <a:lstStyle/>
          <a:p>
            <a:pPr algn="ctr"/>
            <a:r>
              <a:rPr lang="en-US" sz="3200" dirty="0" smtClean="0"/>
              <a:t>CHANGES EFFECTIVE DURING </a:t>
            </a:r>
          </a:p>
          <a:p>
            <a:pPr algn="ctr"/>
            <a:r>
              <a:rPr lang="en-US" sz="3200" dirty="0" smtClean="0"/>
              <a:t>2018 AND 2019</a:t>
            </a:r>
            <a:endParaRPr lang="en-US" sz="3200" dirty="0"/>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0096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Tax Rates for Domestic Beer</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2019300" y="5929613"/>
            <a:ext cx="8153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Additional rules regarding controlled groups and single taxpayers apply </a:t>
            </a:r>
          </a:p>
        </p:txBody>
      </p:sp>
      <p:graphicFrame>
        <p:nvGraphicFramePr>
          <p:cNvPr id="2" name="Table 1"/>
          <p:cNvGraphicFramePr>
            <a:graphicFrameLocks noGrp="1"/>
          </p:cNvGraphicFramePr>
          <p:nvPr>
            <p:extLst/>
          </p:nvPr>
        </p:nvGraphicFramePr>
        <p:xfrm>
          <a:off x="1262881" y="1516255"/>
          <a:ext cx="9438616" cy="4264831"/>
        </p:xfrm>
        <a:graphic>
          <a:graphicData uri="http://schemas.openxmlformats.org/drawingml/2006/table">
            <a:tbl>
              <a:tblPr>
                <a:effectLst>
                  <a:outerShdw blurRad="50800" dist="38100" dir="2700000" algn="tl" rotWithShape="0">
                    <a:prstClr val="black">
                      <a:alpha val="40000"/>
                    </a:prstClr>
                  </a:outerShdw>
                </a:effectLst>
              </a:tblPr>
              <a:tblGrid>
                <a:gridCol w="2359654">
                  <a:extLst>
                    <a:ext uri="{9D8B030D-6E8A-4147-A177-3AD203B41FA5}">
                      <a16:colId xmlns:a16="http://schemas.microsoft.com/office/drawing/2014/main" val="20000"/>
                    </a:ext>
                  </a:extLst>
                </a:gridCol>
                <a:gridCol w="2359654">
                  <a:extLst>
                    <a:ext uri="{9D8B030D-6E8A-4147-A177-3AD203B41FA5}">
                      <a16:colId xmlns:a16="http://schemas.microsoft.com/office/drawing/2014/main" val="20001"/>
                    </a:ext>
                  </a:extLst>
                </a:gridCol>
                <a:gridCol w="2359654">
                  <a:extLst>
                    <a:ext uri="{9D8B030D-6E8A-4147-A177-3AD203B41FA5}">
                      <a16:colId xmlns:a16="http://schemas.microsoft.com/office/drawing/2014/main" val="20002"/>
                    </a:ext>
                  </a:extLst>
                </a:gridCol>
                <a:gridCol w="2359654">
                  <a:extLst>
                    <a:ext uri="{9D8B030D-6E8A-4147-A177-3AD203B41FA5}">
                      <a16:colId xmlns:a16="http://schemas.microsoft.com/office/drawing/2014/main" val="20003"/>
                    </a:ext>
                  </a:extLst>
                </a:gridCol>
              </a:tblGrid>
              <a:tr h="736485">
                <a:tc gridSpan="4">
                  <a:txBody>
                    <a:bodyPr/>
                    <a:lstStyle/>
                    <a:p>
                      <a:pPr algn="ctr" rtl="0" fontAlgn="ctr"/>
                      <a:r>
                        <a:rPr lang="en-US" sz="2300" b="1" i="0" u="none" strike="noStrike" dirty="0">
                          <a:solidFill>
                            <a:srgbClr val="000000"/>
                          </a:solidFill>
                          <a:effectLst/>
                          <a:latin typeface="Calibri" panose="020F0502020204030204" pitchFamily="34" charset="0"/>
                        </a:rPr>
                        <a:t>Tax Rates for Domestic Beer </a:t>
                      </a:r>
                      <a:r>
                        <a:rPr lang="en-US" sz="2300" b="1" i="0" u="none" strike="noStrike" dirty="0" smtClean="0">
                          <a:solidFill>
                            <a:srgbClr val="000000"/>
                          </a:solidFill>
                          <a:effectLst/>
                          <a:latin typeface="Calibri" panose="020F0502020204030204" pitchFamily="34" charset="0"/>
                        </a:rPr>
                        <a:t>Removed </a:t>
                      </a:r>
                      <a:r>
                        <a:rPr lang="en-US" sz="2300" b="1" i="0" u="none" strike="noStrike" dirty="0">
                          <a:solidFill>
                            <a:srgbClr val="000000"/>
                          </a:solidFill>
                          <a:effectLst/>
                          <a:latin typeface="Calibri" panose="020F0502020204030204" pitchFamily="34" charset="0"/>
                        </a:rPr>
                        <a:t>During Calendar Years 2018 and 2019*</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7453">
                <a:tc>
                  <a:txBody>
                    <a:bodyPr/>
                    <a:lstStyle/>
                    <a:p>
                      <a:pPr algn="ctr" rtl="0" fontAlgn="ctr"/>
                      <a:r>
                        <a:rPr lang="en-US" sz="1800" b="1" i="0" u="none" strike="noStrike" dirty="0">
                          <a:solidFill>
                            <a:srgbClr val="000000"/>
                          </a:solidFill>
                          <a:effectLst/>
                          <a:latin typeface="Calibri" panose="020F0502020204030204" pitchFamily="34" charset="0"/>
                        </a:rPr>
                        <a:t> </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gridSpan="2">
                  <a:txBody>
                    <a:bodyPr/>
                    <a:lstStyle/>
                    <a:p>
                      <a:pPr algn="ctr" rtl="0" fontAlgn="ctr"/>
                      <a:r>
                        <a:rPr lang="en-US" sz="1800" b="1" i="0" u="none" strike="noStrike" dirty="0">
                          <a:solidFill>
                            <a:srgbClr val="000000"/>
                          </a:solidFill>
                          <a:effectLst/>
                          <a:latin typeface="Calibri" panose="020F0502020204030204" pitchFamily="34" charset="0"/>
                        </a:rPr>
                        <a:t>Beer Produced by the Brewer</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a:txBody>
                    <a:bodyPr/>
                    <a:lstStyle/>
                    <a:p>
                      <a:pPr algn="ctr" rtl="0" fontAlgn="ctr"/>
                      <a:r>
                        <a:rPr lang="en-US" sz="1800" b="1" i="0" u="none" strike="noStrike" dirty="0">
                          <a:solidFill>
                            <a:srgbClr val="000000"/>
                          </a:solidFill>
                          <a:effectLst/>
                          <a:latin typeface="Calibri" panose="020F0502020204030204" pitchFamily="34" charset="0"/>
                        </a:rPr>
                        <a:t>Beer Not Produced </a:t>
                      </a:r>
                      <a:endParaRPr lang="en-US" sz="1800" b="1" i="0" u="none" strike="noStrike" dirty="0" smtClean="0">
                        <a:solidFill>
                          <a:srgbClr val="000000"/>
                        </a:solidFill>
                        <a:effectLst/>
                        <a:latin typeface="Calibri" panose="020F0502020204030204" pitchFamily="34" charset="0"/>
                      </a:endParaRPr>
                    </a:p>
                    <a:p>
                      <a:pPr algn="ctr" rtl="0" fontAlgn="ctr"/>
                      <a:r>
                        <a:rPr lang="en-US" sz="1800" b="1" i="0" u="none" strike="noStrike" dirty="0" smtClean="0">
                          <a:solidFill>
                            <a:srgbClr val="000000"/>
                          </a:solidFill>
                          <a:effectLst/>
                          <a:latin typeface="Calibri" panose="020F0502020204030204" pitchFamily="34" charset="0"/>
                        </a:rPr>
                        <a:t>by </a:t>
                      </a:r>
                      <a:r>
                        <a:rPr lang="en-US" sz="1800" b="1" i="0" u="none" strike="noStrike" dirty="0">
                          <a:solidFill>
                            <a:srgbClr val="000000"/>
                          </a:solidFill>
                          <a:effectLst/>
                          <a:latin typeface="Calibri" panose="020F0502020204030204" pitchFamily="34" charset="0"/>
                        </a:rPr>
                        <a:t>the Brewer</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617453">
                <a:tc rowSpan="2">
                  <a:txBody>
                    <a:bodyPr/>
                    <a:lstStyle/>
                    <a:p>
                      <a:pPr algn="l" fontAlgn="ctr"/>
                      <a:r>
                        <a:rPr lang="en-US" sz="1800" b="1" i="0" u="none" strike="noStrike" dirty="0">
                          <a:solidFill>
                            <a:srgbClr val="000000"/>
                          </a:solidFill>
                          <a:effectLst/>
                          <a:latin typeface="Calibri" panose="020F0502020204030204" pitchFamily="34" charset="0"/>
                        </a:rPr>
                        <a:t>Domestic Brewer who brews 2,000,000 barrels or less per calendar year</a:t>
                      </a:r>
                    </a:p>
                  </a:txBody>
                  <a:tcPr marL="77638"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000000"/>
                          </a:solidFill>
                          <a:effectLst/>
                          <a:latin typeface="Calibri" panose="020F0502020204030204" pitchFamily="34" charset="0"/>
                        </a:rPr>
                        <a:t>First 60,000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Over 60,000 up to 2,000,000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All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2"/>
                  </a:ext>
                </a:extLst>
              </a:tr>
              <a:tr h="904456">
                <a:tc vMerge="1">
                  <a:txBody>
                    <a:bodyPr/>
                    <a:lstStyle/>
                    <a:p>
                      <a:endParaRPr lang="en-US"/>
                    </a:p>
                  </a:txBody>
                  <a:tcPr/>
                </a:tc>
                <a:tc>
                  <a:txBody>
                    <a:bodyPr/>
                    <a:lstStyle/>
                    <a:p>
                      <a:pPr algn="ctr" fontAlgn="ctr"/>
                      <a:r>
                        <a:rPr lang="en-US" sz="1800" b="1" i="0" u="none" strike="noStrike" dirty="0">
                          <a:solidFill>
                            <a:srgbClr val="000000"/>
                          </a:solidFill>
                          <a:effectLst/>
                          <a:latin typeface="+mn-lt"/>
                        </a:rPr>
                        <a:t>$3.50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$16.00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800" b="1" i="0" u="none" strike="noStrike" dirty="0">
                          <a:solidFill>
                            <a:srgbClr val="000000"/>
                          </a:solidFill>
                          <a:effectLst/>
                          <a:latin typeface="+mn-lt"/>
                        </a:rPr>
                        <a:t>$18.00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4528">
                <a:tc rowSpan="2">
                  <a:txBody>
                    <a:bodyPr/>
                    <a:lstStyle/>
                    <a:p>
                      <a:pPr algn="l" fontAlgn="ctr"/>
                      <a:r>
                        <a:rPr lang="en-US" sz="1800" b="1" i="0" u="none" strike="noStrike" dirty="0">
                          <a:solidFill>
                            <a:srgbClr val="000000"/>
                          </a:solidFill>
                          <a:effectLst/>
                          <a:latin typeface="Calibri" panose="020F0502020204030204" pitchFamily="34" charset="0"/>
                        </a:rPr>
                        <a:t>Domestic Brewer who brews more than 2,000,000 barrels per calendar year</a:t>
                      </a:r>
                    </a:p>
                  </a:txBody>
                  <a:tcPr marL="77638"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000000"/>
                          </a:solidFill>
                          <a:effectLst/>
                          <a:latin typeface="Calibri" panose="020F0502020204030204" pitchFamily="34" charset="0"/>
                        </a:rPr>
                        <a:t>First 6,000,000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800" b="1" i="0" u="none" strike="noStrike" dirty="0">
                          <a:solidFill>
                            <a:srgbClr val="000000"/>
                          </a:solidFill>
                          <a:effectLst/>
                          <a:latin typeface="Calibri" panose="020F0502020204030204" pitchFamily="34" charset="0"/>
                        </a:rPr>
                        <a:t>Over 6,000,000  BBLs</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extLst>
                  <a:ext uri="{0D108BD9-81ED-4DB2-BD59-A6C34878D82A}">
                    <a16:rowId xmlns:a16="http://schemas.microsoft.com/office/drawing/2014/main" val="10004"/>
                  </a:ext>
                </a:extLst>
              </a:tr>
              <a:tr h="904456">
                <a:tc vMerge="1">
                  <a:txBody>
                    <a:bodyPr/>
                    <a:lstStyle/>
                    <a:p>
                      <a:endParaRPr lang="en-US"/>
                    </a:p>
                  </a:txBody>
                  <a:tcPr/>
                </a:tc>
                <a:tc>
                  <a:txBody>
                    <a:bodyPr/>
                    <a:lstStyle/>
                    <a:p>
                      <a:pPr algn="ctr" fontAlgn="ctr"/>
                      <a:r>
                        <a:rPr lang="en-US" sz="1800" b="1" i="0" u="none" strike="noStrike" dirty="0">
                          <a:solidFill>
                            <a:srgbClr val="000000"/>
                          </a:solidFill>
                          <a:effectLst/>
                          <a:latin typeface="Calibri" panose="020F0502020204030204" pitchFamily="34" charset="0"/>
                        </a:rPr>
                        <a:t>$16.00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$18.00</a:t>
                      </a:r>
                    </a:p>
                  </a:txBody>
                  <a:tcPr marL="6470" marR="6470" marT="64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14" name="Rectangle 13"/>
          <p:cNvSpPr/>
          <p:nvPr/>
        </p:nvSpPr>
        <p:spPr>
          <a:xfrm>
            <a:off x="1262881" y="2270927"/>
            <a:ext cx="7057154" cy="210010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320035" y="2270927"/>
            <a:ext cx="2381462" cy="351015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999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4294967295"/>
          </p:nvPr>
        </p:nvSpPr>
        <p:spPr>
          <a:xfrm>
            <a:off x="10566400" y="6446838"/>
            <a:ext cx="162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5387F3-892B-4431-8057-657AFEFD7A34}"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404244174"/>
              </p:ext>
            </p:extLst>
          </p:nvPr>
        </p:nvGraphicFramePr>
        <p:xfrm>
          <a:off x="2007726" y="806960"/>
          <a:ext cx="8153399" cy="5379723"/>
        </p:xfrm>
        <a:graphic>
          <a:graphicData uri="http://schemas.openxmlformats.org/drawingml/2006/table">
            <a:tbl>
              <a:tblPr firstRow="1" firstCol="1" bandRow="1">
                <a:effectLst>
                  <a:outerShdw blurRad="50800" dist="38100" dir="2700000" algn="tl" rotWithShape="0">
                    <a:prstClr val="black">
                      <a:alpha val="40000"/>
                    </a:prstClr>
                  </a:outerShdw>
                </a:effectLst>
                <a:tableStyleId>{B301B821-A1FF-4177-AEE7-76D212191A09}</a:tableStyleId>
              </a:tblPr>
              <a:tblGrid>
                <a:gridCol w="2033963">
                  <a:extLst>
                    <a:ext uri="{9D8B030D-6E8A-4147-A177-3AD203B41FA5}">
                      <a16:colId xmlns:a16="http://schemas.microsoft.com/office/drawing/2014/main" val="20000"/>
                    </a:ext>
                  </a:extLst>
                </a:gridCol>
                <a:gridCol w="3071436">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64029">
                <a:tc>
                  <a:txBody>
                    <a:bodyPr/>
                    <a:lstStyle/>
                    <a:p>
                      <a:pPr marL="0" marR="0">
                        <a:spcBef>
                          <a:spcPts val="0"/>
                        </a:spcBef>
                        <a:spcAft>
                          <a:spcPts val="0"/>
                        </a:spcAft>
                      </a:pPr>
                      <a:r>
                        <a:rPr lang="en-US" sz="2800" dirty="0">
                          <a:effectLst/>
                          <a:latin typeface="Calibri" panose="020F0502020204030204" pitchFamily="34" charset="0"/>
                        </a:rPr>
                        <a:t>Time</a:t>
                      </a:r>
                      <a:endParaRPr lang="en-US" sz="2400"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panose="020F0502020204030204" pitchFamily="34" charset="0"/>
                        </a:rPr>
                        <a:t>Subject</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panose="020F0502020204030204" pitchFamily="34" charset="0"/>
                        </a:rPr>
                        <a:t>Speaker</a:t>
                      </a:r>
                      <a:endParaRPr lang="en-US" sz="2000"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4029">
                <a:tc>
                  <a:txBody>
                    <a:bodyPr/>
                    <a:lstStyle/>
                    <a:p>
                      <a:pPr marL="0" marR="0">
                        <a:spcBef>
                          <a:spcPts val="0"/>
                        </a:spcBef>
                        <a:spcAft>
                          <a:spcPts val="0"/>
                        </a:spcAft>
                      </a:pPr>
                      <a:r>
                        <a:rPr lang="en-US" sz="2000" dirty="0" smtClean="0">
                          <a:effectLst/>
                          <a:latin typeface="Calibri" panose="020F0502020204030204" pitchFamily="34" charset="0"/>
                        </a:rPr>
                        <a:t>12:00 to 12:20</a:t>
                      </a:r>
                      <a:endParaRPr lang="en-US" sz="1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TTB Overview </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Susan Evans</a:t>
                      </a:r>
                      <a:r>
                        <a:rPr lang="en-US" sz="2400" dirty="0">
                          <a:effectLst/>
                          <a:latin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4029">
                <a:tc>
                  <a:txBody>
                    <a:bodyPr/>
                    <a:lstStyle/>
                    <a:p>
                      <a:pPr marL="0" marR="0">
                        <a:spcBef>
                          <a:spcPts val="0"/>
                        </a:spcBef>
                        <a:spcAft>
                          <a:spcPts val="0"/>
                        </a:spcAft>
                      </a:pPr>
                      <a:r>
                        <a:rPr lang="en-US" sz="2000" dirty="0" smtClean="0">
                          <a:effectLst/>
                          <a:latin typeface="Calibri" panose="020F0502020204030204" pitchFamily="34" charset="0"/>
                          <a:ea typeface="Calibri" panose="020F0502020204030204" pitchFamily="34" charset="0"/>
                        </a:rPr>
                        <a:t>12:20 to 12:30</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ea typeface="Calibri" panose="020F0502020204030204" pitchFamily="34" charset="0"/>
                        </a:rPr>
                        <a:t>Hemp Update</a:t>
                      </a:r>
                      <a:endParaRPr lang="en-US"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kern="1200" dirty="0" smtClean="0">
                          <a:solidFill>
                            <a:schemeClr val="dk1"/>
                          </a:solidFill>
                          <a:effectLst/>
                          <a:latin typeface="Calibri" panose="020F0502020204030204" pitchFamily="34" charset="0"/>
                          <a:ea typeface="+mn-ea"/>
                          <a:cs typeface="+mn-cs"/>
                        </a:rPr>
                        <a:t>Janelle Christian</a:t>
                      </a:r>
                      <a:endParaRPr lang="en-US" sz="2400" kern="1200" dirty="0">
                        <a:solidFill>
                          <a:schemeClr val="dk1"/>
                        </a:solidFill>
                        <a:effectLst/>
                        <a:latin typeface="Calibri" panose="020F0502020204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54623"/>
                  </a:ext>
                </a:extLst>
              </a:tr>
              <a:tr h="664029">
                <a:tc>
                  <a:txBody>
                    <a:bodyPr/>
                    <a:lstStyle/>
                    <a:p>
                      <a:pPr marL="0" marR="0">
                        <a:spcBef>
                          <a:spcPts val="0"/>
                        </a:spcBef>
                        <a:spcAft>
                          <a:spcPts val="0"/>
                        </a:spcAft>
                      </a:pPr>
                      <a:r>
                        <a:rPr lang="en-US" sz="2000" dirty="0" smtClean="0">
                          <a:effectLst/>
                          <a:latin typeface="Calibri" panose="020F0502020204030204" pitchFamily="34" charset="0"/>
                        </a:rPr>
                        <a:t>12:30 to 1:15 </a:t>
                      </a:r>
                      <a:endParaRPr lang="en-US" sz="1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Brewer’s Notices</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kern="1200" dirty="0" smtClean="0">
                          <a:solidFill>
                            <a:schemeClr val="dk1"/>
                          </a:solidFill>
                          <a:effectLst/>
                          <a:latin typeface="Calibri" panose="020F0502020204030204" pitchFamily="34" charset="0"/>
                          <a:ea typeface="+mn-ea"/>
                          <a:cs typeface="+mn-cs"/>
                        </a:rPr>
                        <a:t>Susan Evans</a:t>
                      </a:r>
                      <a:endParaRPr lang="en-US" sz="2400" kern="1200" dirty="0">
                        <a:solidFill>
                          <a:schemeClr val="dk1"/>
                        </a:solidFill>
                        <a:effectLst/>
                        <a:latin typeface="Calibri" panose="020F0502020204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4029">
                <a:tc>
                  <a:txBody>
                    <a:bodyPr/>
                    <a:lstStyle/>
                    <a:p>
                      <a:pPr marL="0" marR="0">
                        <a:spcBef>
                          <a:spcPts val="0"/>
                        </a:spcBef>
                        <a:spcAft>
                          <a:spcPts val="0"/>
                        </a:spcAft>
                      </a:pPr>
                      <a:r>
                        <a:rPr lang="en-US" sz="2000" dirty="0" smtClean="0">
                          <a:effectLst/>
                          <a:latin typeface="Calibri" panose="020F0502020204030204" pitchFamily="34" charset="0"/>
                        </a:rPr>
                        <a:t>1:15 to</a:t>
                      </a:r>
                      <a:r>
                        <a:rPr lang="en-US" sz="2000" baseline="0" dirty="0" smtClean="0">
                          <a:effectLst/>
                          <a:latin typeface="Calibri" panose="020F0502020204030204" pitchFamily="34" charset="0"/>
                        </a:rPr>
                        <a:t> 2</a:t>
                      </a:r>
                      <a:r>
                        <a:rPr lang="en-US" sz="2000" dirty="0" smtClean="0">
                          <a:effectLst/>
                          <a:latin typeface="Calibri" panose="020F0502020204030204" pitchFamily="34" charset="0"/>
                        </a:rPr>
                        <a:t>:00 </a:t>
                      </a:r>
                      <a:endParaRPr lang="en-US" sz="1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effectLst/>
                          <a:latin typeface="Calibri" panose="020F0502020204030204" pitchFamily="34" charset="0"/>
                        </a:rPr>
                        <a:t>Records,</a:t>
                      </a:r>
                      <a:r>
                        <a:rPr lang="en-US" sz="2400" baseline="0" dirty="0" smtClean="0">
                          <a:effectLst/>
                          <a:latin typeface="Calibri" panose="020F0502020204030204" pitchFamily="34" charset="0"/>
                        </a:rPr>
                        <a:t> </a:t>
                      </a:r>
                      <a:r>
                        <a:rPr lang="en-US" sz="2400" kern="1200" dirty="0" smtClean="0">
                          <a:solidFill>
                            <a:schemeClr val="dk1"/>
                          </a:solidFill>
                          <a:effectLst/>
                          <a:latin typeface="Calibri" panose="020F0502020204030204" pitchFamily="34" charset="0"/>
                          <a:ea typeface="+mn-ea"/>
                          <a:cs typeface="+mn-cs"/>
                        </a:rPr>
                        <a:t>Reports, and Returns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ea typeface="+mn-ea"/>
                        </a:rPr>
                        <a:t>Charyl</a:t>
                      </a:r>
                      <a:r>
                        <a:rPr lang="en-US" sz="2400" baseline="0" dirty="0" smtClean="0">
                          <a:effectLst/>
                          <a:latin typeface="Calibri" panose="020F0502020204030204" pitchFamily="34" charset="0"/>
                          <a:ea typeface="+mn-ea"/>
                        </a:rPr>
                        <a:t> Sjowall</a:t>
                      </a:r>
                    </a:p>
                    <a:p>
                      <a:pPr marL="0" marR="0">
                        <a:spcBef>
                          <a:spcPts val="0"/>
                        </a:spcBef>
                        <a:spcAft>
                          <a:spcPts val="0"/>
                        </a:spcAft>
                      </a:pPr>
                      <a:r>
                        <a:rPr lang="en-US" sz="2400" baseline="0" dirty="0" smtClean="0">
                          <a:effectLst/>
                          <a:latin typeface="Calibri" panose="020F0502020204030204" pitchFamily="34" charset="0"/>
                          <a:ea typeface="+mn-ea"/>
                        </a:rPr>
                        <a:t>Missy Keller</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4029">
                <a:tc>
                  <a:txBody>
                    <a:bodyPr/>
                    <a:lstStyle/>
                    <a:p>
                      <a:pPr marL="0" marR="0">
                        <a:spcBef>
                          <a:spcPts val="0"/>
                        </a:spcBef>
                        <a:spcAft>
                          <a:spcPts val="0"/>
                        </a:spcAft>
                      </a:pPr>
                      <a:r>
                        <a:rPr lang="en-US" sz="2000" b="1" kern="1200" dirty="0" smtClean="0">
                          <a:solidFill>
                            <a:schemeClr val="dk1"/>
                          </a:solidFill>
                          <a:effectLst/>
                          <a:latin typeface="Calibri" panose="020F0502020204030204" pitchFamily="34" charset="0"/>
                          <a:ea typeface="+mn-ea"/>
                          <a:cs typeface="+mn-cs"/>
                        </a:rPr>
                        <a:t>2:00 to 2:15</a:t>
                      </a:r>
                      <a:endParaRPr lang="en-US" sz="2000" b="1" kern="1200" dirty="0">
                        <a:solidFill>
                          <a:schemeClr val="dk1"/>
                        </a:solidFill>
                        <a:effectLst/>
                        <a:latin typeface="Calibri" panose="020F0502020204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a:spcBef>
                          <a:spcPts val="0"/>
                        </a:spcBef>
                        <a:spcAft>
                          <a:spcPts val="0"/>
                        </a:spcAft>
                      </a:pPr>
                      <a:r>
                        <a:rPr lang="en-US" sz="2400" kern="1200" dirty="0" smtClean="0">
                          <a:solidFill>
                            <a:schemeClr val="dk1"/>
                          </a:solidFill>
                          <a:effectLst/>
                          <a:latin typeface="Calibri" panose="020F0502020204030204" pitchFamily="34" charset="0"/>
                          <a:ea typeface="+mn-ea"/>
                          <a:cs typeface="+mn-cs"/>
                        </a:rPr>
                        <a:t>Break</a:t>
                      </a:r>
                      <a:endParaRPr lang="en-US" sz="2400" kern="1200" dirty="0">
                        <a:solidFill>
                          <a:schemeClr val="dk1"/>
                        </a:solidFill>
                        <a:effectLst/>
                        <a:latin typeface="Calibri" panose="020F0502020204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664029">
                <a:tc>
                  <a:txBody>
                    <a:bodyPr/>
                    <a:lstStyle/>
                    <a:p>
                      <a:pPr marL="0" marR="0">
                        <a:spcBef>
                          <a:spcPts val="0"/>
                        </a:spcBef>
                        <a:spcAft>
                          <a:spcPts val="0"/>
                        </a:spcAft>
                      </a:pPr>
                      <a:r>
                        <a:rPr lang="en-US" sz="2000" dirty="0" smtClean="0">
                          <a:effectLst/>
                          <a:latin typeface="Calibri" panose="020F0502020204030204" pitchFamily="34" charset="0"/>
                        </a:rPr>
                        <a:t>2:15 to</a:t>
                      </a:r>
                      <a:r>
                        <a:rPr lang="en-US" sz="2000" baseline="0" dirty="0" smtClean="0">
                          <a:effectLst/>
                          <a:latin typeface="Calibri" panose="020F0502020204030204" pitchFamily="34" charset="0"/>
                        </a:rPr>
                        <a:t> 3:00</a:t>
                      </a:r>
                      <a:endParaRPr lang="en-US" sz="1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panose="020F0502020204030204" pitchFamily="34" charset="0"/>
                        </a:rPr>
                        <a:t>Formulas</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Christian Fay</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64029">
                <a:tc>
                  <a:txBody>
                    <a:bodyPr/>
                    <a:lstStyle/>
                    <a:p>
                      <a:pPr marL="0" marR="0">
                        <a:spcBef>
                          <a:spcPts val="0"/>
                        </a:spcBef>
                        <a:spcAft>
                          <a:spcPts val="0"/>
                        </a:spcAft>
                      </a:pPr>
                      <a:r>
                        <a:rPr lang="en-US" sz="2000" dirty="0" smtClean="0">
                          <a:effectLst/>
                          <a:latin typeface="Calibri" panose="020F0502020204030204" pitchFamily="34" charset="0"/>
                        </a:rPr>
                        <a:t>3:00 </a:t>
                      </a:r>
                      <a:r>
                        <a:rPr lang="en-US" sz="2000" dirty="0">
                          <a:effectLst/>
                          <a:latin typeface="Calibri" panose="020F0502020204030204" pitchFamily="34" charset="0"/>
                        </a:rPr>
                        <a:t>to </a:t>
                      </a:r>
                      <a:r>
                        <a:rPr lang="en-US" sz="2000" dirty="0" smtClean="0">
                          <a:effectLst/>
                          <a:latin typeface="Calibri" panose="020F0502020204030204" pitchFamily="34" charset="0"/>
                        </a:rPr>
                        <a:t>4:00</a:t>
                      </a:r>
                      <a:endParaRPr lang="en-US" sz="1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Labeling</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Calibri" panose="020F0502020204030204" pitchFamily="34" charset="0"/>
                        </a:rPr>
                        <a:t>Michael Webster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p:cNvSpPr txBox="1"/>
          <p:nvPr/>
        </p:nvSpPr>
        <p:spPr>
          <a:xfrm>
            <a:off x="2019301" y="209993"/>
            <a:ext cx="8153398"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rPr>
              <a:t>TTB 2019 Bootcamp Schedule</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4606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“Production”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For purposes of taking the reduced rates of tax, beer is considered to have been “produced” if it is lawfully brewed or produced at a qualified brewery premises, including beer brewed by fermentation or produced by the addition of water or other liquids during any stage of production  </a:t>
            </a:r>
          </a:p>
          <a:p>
            <a:pPr lvl="1"/>
            <a:r>
              <a:rPr lang="en-US" dirty="0" smtClean="0"/>
              <a:t>Blending or combining two beers does not count as production for purposes of the reduced tax rates </a:t>
            </a:r>
          </a:p>
          <a:p>
            <a:pPr lvl="1"/>
            <a:r>
              <a:rPr lang="en-US" dirty="0" smtClean="0"/>
              <a:t>Beer received in bond in containers and subsequently removed subject to tax, without any production activity occurring, is not eligible for the reduced tax rates  </a:t>
            </a:r>
          </a:p>
          <a:p>
            <a:pPr lvl="1"/>
            <a:r>
              <a:rPr lang="en-US" dirty="0" smtClean="0"/>
              <a:t>Beer received in bond and merely bottled is also not eligible for the reduced tax rates </a:t>
            </a:r>
          </a:p>
          <a:p>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79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“Production”</a:t>
            </a:r>
            <a:endParaRPr lang="en-US" dirty="0"/>
          </a:p>
        </p:txBody>
      </p:sp>
      <p:sp>
        <p:nvSpPr>
          <p:cNvPr id="3" name="Content Placeholder 2"/>
          <p:cNvSpPr>
            <a:spLocks noGrp="1"/>
          </p:cNvSpPr>
          <p:nvPr>
            <p:ph idx="1"/>
          </p:nvPr>
        </p:nvSpPr>
        <p:spPr/>
        <p:txBody>
          <a:bodyPr>
            <a:normAutofit fontScale="92500"/>
          </a:bodyPr>
          <a:lstStyle/>
          <a:p>
            <a:r>
              <a:rPr lang="en-US" dirty="0" smtClean="0"/>
              <a:t>The entire volume of beer to which water or other liquids is added is considered “produced” for purposes of applying the reduced tax rates  </a:t>
            </a:r>
          </a:p>
          <a:p>
            <a:r>
              <a:rPr lang="en-US" dirty="0" smtClean="0"/>
              <a:t>TTB expects production activities to be undertaken in good faith in the ordinary course of production, and not solely for the purpose of obtaining a reduced rate</a:t>
            </a:r>
          </a:p>
          <a:p>
            <a:r>
              <a:rPr lang="en-US" dirty="0" smtClean="0"/>
              <a:t>The eligibility for the reduced rate is also subject to controlled group and single taxpayer rules, which may further limit the beer subject to the reduced rate upon removal by the brewer </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05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Controlled Group and Single Taxpayer Rules</a:t>
            </a:r>
          </a:p>
        </p:txBody>
      </p:sp>
      <p:sp>
        <p:nvSpPr>
          <p:cNvPr id="7" name="Content Placeholder 6"/>
          <p:cNvSpPr>
            <a:spLocks noGrp="1"/>
          </p:cNvSpPr>
          <p:nvPr>
            <p:ph idx="1"/>
          </p:nvPr>
        </p:nvSpPr>
        <p:spPr/>
        <p:txBody>
          <a:bodyPr>
            <a:normAutofit fontScale="85000" lnSpcReduction="20000"/>
          </a:bodyPr>
          <a:lstStyle/>
          <a:p>
            <a:r>
              <a:rPr lang="en-US" b="1" dirty="0"/>
              <a:t>Controlled Group</a:t>
            </a:r>
            <a:r>
              <a:rPr lang="en-US" dirty="0"/>
              <a:t>: The Act provides that the quantities to which the credits and reduced rates apply shall be applied to the controlled group.  The Act also provides that an importer electing to receive an assignment of a credit or reduced tax rate from a foreign manufacturer shall be deemed a member of the controlled group of the foreign manufacturer.</a:t>
            </a:r>
          </a:p>
          <a:p>
            <a:endParaRPr lang="en-US" b="1" dirty="0" smtClean="0"/>
          </a:p>
          <a:p>
            <a:r>
              <a:rPr lang="en-US" b="1" dirty="0" smtClean="0"/>
              <a:t>Single </a:t>
            </a:r>
            <a:r>
              <a:rPr lang="en-US" b="1" dirty="0"/>
              <a:t>Taxpayer</a:t>
            </a:r>
            <a:r>
              <a:rPr lang="en-US" dirty="0"/>
              <a:t>: The Act provides that two or more entities (whether or not under common control) that produce products marketed under a similar brand, license, franchise, or other arrangement shall be treated as a single taxpayer for purposes of the credits and reduced rates</a:t>
            </a:r>
            <a:r>
              <a:rPr lang="en-US" dirty="0" smtClean="0"/>
              <a:t>.</a:t>
            </a:r>
          </a:p>
          <a:p>
            <a:endParaRPr lang="en-US" dirty="0" smtClean="0"/>
          </a:p>
          <a:p>
            <a:pPr lvl="1"/>
            <a:r>
              <a:rPr lang="en-US" dirty="0" smtClean="0">
                <a:solidFill>
                  <a:schemeClr val="tx2">
                    <a:lumMod val="50000"/>
                  </a:schemeClr>
                </a:solidFill>
              </a:rPr>
              <a:t>See </a:t>
            </a:r>
            <a:r>
              <a:rPr lang="en-US" dirty="0" smtClean="0">
                <a:solidFill>
                  <a:schemeClr val="tx2">
                    <a:lumMod val="50000"/>
                  </a:schemeClr>
                </a:solidFill>
                <a:hlinkClick r:id="rId3"/>
              </a:rPr>
              <a:t>TTB Industry Circular 2018-5</a:t>
            </a:r>
            <a:r>
              <a:rPr lang="en-US" dirty="0" smtClean="0">
                <a:solidFill>
                  <a:schemeClr val="tx2">
                    <a:lumMod val="50000"/>
                  </a:schemeClr>
                </a:solidFill>
              </a:rPr>
              <a:t> for additional details on single taxpayers</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11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Tax Rates for Imported Beer</a:t>
            </a:r>
            <a:endParaRPr lang="en-US"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1752601" y="5715000"/>
            <a:ext cx="88827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Additional controlled group, single taxpayer, and foreign producer assignment rules apply. </a:t>
            </a:r>
          </a:p>
        </p:txBody>
      </p:sp>
      <p:graphicFrame>
        <p:nvGraphicFramePr>
          <p:cNvPr id="3" name="Table 2"/>
          <p:cNvGraphicFramePr>
            <a:graphicFrameLocks noGrp="1"/>
          </p:cNvGraphicFramePr>
          <p:nvPr>
            <p:extLst/>
          </p:nvPr>
        </p:nvGraphicFramePr>
        <p:xfrm>
          <a:off x="1530281" y="2057401"/>
          <a:ext cx="9131439" cy="3197886"/>
        </p:xfrm>
        <a:graphic>
          <a:graphicData uri="http://schemas.openxmlformats.org/drawingml/2006/table">
            <a:tbl>
              <a:tblPr>
                <a:effectLst>
                  <a:outerShdw blurRad="50800" dist="38100" dir="2700000" algn="tl" rotWithShape="0">
                    <a:prstClr val="black">
                      <a:alpha val="40000"/>
                    </a:prstClr>
                  </a:outerShdw>
                </a:effectLst>
              </a:tblPr>
              <a:tblGrid>
                <a:gridCol w="3043813">
                  <a:extLst>
                    <a:ext uri="{9D8B030D-6E8A-4147-A177-3AD203B41FA5}">
                      <a16:colId xmlns:a16="http://schemas.microsoft.com/office/drawing/2014/main" val="20000"/>
                    </a:ext>
                  </a:extLst>
                </a:gridCol>
                <a:gridCol w="3043813">
                  <a:extLst>
                    <a:ext uri="{9D8B030D-6E8A-4147-A177-3AD203B41FA5}">
                      <a16:colId xmlns:a16="http://schemas.microsoft.com/office/drawing/2014/main" val="20001"/>
                    </a:ext>
                  </a:extLst>
                </a:gridCol>
                <a:gridCol w="3043813">
                  <a:extLst>
                    <a:ext uri="{9D8B030D-6E8A-4147-A177-3AD203B41FA5}">
                      <a16:colId xmlns:a16="http://schemas.microsoft.com/office/drawing/2014/main" val="20002"/>
                    </a:ext>
                  </a:extLst>
                </a:gridCol>
              </a:tblGrid>
              <a:tr h="1065962">
                <a:tc gridSpan="3">
                  <a:txBody>
                    <a:bodyPr/>
                    <a:lstStyle/>
                    <a:p>
                      <a:pPr algn="ctr" rtl="0" fontAlgn="ctr"/>
                      <a:r>
                        <a:rPr lang="en-US" sz="2300" b="1" i="0" u="none" strike="noStrike" dirty="0">
                          <a:solidFill>
                            <a:srgbClr val="000000"/>
                          </a:solidFill>
                          <a:effectLst/>
                          <a:latin typeface="Calibri" panose="020F0502020204030204" pitchFamily="34" charset="0"/>
                        </a:rPr>
                        <a:t>Tax Rates for Beer that is Imported During Calendar Years 2018 and 2019*</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5962">
                <a:tc>
                  <a:txBody>
                    <a:bodyPr/>
                    <a:lstStyle/>
                    <a:p>
                      <a:pPr algn="ctr" rtl="0" fontAlgn="ctr"/>
                      <a:r>
                        <a:rPr lang="en-US" sz="2400" b="1" i="0" u="none" strike="noStrike" dirty="0">
                          <a:solidFill>
                            <a:srgbClr val="000000"/>
                          </a:solidFill>
                          <a:effectLst/>
                          <a:latin typeface="Calibri" panose="020F0502020204030204" pitchFamily="34" charset="0"/>
                        </a:rPr>
                        <a:t> </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US" sz="2400" b="1" i="0" u="none" strike="noStrike" dirty="0">
                          <a:solidFill>
                            <a:srgbClr val="000000"/>
                          </a:solidFill>
                          <a:effectLst/>
                          <a:latin typeface="Calibri" panose="020F0502020204030204" pitchFamily="34" charset="0"/>
                        </a:rPr>
                        <a:t>First 6,000,000 BBLs</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en-US" sz="2400" b="1" i="0" u="none" strike="noStrike" dirty="0">
                          <a:solidFill>
                            <a:srgbClr val="000000"/>
                          </a:solidFill>
                          <a:effectLst/>
                          <a:latin typeface="Calibri" panose="020F0502020204030204" pitchFamily="34" charset="0"/>
                        </a:rPr>
                        <a:t>Over 6,000,000 BBLs</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1065962">
                <a:tc>
                  <a:txBody>
                    <a:bodyPr/>
                    <a:lstStyle/>
                    <a:p>
                      <a:pPr algn="l" fontAlgn="ctr"/>
                      <a:r>
                        <a:rPr lang="en-US" sz="2400" b="1" i="0" u="none" strike="noStrike" dirty="0">
                          <a:solidFill>
                            <a:srgbClr val="000000"/>
                          </a:solidFill>
                          <a:effectLst/>
                          <a:latin typeface="Calibri" panose="020F0502020204030204" pitchFamily="34" charset="0"/>
                        </a:rPr>
                        <a:t>Beer Importer</a:t>
                      </a:r>
                    </a:p>
                  </a:txBody>
                  <a:tcPr marL="103517"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a:t>
                      </a:r>
                      <a:r>
                        <a:rPr lang="en-US" sz="2400" b="1" i="0" u="none" strike="noStrike" dirty="0" smtClean="0">
                          <a:solidFill>
                            <a:srgbClr val="000000"/>
                          </a:solidFill>
                          <a:effectLst/>
                          <a:latin typeface="Calibri" panose="020F0502020204030204" pitchFamily="34" charset="0"/>
                        </a:rPr>
                        <a:t>16.00</a:t>
                      </a:r>
                      <a:endParaRPr lang="en-US" sz="2400" b="1" i="0" u="none" strike="noStrike" dirty="0">
                        <a:solidFill>
                          <a:srgbClr val="000000"/>
                        </a:solidFill>
                        <a:effectLst/>
                        <a:latin typeface="Calibri" panose="020F0502020204030204" pitchFamily="34"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$18.00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01920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Foreign Manufacturer Election</a:t>
            </a:r>
            <a:endParaRPr lang="en-US" dirty="0"/>
          </a:p>
        </p:txBody>
      </p:sp>
      <p:sp>
        <p:nvSpPr>
          <p:cNvPr id="7" name="Content Placeholder 6"/>
          <p:cNvSpPr>
            <a:spLocks noGrp="1"/>
          </p:cNvSpPr>
          <p:nvPr>
            <p:ph idx="1"/>
          </p:nvPr>
        </p:nvSpPr>
        <p:spPr/>
        <p:txBody>
          <a:bodyPr>
            <a:normAutofit/>
          </a:bodyPr>
          <a:lstStyle/>
          <a:p>
            <a:r>
              <a:rPr lang="en-US" dirty="0" smtClean="0"/>
              <a:t>In the case of beer brewed or produced outside of the United States and imported, foreign brewers may assign the reduced rates to importers who elect to receive it</a:t>
            </a:r>
          </a:p>
          <a:p>
            <a:r>
              <a:rPr lang="en-US" dirty="0">
                <a:solidFill>
                  <a:schemeClr val="tx2">
                    <a:lumMod val="50000"/>
                  </a:schemeClr>
                </a:solidFill>
              </a:rPr>
              <a:t>U.S. Customs and Border Protection (CBP) is responsible for the collection of tax on imported alcohol </a:t>
            </a:r>
            <a:r>
              <a:rPr lang="en-US" dirty="0" smtClean="0">
                <a:solidFill>
                  <a:schemeClr val="tx2">
                    <a:lumMod val="50000"/>
                  </a:schemeClr>
                </a:solidFill>
              </a:rPr>
              <a:t>products and for issuing guidance about foreign manufacturer elections </a:t>
            </a:r>
          </a:p>
          <a:p>
            <a:r>
              <a:rPr lang="en-US" dirty="0" smtClean="0">
                <a:solidFill>
                  <a:schemeClr val="tx2">
                    <a:lumMod val="50000"/>
                  </a:schemeClr>
                </a:solidFill>
              </a:rPr>
              <a:t>CBP </a:t>
            </a:r>
            <a:r>
              <a:rPr lang="en-US" dirty="0">
                <a:solidFill>
                  <a:schemeClr val="tx2">
                    <a:lumMod val="50000"/>
                  </a:schemeClr>
                </a:solidFill>
              </a:rPr>
              <a:t>has issued </a:t>
            </a:r>
            <a:r>
              <a:rPr lang="en-US" dirty="0" smtClean="0">
                <a:solidFill>
                  <a:schemeClr val="tx2">
                    <a:lumMod val="50000"/>
                  </a:schemeClr>
                </a:solidFill>
              </a:rPr>
              <a:t>interim guidance </a:t>
            </a:r>
            <a:r>
              <a:rPr lang="en-US" dirty="0" smtClean="0">
                <a:solidFill>
                  <a:schemeClr val="tx2">
                    <a:lumMod val="50000"/>
                  </a:schemeClr>
                </a:solidFill>
                <a:hlinkClick r:id="rId2"/>
              </a:rPr>
              <a:t>(CSMS #18-000403)</a:t>
            </a:r>
            <a:r>
              <a:rPr lang="en-US" dirty="0" smtClean="0">
                <a:solidFill>
                  <a:schemeClr val="tx2">
                    <a:lumMod val="50000"/>
                  </a:schemeClr>
                </a:solidFill>
              </a:rPr>
              <a:t> for importers</a:t>
            </a:r>
            <a:endParaRPr lang="en-US" dirty="0">
              <a:solidFill>
                <a:schemeClr val="tx2">
                  <a:lumMod val="50000"/>
                </a:schemeClr>
              </a:solidFill>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26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Transfer of Beer in Bond</a:t>
            </a:r>
            <a:endParaRPr lang="en-US" dirty="0"/>
          </a:p>
        </p:txBody>
      </p:sp>
      <p:sp>
        <p:nvSpPr>
          <p:cNvPr id="7" name="Content Placeholder 6"/>
          <p:cNvSpPr>
            <a:spLocks noGrp="1"/>
          </p:cNvSpPr>
          <p:nvPr>
            <p:ph idx="1"/>
          </p:nvPr>
        </p:nvSpPr>
        <p:spPr/>
        <p:txBody>
          <a:bodyPr/>
          <a:lstStyle/>
          <a:p>
            <a:r>
              <a:rPr lang="en-US" dirty="0" smtClean="0"/>
              <a:t>The Act authorizes the transfer of beer in bond between brewers who are not owned by the same corporation or other entity</a:t>
            </a:r>
          </a:p>
          <a:p>
            <a:r>
              <a:rPr lang="en-US" dirty="0" smtClean="0">
                <a:solidFill>
                  <a:schemeClr val="tx2">
                    <a:lumMod val="50000"/>
                  </a:schemeClr>
                </a:solidFill>
              </a:rPr>
              <a:t>See </a:t>
            </a:r>
            <a:r>
              <a:rPr lang="en-US" dirty="0">
                <a:hlinkClick r:id="rId2"/>
              </a:rPr>
              <a:t>2018-1 Transfer of Beer Between Breweries Not of the Same Ownership</a:t>
            </a:r>
            <a:r>
              <a:rPr lang="en-US" dirty="0"/>
              <a:t> </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75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 &amp; Questions</a:t>
            </a:r>
            <a:endParaRPr lang="en-US" dirty="0"/>
          </a:p>
        </p:txBody>
      </p:sp>
      <p:sp>
        <p:nvSpPr>
          <p:cNvPr id="6" name="Footer Placeholder 5"/>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1728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Using Hemp and Hemp Derivatives in Alcohol </a:t>
            </a:r>
            <a:r>
              <a:rPr lang="en-US" dirty="0" smtClean="0"/>
              <a:t>Beverages</a:t>
            </a:r>
            <a:endParaRPr lang="en-US" dirty="0"/>
          </a:p>
        </p:txBody>
      </p:sp>
      <p:sp>
        <p:nvSpPr>
          <p:cNvPr id="2" name="Slide Number Placeholder 1"/>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Subtitle 6"/>
          <p:cNvSpPr>
            <a:spLocks noGrp="1"/>
          </p:cNvSpPr>
          <p:nvPr>
            <p:ph type="subTitle" idx="1"/>
          </p:nvPr>
        </p:nvSpPr>
        <p:spPr/>
        <p:txBody>
          <a:bodyPr>
            <a:normAutofit/>
          </a:bodyPr>
          <a:lstStyle/>
          <a:p>
            <a:r>
              <a:rPr lang="en-US" sz="3500" dirty="0" smtClean="0"/>
              <a:t>JANELLE CHRISTIAN</a:t>
            </a:r>
          </a:p>
          <a:p>
            <a:r>
              <a:rPr lang="en-US" sz="2400" dirty="0">
                <a:solidFill>
                  <a:schemeClr val="accent1">
                    <a:lumMod val="50000"/>
                  </a:schemeClr>
                </a:solidFill>
              </a:rPr>
              <a:t>Industry Outreach Program Manager</a:t>
            </a:r>
          </a:p>
        </p:txBody>
      </p:sp>
      <p:sp>
        <p:nvSpPr>
          <p:cNvPr id="3" name="Footer Placeholder 2"/>
          <p:cNvSpPr>
            <a:spLocks noGrp="1"/>
          </p:cNvSpPr>
          <p:nvPr>
            <p:ph type="ftr" sz="quarter" idx="4294967295"/>
          </p:nvPr>
        </p:nvSpPr>
        <p:spPr>
          <a:xfrm>
            <a:off x="3251200" y="6446838"/>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TextBox 7"/>
          <p:cNvSpPr txBox="1"/>
          <p:nvPr/>
        </p:nvSpPr>
        <p:spPr>
          <a:xfrm>
            <a:off x="438150" y="5678789"/>
            <a:ext cx="11315700" cy="369332"/>
          </a:xfrm>
          <a:prstGeom prst="rect">
            <a:avLst/>
          </a:prstGeom>
          <a:noFill/>
        </p:spPr>
        <p:txBody>
          <a:bodyPr wrap="square" rtlCol="0">
            <a:spAutoFit/>
          </a:bodyPr>
          <a:lstStyle/>
          <a:p>
            <a:r>
              <a:rPr lang="en-US" b="1" dirty="0" smtClean="0">
                <a:solidFill>
                  <a:srgbClr val="C00000"/>
                </a:solidFill>
              </a:rPr>
              <a:t>Note: </a:t>
            </a:r>
            <a:r>
              <a:rPr lang="en-US" dirty="0" smtClean="0">
                <a:solidFill>
                  <a:srgbClr val="C00000"/>
                </a:solidFill>
              </a:rPr>
              <a:t>Policy may have changed since publication of this presentation.  Please consult TTB.gov for the latest information</a:t>
            </a:r>
            <a:endParaRPr lang="en-US" dirty="0">
              <a:solidFill>
                <a:srgbClr val="C00000"/>
              </a:solidFill>
            </a:endParaRPr>
          </a:p>
        </p:txBody>
      </p:sp>
    </p:spTree>
    <p:extLst>
      <p:ext uri="{BB962C8B-B14F-4D97-AF65-F5344CB8AC3E}">
        <p14:creationId xmlns:p14="http://schemas.microsoft.com/office/powerpoint/2010/main" val="1180016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2000 Hemp Policy</a:t>
            </a:r>
          </a:p>
        </p:txBody>
      </p:sp>
      <p:sp>
        <p:nvSpPr>
          <p:cNvPr id="3" name="Content Placeholder 2"/>
          <p:cNvSpPr>
            <a:spLocks noGrp="1"/>
          </p:cNvSpPr>
          <p:nvPr>
            <p:ph idx="1"/>
          </p:nvPr>
        </p:nvSpPr>
        <p:spPr/>
        <p:txBody>
          <a:bodyPr>
            <a:normAutofit fontScale="85000" lnSpcReduction="10000"/>
          </a:bodyPr>
          <a:lstStyle/>
          <a:p>
            <a:r>
              <a:rPr lang="en-US" dirty="0" smtClean="0"/>
              <a:t>When drafted, “hemp” referred to the parts of the cannabis plant excluded from the definition of marijuana in </a:t>
            </a:r>
            <a:r>
              <a:rPr lang="en-US" dirty="0"/>
              <a:t>the Controlled Substances Act (CSA), 21 U.S.C. Section 802(16</a:t>
            </a:r>
            <a:r>
              <a:rPr lang="en-US" dirty="0" smtClean="0"/>
              <a:t>) (such </a:t>
            </a:r>
            <a:r>
              <a:rPr lang="en-US" smtClean="0"/>
              <a:t>as sterilized seeds and </a:t>
            </a:r>
            <a:r>
              <a:rPr lang="en-US" dirty="0" smtClean="0"/>
              <a:t>seed oil) </a:t>
            </a:r>
          </a:p>
          <a:p>
            <a:r>
              <a:rPr lang="en-US" dirty="0" smtClean="0"/>
              <a:t>All components in the beverage must comply with FDA and DEA regulations</a:t>
            </a:r>
          </a:p>
          <a:p>
            <a:r>
              <a:rPr lang="en-US" dirty="0" smtClean="0"/>
              <a:t>Finished product cannot contain a controlled substance</a:t>
            </a:r>
          </a:p>
          <a:p>
            <a:r>
              <a:rPr lang="en-US" dirty="0" smtClean="0"/>
              <a:t>TTB formula approval is required, even for products sold only intrastate</a:t>
            </a:r>
          </a:p>
          <a:p>
            <a:r>
              <a:rPr lang="en-US" dirty="0" smtClean="0"/>
              <a:t>You must submit a report of laboratory analysis of the hemp component</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596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 Amendment to Law</a:t>
            </a:r>
          </a:p>
        </p:txBody>
      </p:sp>
      <p:sp>
        <p:nvSpPr>
          <p:cNvPr id="3" name="Content Placeholder 2"/>
          <p:cNvSpPr>
            <a:spLocks noGrp="1"/>
          </p:cNvSpPr>
          <p:nvPr>
            <p:ph idx="1"/>
          </p:nvPr>
        </p:nvSpPr>
        <p:spPr/>
        <p:txBody>
          <a:bodyPr>
            <a:normAutofit fontScale="85000" lnSpcReduction="20000"/>
          </a:bodyPr>
          <a:lstStyle/>
          <a:p>
            <a:r>
              <a:rPr lang="en-US" dirty="0" smtClean="0"/>
              <a:t> The 2018 Farm Bill amended the definition of marijuana under the CSA to exempt “hemp,” as follows:  </a:t>
            </a:r>
          </a:p>
          <a:p>
            <a:pPr lvl="1"/>
            <a:r>
              <a:rPr lang="en-US" dirty="0" smtClean="0"/>
              <a:t>The term ‘hemp’ means the plant Cannabis sativa L. and any part of that plant, including the seeds thereof and all derivatives, extracts, cannabinoids, isomers, acids, salts, and salts of isomers, whether growing or not, with a delta-9 tetrahydrocannabinol concentration of not more than 0.3 percent on a dry weight basis  </a:t>
            </a:r>
          </a:p>
          <a:p>
            <a:r>
              <a:rPr lang="en-US" dirty="0" smtClean="0"/>
              <a:t>The law explicitly preserved FDA’s authority to regulate products containing cannabis or cannabis-derived compounds under the Federal Food, Drug and Cosmetic Act (FD&amp;C Act)   </a:t>
            </a:r>
          </a:p>
          <a:p>
            <a:r>
              <a:rPr lang="en-US" dirty="0" smtClean="0"/>
              <a:t>TTB defers to FDA on whether the use of hemp ingredients would violate the FD&amp;C Act </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4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TTB Overview	</a:t>
            </a:r>
            <a:endParaRPr lang="en-US"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Text Placeholder 7"/>
          <p:cNvSpPr>
            <a:spLocks noGrp="1"/>
          </p:cNvSpPr>
          <p:nvPr>
            <p:ph type="subTitle" idx="1"/>
          </p:nvPr>
        </p:nvSpPr>
        <p:spPr>
          <a:xfrm>
            <a:off x="1198604" y="4354005"/>
            <a:ext cx="6092211" cy="1295400"/>
          </a:xfrm>
        </p:spPr>
        <p:txBody>
          <a:bodyPr>
            <a:normAutofit fontScale="92500"/>
          </a:bodyPr>
          <a:lstStyle/>
          <a:p>
            <a:r>
              <a:rPr lang="en-US" sz="3500" dirty="0" smtClean="0"/>
              <a:t>SUSAN EVANS</a:t>
            </a:r>
          </a:p>
          <a:p>
            <a:r>
              <a:rPr lang="en-US" sz="2600" dirty="0" smtClean="0">
                <a:solidFill>
                  <a:schemeClr val="accent1">
                    <a:lumMod val="50000"/>
                  </a:schemeClr>
                </a:solidFill>
              </a:rPr>
              <a:t>Director, Office of Industry and State Outreach</a:t>
            </a:r>
            <a:endParaRPr lang="en-US" sz="2600" dirty="0">
              <a:solidFill>
                <a:schemeClr val="accent1">
                  <a:lumMod val="50000"/>
                </a:schemeClr>
              </a:solidFill>
            </a:endParaRPr>
          </a:p>
        </p:txBody>
      </p:sp>
      <p:sp>
        <p:nvSpPr>
          <p:cNvPr id="3" name="Footer Placeholder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6168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CBD and other Hemp Ingredients in Food</a:t>
            </a:r>
            <a:endParaRPr lang="en-US" dirty="0"/>
          </a:p>
        </p:txBody>
      </p:sp>
      <p:sp>
        <p:nvSpPr>
          <p:cNvPr id="3" name="Content Placeholder 2"/>
          <p:cNvSpPr>
            <a:spLocks noGrp="1"/>
          </p:cNvSpPr>
          <p:nvPr>
            <p:ph idx="1"/>
          </p:nvPr>
        </p:nvSpPr>
        <p:spPr/>
        <p:txBody>
          <a:bodyPr>
            <a:noAutofit/>
          </a:bodyPr>
          <a:lstStyle/>
          <a:p>
            <a:r>
              <a:rPr lang="en-US" sz="2600" dirty="0" smtClean="0"/>
              <a:t>Any substance intentionally added to food (including alcohol beverages) is a food additive, and therefore subject to premarket review and approval by FDA, unless the substance is generally recognized as safe (GRAS) </a:t>
            </a:r>
          </a:p>
          <a:p>
            <a:r>
              <a:rPr lang="en-US" sz="2600" dirty="0" smtClean="0"/>
              <a:t>Aside from three hemp seed ingredients, no other cannabis-derived ingredients have been the subject of a food additive petition, an evaluated GRAS notification, or have otherwise been approved for use in food by FDA</a:t>
            </a:r>
          </a:p>
          <a:p>
            <a:r>
              <a:rPr lang="en-US" sz="2600" dirty="0" smtClean="0"/>
              <a:t>After enactment of the 2018 Farm Bill, FDA stated that it is unlawful under the FD&amp;C Act to introduce into interstate commerce any food to which CBD has been added (FD&amp;C Act Section 301(</a:t>
            </a:r>
            <a:r>
              <a:rPr lang="en-US" sz="2600" dirty="0" err="1" smtClean="0"/>
              <a:t>ll</a:t>
            </a:r>
            <a:r>
              <a:rPr lang="en-US" sz="2600" dirty="0" smtClean="0"/>
              <a:t>))</a:t>
            </a:r>
          </a:p>
          <a:p>
            <a:pPr lvl="1"/>
            <a:r>
              <a:rPr lang="en-US" sz="2400" dirty="0" smtClean="0">
                <a:hlinkClick r:id="rId3"/>
              </a:rPr>
              <a:t>See also: FDA Regulation of Cannabis and Cannabis-Derived Products: Questions and Answers</a:t>
            </a:r>
            <a:endParaRPr lang="en-US" sz="2400" dirty="0" smtClean="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54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Terpenes and Botanical Extracts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“Terpene” refers to a class of organic chemical compounds that may be sourced from plants or synthesized in a laboratory</a:t>
            </a:r>
          </a:p>
          <a:p>
            <a:r>
              <a:rPr lang="en-US" dirty="0" smtClean="0"/>
              <a:t>FDA has issued regulations that authorize individual synthetic terpenes for use in food</a:t>
            </a:r>
            <a:r>
              <a:rPr lang="en-US" dirty="0"/>
              <a:t> </a:t>
            </a:r>
            <a:r>
              <a:rPr lang="en-US" dirty="0" smtClean="0"/>
              <a:t>(see, </a:t>
            </a:r>
            <a:r>
              <a:rPr lang="en-US" i="1" dirty="0" smtClean="0"/>
              <a:t>e.g., </a:t>
            </a:r>
            <a:r>
              <a:rPr lang="en-US" dirty="0" smtClean="0"/>
              <a:t>21 CFR 182.60)</a:t>
            </a:r>
          </a:p>
          <a:p>
            <a:r>
              <a:rPr lang="en-US" dirty="0" smtClean="0"/>
              <a:t>Many forms of botanical extracts are authorized for use in food in specific FDA regulations; </a:t>
            </a:r>
            <a:r>
              <a:rPr lang="en-US" b="1" dirty="0" smtClean="0"/>
              <a:t>botanical extracts from cannabis (hemp) are not included in these regulations</a:t>
            </a:r>
          </a:p>
          <a:p>
            <a:r>
              <a:rPr lang="en-US" dirty="0" smtClean="0"/>
              <a:t>FDA has advised that alcohol beverage industry members interested in using botanical extracts containing mixtures of terpenes sourced from hemp, or any other plant, should consider submitting a GRAS notice</a:t>
            </a:r>
          </a:p>
          <a:p>
            <a:pPr lvl="1"/>
            <a:endParaRPr lang="en-US" dirty="0" smtClean="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629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Alcohol Beverage Formulas for Products Containing Hemp Ingredients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Based on FDA’s public statements and TTB’s ongoing consultations with FDA</a:t>
            </a:r>
            <a:r>
              <a:rPr lang="en-US" dirty="0"/>
              <a:t>, at this </a:t>
            </a:r>
            <a:r>
              <a:rPr lang="en-US" dirty="0" smtClean="0"/>
              <a:t>time TTB will return for correction any applications for formulas containing hemp ingredients (other than ingredients derived from hemp seeds or hemp seed oil)  </a:t>
            </a:r>
          </a:p>
          <a:p>
            <a:r>
              <a:rPr lang="en-US" dirty="0" smtClean="0"/>
              <a:t>The correction notices will advise formula applicants that they have the option of resubmitting the formula upon receipt of an individual determination from FDA on the regulatory status of their ingredients   </a:t>
            </a:r>
          </a:p>
          <a:p>
            <a:r>
              <a:rPr lang="en-US" dirty="0"/>
              <a:t>In light of the changes in the 2018 Farm Bill, TTB will update guidance on the use of hemp and hemp derivatives</a:t>
            </a:r>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1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p:txBody>
          <a:bodyPr/>
          <a:lstStyle/>
          <a:p>
            <a:pPr algn="ctr"/>
            <a:r>
              <a:rPr lang="en-US" dirty="0" smtClean="0"/>
              <a:t>Summary &amp; Questions</a:t>
            </a:r>
            <a:endParaRPr lang="en-US" dirty="0"/>
          </a:p>
        </p:txBody>
      </p:sp>
    </p:spTree>
    <p:extLst>
      <p:ext uri="{BB962C8B-B14F-4D97-AF65-F5344CB8AC3E}">
        <p14:creationId xmlns:p14="http://schemas.microsoft.com/office/powerpoint/2010/main" val="3548572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Brewer’s Notices</a:t>
            </a:r>
            <a:endParaRPr lang="en-US" dirty="0"/>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Text Placeholder 7"/>
          <p:cNvSpPr txBox="1">
            <a:spLocks/>
          </p:cNvSpPr>
          <p:nvPr/>
        </p:nvSpPr>
        <p:spPr bwMode="auto">
          <a:xfrm>
            <a:off x="1344909" y="4161419"/>
            <a:ext cx="604625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marL="0" indent="0" algn="l" defTabSz="457200" rtl="0" eaLnBrk="1" fontAlgn="base" hangingPunct="1">
              <a:spcBef>
                <a:spcPct val="20000"/>
              </a:spcBef>
              <a:spcAft>
                <a:spcPct val="0"/>
              </a:spcAft>
              <a:buFont typeface="Arial" charset="0"/>
              <a:buNone/>
              <a:defRPr sz="3000" kern="1200">
                <a:solidFill>
                  <a:schemeClr val="tx1"/>
                </a:solidFill>
                <a:effectLst>
                  <a:outerShdw blurRad="38100" dist="38100" dir="2700000" algn="tl">
                    <a:srgbClr val="000000">
                      <a:alpha val="43137"/>
                    </a:srgbClr>
                  </a:outerShdw>
                </a:effectLst>
                <a:latin typeface="Calibri" panose="020F0502020204030204" pitchFamily="34" charset="0"/>
                <a:ea typeface="+mn-ea"/>
                <a:cs typeface="+mn-cs"/>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Calibri" panose="020F0502020204030204" pitchFamily="34" charset="0"/>
                <a:ea typeface="+mn-ea"/>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Calibri" panose="020F0502020204030204" pitchFamily="34" charset="0"/>
                <a:ea typeface="+mn-ea"/>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Calibri" panose="020F0502020204030204" pitchFamily="34"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5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SUSAN EVANS</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0" i="0" u="none" strike="noStrike" kern="1200" cap="none" spc="0" normalizeH="0" baseline="0" noProof="0" dirty="0" smtClean="0">
                <a:ln>
                  <a:noFill/>
                </a:ln>
                <a:solidFill>
                  <a:srgbClr val="4F81BD">
                    <a:lumMod val="50000"/>
                  </a:srgbClr>
                </a:solidFill>
                <a:effectLst/>
                <a:uLnTx/>
                <a:uFillTx/>
                <a:latin typeface="Calibri" panose="020F0502020204030204" pitchFamily="34" charset="0"/>
                <a:ea typeface="+mn-ea"/>
                <a:cs typeface="+mn-cs"/>
              </a:rPr>
              <a:t>Director, Office of Industry and State Outreach</a:t>
            </a:r>
            <a:endParaRPr kumimoji="0" lang="en-US" sz="26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48751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Definitions	</a:t>
            </a:r>
            <a:endParaRPr lang="en-US" dirty="0"/>
          </a:p>
        </p:txBody>
      </p:sp>
      <p:sp>
        <p:nvSpPr>
          <p:cNvPr id="7" name="Content Placeholder 6"/>
          <p:cNvSpPr>
            <a:spLocks noGrp="1"/>
          </p:cNvSpPr>
          <p:nvPr>
            <p:ph idx="1"/>
          </p:nvPr>
        </p:nvSpPr>
        <p:spPr/>
        <p:txBody>
          <a:bodyPr>
            <a:normAutofit/>
          </a:bodyPr>
          <a:lstStyle/>
          <a:p>
            <a:r>
              <a:rPr lang="en-US" b="1" i="1" dirty="0" smtClean="0"/>
              <a:t>Brewery</a:t>
            </a:r>
            <a:r>
              <a:rPr lang="en-US" i="1" dirty="0" smtClean="0"/>
              <a:t>:</a:t>
            </a:r>
            <a:r>
              <a:rPr lang="en-US" dirty="0" smtClean="0"/>
              <a:t> The land and buildings described in the Brewer's Notice…where beer is produced and packaged</a:t>
            </a:r>
          </a:p>
          <a:p>
            <a:r>
              <a:rPr lang="en-US" b="1" i="1" dirty="0" smtClean="0"/>
              <a:t>Brewer:</a:t>
            </a:r>
            <a:r>
              <a:rPr lang="en-US" dirty="0" smtClean="0"/>
              <a:t> Any person who brews beer (except [for home brewers] under 26 U.S.C. 5053(e)) and any person who produces beer for sale</a:t>
            </a:r>
          </a:p>
          <a:p>
            <a:r>
              <a:rPr lang="en-US" b="1" i="1" dirty="0" smtClean="0"/>
              <a:t>Brewer’s Notice: </a:t>
            </a:r>
            <a:r>
              <a:rPr lang="en-US" dirty="0" smtClean="0"/>
              <a:t>the TTB document issued to qualified applicants that authorizes a brewer to produce beer for sale and, optionally, to operate a tavern on the brewery premises</a:t>
            </a:r>
          </a:p>
          <a:p>
            <a:endParaRPr lang="en-US" dirty="0"/>
          </a:p>
        </p:txBody>
      </p:sp>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0425165" y="5916907"/>
            <a:ext cx="16764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1F497D">
                    <a:lumMod val="50000"/>
                  </a:srgbClr>
                </a:solidFill>
                <a:effectLst/>
                <a:uLnTx/>
                <a:uFillTx/>
                <a:latin typeface="Calibri" panose="020F0502020204030204"/>
                <a:ea typeface="+mn-ea"/>
                <a:cs typeface="+mn-cs"/>
              </a:rPr>
              <a:t>25.11 </a:t>
            </a:r>
            <a:endParaRPr kumimoji="0" lang="en-US" sz="2000" b="0" i="0" u="none" strike="noStrike" kern="1200" cap="none" spc="0" normalizeH="0" baseline="0" noProof="0" dirty="0">
              <a:ln>
                <a:noFill/>
              </a:ln>
              <a:solidFill>
                <a:srgbClr val="1F497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09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lumMod val="50000"/>
                  </a:schemeClr>
                </a:solidFill>
              </a:rPr>
              <a:t>What is a “Brewpub”?</a:t>
            </a:r>
            <a:endParaRPr lang="en-US"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tx2">
                    <a:lumMod val="50000"/>
                  </a:schemeClr>
                </a:solidFill>
              </a:rPr>
              <a:t>“</a:t>
            </a:r>
            <a:r>
              <a:rPr lang="en-US" b="1" dirty="0" smtClean="0">
                <a:solidFill>
                  <a:schemeClr val="tx2">
                    <a:lumMod val="50000"/>
                  </a:schemeClr>
                </a:solidFill>
              </a:rPr>
              <a:t>Brewpub</a:t>
            </a:r>
            <a:r>
              <a:rPr lang="en-US" dirty="0" smtClean="0">
                <a:solidFill>
                  <a:schemeClr val="tx2">
                    <a:lumMod val="50000"/>
                  </a:schemeClr>
                </a:solidFill>
              </a:rPr>
              <a:t>” is synonymous with “</a:t>
            </a:r>
            <a:r>
              <a:rPr lang="en-US" b="1" dirty="0">
                <a:solidFill>
                  <a:schemeClr val="tx2">
                    <a:lumMod val="50000"/>
                  </a:schemeClr>
                </a:solidFill>
              </a:rPr>
              <a:t>t</a:t>
            </a:r>
            <a:r>
              <a:rPr lang="en-US" b="1" dirty="0" smtClean="0">
                <a:solidFill>
                  <a:schemeClr val="tx2">
                    <a:lumMod val="50000"/>
                  </a:schemeClr>
                </a:solidFill>
              </a:rPr>
              <a:t>avern on premises</a:t>
            </a:r>
            <a:r>
              <a:rPr lang="en-US" dirty="0" smtClean="0">
                <a:solidFill>
                  <a:schemeClr val="tx2">
                    <a:lumMod val="50000"/>
                  </a:schemeClr>
                </a:solidFill>
              </a:rPr>
              <a:t>,” which is defined as </a:t>
            </a:r>
            <a:r>
              <a:rPr lang="en-US" dirty="0">
                <a:solidFill>
                  <a:schemeClr val="tx2">
                    <a:lumMod val="50000"/>
                  </a:schemeClr>
                </a:solidFill>
              </a:rPr>
              <a:t>a portion of </a:t>
            </a:r>
            <a:r>
              <a:rPr lang="en-US" dirty="0" smtClean="0">
                <a:solidFill>
                  <a:schemeClr val="tx2">
                    <a:lumMod val="50000"/>
                  </a:schemeClr>
                </a:solidFill>
              </a:rPr>
              <a:t>the brewery </a:t>
            </a:r>
            <a:r>
              <a:rPr lang="en-US" dirty="0">
                <a:solidFill>
                  <a:schemeClr val="tx2">
                    <a:lumMod val="50000"/>
                  </a:schemeClr>
                </a:solidFill>
              </a:rPr>
              <a:t>premises where beer is sold to </a:t>
            </a:r>
            <a:r>
              <a:rPr lang="en-US" dirty="0" smtClean="0">
                <a:solidFill>
                  <a:schemeClr val="tx2">
                    <a:lumMod val="50000"/>
                  </a:schemeClr>
                </a:solidFill>
              </a:rPr>
              <a:t>consumers </a:t>
            </a:r>
          </a:p>
          <a:p>
            <a:r>
              <a:rPr lang="en-US" dirty="0" smtClean="0">
                <a:solidFill>
                  <a:schemeClr val="tx2">
                    <a:lumMod val="50000"/>
                  </a:schemeClr>
                </a:solidFill>
              </a:rPr>
              <a:t>Food</a:t>
            </a:r>
            <a:r>
              <a:rPr lang="en-US" dirty="0">
                <a:solidFill>
                  <a:schemeClr val="tx2">
                    <a:lumMod val="50000"/>
                  </a:schemeClr>
                </a:solidFill>
              </a:rPr>
              <a:t>, and/or taxpaid </a:t>
            </a:r>
            <a:r>
              <a:rPr lang="en-US" dirty="0" smtClean="0">
                <a:solidFill>
                  <a:schemeClr val="tx2">
                    <a:lumMod val="50000"/>
                  </a:schemeClr>
                </a:solidFill>
              </a:rPr>
              <a:t>wine, and/or taxpaid distilled </a:t>
            </a:r>
            <a:r>
              <a:rPr lang="en-US" dirty="0">
                <a:solidFill>
                  <a:schemeClr val="tx2">
                    <a:lumMod val="50000"/>
                  </a:schemeClr>
                </a:solidFill>
              </a:rPr>
              <a:t>spirits may </a:t>
            </a:r>
            <a:r>
              <a:rPr lang="en-US" dirty="0" smtClean="0">
                <a:solidFill>
                  <a:schemeClr val="tx2">
                    <a:lumMod val="50000"/>
                  </a:schemeClr>
                </a:solidFill>
              </a:rPr>
              <a:t>be sold</a:t>
            </a:r>
          </a:p>
          <a:p>
            <a:r>
              <a:rPr lang="en-US" dirty="0" smtClean="0">
                <a:solidFill>
                  <a:schemeClr val="tx2">
                    <a:lumMod val="50000"/>
                  </a:schemeClr>
                </a:solidFill>
              </a:rPr>
              <a:t>Taxpaid </a:t>
            </a:r>
            <a:r>
              <a:rPr lang="en-US" dirty="0">
                <a:solidFill>
                  <a:schemeClr val="tx2">
                    <a:lumMod val="50000"/>
                  </a:schemeClr>
                </a:solidFill>
              </a:rPr>
              <a:t>beer </a:t>
            </a:r>
            <a:r>
              <a:rPr lang="en-US" dirty="0" smtClean="0">
                <a:solidFill>
                  <a:schemeClr val="tx2">
                    <a:lumMod val="50000"/>
                  </a:schemeClr>
                </a:solidFill>
              </a:rPr>
              <a:t>produced </a:t>
            </a:r>
            <a:r>
              <a:rPr lang="en-US" dirty="0">
                <a:solidFill>
                  <a:schemeClr val="tx2">
                    <a:lumMod val="50000"/>
                  </a:schemeClr>
                </a:solidFill>
              </a:rPr>
              <a:t>by other brewers may be </a:t>
            </a:r>
            <a:r>
              <a:rPr lang="en-US" dirty="0" smtClean="0">
                <a:solidFill>
                  <a:schemeClr val="tx2">
                    <a:lumMod val="50000"/>
                  </a:schemeClr>
                </a:solidFill>
              </a:rPr>
              <a:t>sold</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425165" y="5916907"/>
            <a:ext cx="16764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Calibri" panose="020F0502020204030204"/>
                <a:ea typeface="+mn-ea"/>
                <a:cs typeface="+mn-cs"/>
              </a:rPr>
              <a:t>27 CFR </a:t>
            </a:r>
            <a:r>
              <a:rPr kumimoji="0" lang="en-US" sz="2000" b="0" i="0" u="none" strike="noStrike" kern="1200" cap="none" spc="0" normalizeH="0" baseline="0" noProof="0" dirty="0" smtClean="0">
                <a:ln>
                  <a:noFill/>
                </a:ln>
                <a:solidFill>
                  <a:srgbClr val="1F497D">
                    <a:lumMod val="50000"/>
                  </a:srgbClr>
                </a:solidFill>
                <a:effectLst/>
                <a:uLnTx/>
                <a:uFillTx/>
                <a:latin typeface="Calibri" panose="020F0502020204030204"/>
                <a:ea typeface="+mn-ea"/>
                <a:cs typeface="+mn-cs"/>
              </a:rPr>
              <a:t>25.25 </a:t>
            </a:r>
            <a:endParaRPr kumimoji="0" lang="en-US" sz="2000" b="0" i="0" u="none" strike="noStrike" kern="1200" cap="none" spc="0" normalizeH="0" baseline="0" noProof="0" dirty="0">
              <a:ln>
                <a:noFill/>
              </a:ln>
              <a:solidFill>
                <a:srgbClr val="1F497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07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lumMod val="50000"/>
                  </a:schemeClr>
                </a:solidFill>
              </a:rPr>
              <a:t>Brewpub vs. Tasting/Tap Room</a:t>
            </a:r>
            <a:endParaRPr lang="en-US" dirty="0">
              <a:solidFill>
                <a:schemeClr val="tx2">
                  <a:lumMod val="50000"/>
                </a:schemeClr>
              </a:solidFill>
            </a:endParaRPr>
          </a:p>
        </p:txBody>
      </p:sp>
      <p:sp>
        <p:nvSpPr>
          <p:cNvPr id="3" name="Content Placeholder 2"/>
          <p:cNvSpPr>
            <a:spLocks noGrp="1"/>
          </p:cNvSpPr>
          <p:nvPr>
            <p:ph type="body" idx="1"/>
          </p:nvPr>
        </p:nvSpPr>
        <p:spPr>
          <a:xfrm>
            <a:off x="575353" y="1455000"/>
            <a:ext cx="5248768" cy="639762"/>
          </a:xfrm>
          <a:solidFill>
            <a:schemeClr val="tx2">
              <a:lumMod val="40000"/>
              <a:lumOff val="60000"/>
            </a:schemeClr>
          </a:solidFill>
          <a:ln>
            <a:solidFill>
              <a:schemeClr val="tx1"/>
            </a:solidFill>
          </a:ln>
        </p:spPr>
        <p:txBody>
          <a:bodyPr anchor="ctr"/>
          <a:lstStyle/>
          <a:p>
            <a:pPr algn="ctr"/>
            <a:r>
              <a:rPr lang="en-US" sz="3200" dirty="0" smtClean="0">
                <a:solidFill>
                  <a:schemeClr val="tx2">
                    <a:lumMod val="50000"/>
                  </a:schemeClr>
                </a:solidFill>
              </a:rPr>
              <a:t>Brewpub on Premises</a:t>
            </a:r>
            <a:endParaRPr lang="en-US" sz="3200" dirty="0">
              <a:solidFill>
                <a:schemeClr val="tx2">
                  <a:lumMod val="50000"/>
                </a:schemeClr>
              </a:solidFill>
            </a:endParaRPr>
          </a:p>
        </p:txBody>
      </p:sp>
      <p:sp>
        <p:nvSpPr>
          <p:cNvPr id="6" name="Content Placeholder 5"/>
          <p:cNvSpPr>
            <a:spLocks noGrp="1"/>
          </p:cNvSpPr>
          <p:nvPr>
            <p:ph sz="half" idx="2"/>
          </p:nvPr>
        </p:nvSpPr>
        <p:spPr>
          <a:xfrm>
            <a:off x="575353" y="2094762"/>
            <a:ext cx="5248768" cy="4080008"/>
          </a:xfrm>
          <a:ln>
            <a:solidFill>
              <a:schemeClr val="tx1"/>
            </a:solidFill>
          </a:ln>
        </p:spPr>
        <p:txBody>
          <a:bodyPr>
            <a:normAutofit lnSpcReduction="10000"/>
          </a:bodyPr>
          <a:lstStyle/>
          <a:p>
            <a:r>
              <a:rPr lang="en-US" dirty="0" smtClean="0">
                <a:solidFill>
                  <a:schemeClr val="tx2">
                    <a:lumMod val="50000"/>
                  </a:schemeClr>
                </a:solidFill>
              </a:rPr>
              <a:t>Area where beer is sold to consumers (the tavern) that is part of the brewery premises</a:t>
            </a:r>
          </a:p>
          <a:p>
            <a:r>
              <a:rPr lang="en-US" dirty="0" smtClean="0">
                <a:solidFill>
                  <a:schemeClr val="tx2">
                    <a:lumMod val="50000"/>
                  </a:schemeClr>
                </a:solidFill>
              </a:rPr>
              <a:t>You may run lines from the cellar to the serving tanks in the tavern</a:t>
            </a:r>
          </a:p>
          <a:p>
            <a:r>
              <a:rPr lang="en-US" dirty="0">
                <a:solidFill>
                  <a:schemeClr val="tx2">
                    <a:lumMod val="50000"/>
                  </a:schemeClr>
                </a:solidFill>
              </a:rPr>
              <a:t>Beer transferred to the tavern must be tax-determined, and tax is paid on the entire tank in the next return </a:t>
            </a:r>
            <a:r>
              <a:rPr lang="en-US" dirty="0" smtClean="0">
                <a:solidFill>
                  <a:schemeClr val="tx2">
                    <a:lumMod val="50000"/>
                  </a:schemeClr>
                </a:solidFill>
              </a:rPr>
              <a:t>period </a:t>
            </a:r>
          </a:p>
          <a:p>
            <a:r>
              <a:rPr lang="en-US" dirty="0" smtClean="0">
                <a:solidFill>
                  <a:schemeClr val="tx2">
                    <a:lumMod val="50000"/>
                  </a:schemeClr>
                </a:solidFill>
              </a:rPr>
              <a:t>Beer may be served by the glass or in containers</a:t>
            </a:r>
          </a:p>
          <a:p>
            <a:endParaRPr lang="en-US" dirty="0"/>
          </a:p>
        </p:txBody>
      </p:sp>
      <p:sp>
        <p:nvSpPr>
          <p:cNvPr id="7" name="Text Placeholder 6"/>
          <p:cNvSpPr>
            <a:spLocks noGrp="1"/>
          </p:cNvSpPr>
          <p:nvPr>
            <p:ph type="body" sz="quarter" idx="3"/>
          </p:nvPr>
        </p:nvSpPr>
        <p:spPr>
          <a:xfrm>
            <a:off x="6333815" y="1455000"/>
            <a:ext cx="5248585" cy="639762"/>
          </a:xfrm>
          <a:solidFill>
            <a:schemeClr val="tx2">
              <a:lumMod val="40000"/>
              <a:lumOff val="60000"/>
            </a:schemeClr>
          </a:solidFill>
          <a:ln>
            <a:solidFill>
              <a:schemeClr val="tx1"/>
            </a:solidFill>
          </a:ln>
        </p:spPr>
        <p:txBody>
          <a:bodyPr anchor="ctr"/>
          <a:lstStyle/>
          <a:p>
            <a:pPr algn="ctr"/>
            <a:r>
              <a:rPr lang="en-US" sz="3200" dirty="0" smtClean="0">
                <a:solidFill>
                  <a:schemeClr val="tx2">
                    <a:lumMod val="50000"/>
                  </a:schemeClr>
                </a:solidFill>
              </a:rPr>
              <a:t>Tasting Room Off Premises</a:t>
            </a:r>
            <a:endParaRPr lang="en-US" sz="3200" dirty="0">
              <a:solidFill>
                <a:schemeClr val="tx2">
                  <a:lumMod val="50000"/>
                </a:schemeClr>
              </a:solidFill>
            </a:endParaRPr>
          </a:p>
        </p:txBody>
      </p:sp>
      <p:sp>
        <p:nvSpPr>
          <p:cNvPr id="8" name="Content Placeholder 7"/>
          <p:cNvSpPr>
            <a:spLocks noGrp="1"/>
          </p:cNvSpPr>
          <p:nvPr>
            <p:ph sz="quarter" idx="4"/>
          </p:nvPr>
        </p:nvSpPr>
        <p:spPr>
          <a:xfrm>
            <a:off x="6333815" y="2094762"/>
            <a:ext cx="5248585" cy="4080008"/>
          </a:xfrm>
          <a:ln>
            <a:solidFill>
              <a:schemeClr val="tx1"/>
            </a:solidFill>
          </a:ln>
        </p:spPr>
        <p:txBody>
          <a:bodyPr>
            <a:normAutofit fontScale="92500"/>
          </a:bodyPr>
          <a:lstStyle/>
          <a:p>
            <a:r>
              <a:rPr lang="en-US" dirty="0" smtClean="0">
                <a:solidFill>
                  <a:schemeClr val="tx2">
                    <a:lumMod val="50000"/>
                  </a:schemeClr>
                </a:solidFill>
              </a:rPr>
              <a:t>Area where beer is sold that is NOT part of the brewery premises, but may be adjacent to it</a:t>
            </a:r>
          </a:p>
          <a:p>
            <a:r>
              <a:rPr lang="en-US" dirty="0" smtClean="0">
                <a:solidFill>
                  <a:schemeClr val="tx2">
                    <a:lumMod val="50000"/>
                  </a:schemeClr>
                </a:solidFill>
              </a:rPr>
              <a:t>You may NOT run lines from the brewery to tasting room (or any areas not qualified as part of the brewery)</a:t>
            </a:r>
          </a:p>
          <a:p>
            <a:r>
              <a:rPr lang="en-US" dirty="0" smtClean="0">
                <a:solidFill>
                  <a:schemeClr val="tx2">
                    <a:lumMod val="50000"/>
                  </a:schemeClr>
                </a:solidFill>
              </a:rPr>
              <a:t>Beer transferred to tasting room must be taxpaid when removed from the brewery</a:t>
            </a:r>
          </a:p>
          <a:p>
            <a:r>
              <a:rPr lang="en-US" dirty="0" smtClean="0">
                <a:solidFill>
                  <a:schemeClr val="tx2">
                    <a:lumMod val="50000"/>
                  </a:schemeClr>
                </a:solidFill>
              </a:rPr>
              <a:t>All beer transferred to tasting room must be in </a:t>
            </a:r>
            <a:r>
              <a:rPr lang="en-US" dirty="0">
                <a:solidFill>
                  <a:schemeClr val="tx2">
                    <a:lumMod val="50000"/>
                  </a:schemeClr>
                </a:solidFill>
              </a:rPr>
              <a:t>consumer containers, and labeled as </a:t>
            </a:r>
            <a:r>
              <a:rPr lang="en-US" dirty="0" smtClean="0">
                <a:solidFill>
                  <a:schemeClr val="tx2">
                    <a:lumMod val="50000"/>
                  </a:schemeClr>
                </a:solidFill>
              </a:rPr>
              <a:t>per </a:t>
            </a:r>
            <a:r>
              <a:rPr lang="en-US" dirty="0">
                <a:solidFill>
                  <a:schemeClr val="tx2">
                    <a:lumMod val="50000"/>
                  </a:schemeClr>
                </a:solidFill>
              </a:rPr>
              <a:t>TTB regulations</a:t>
            </a:r>
          </a:p>
        </p:txBody>
      </p:sp>
    </p:spTree>
    <p:extLst>
      <p:ext uri="{BB962C8B-B14F-4D97-AF65-F5344CB8AC3E}">
        <p14:creationId xmlns:p14="http://schemas.microsoft.com/office/powerpoint/2010/main" val="3004012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Tasting Rooms</a:t>
            </a:r>
            <a:endParaRPr lang="en-US" dirty="0"/>
          </a:p>
        </p:txBody>
      </p:sp>
      <p:sp>
        <p:nvSpPr>
          <p:cNvPr id="8" name="Content Placeholder 7"/>
          <p:cNvSpPr>
            <a:spLocks noGrp="1"/>
          </p:cNvSpPr>
          <p:nvPr>
            <p:ph sz="half" idx="1"/>
          </p:nvPr>
        </p:nvSpPr>
        <p:spPr>
          <a:xfrm>
            <a:off x="791464" y="1619250"/>
            <a:ext cx="4919472" cy="4525963"/>
          </a:xfrm>
        </p:spPr>
        <p:txBody>
          <a:bodyPr anchor="ctr">
            <a:normAutofit/>
          </a:bodyPr>
          <a:lstStyle/>
          <a:p>
            <a:pPr marL="0" indent="0">
              <a:buNone/>
            </a:pPr>
            <a:r>
              <a:rPr lang="en-US" dirty="0" smtClean="0">
                <a:solidFill>
                  <a:schemeClr val="tx2">
                    <a:lumMod val="50000"/>
                  </a:schemeClr>
                </a:solidFill>
              </a:rPr>
              <a:t>Brewery applicants are asked a series of questions in Permits Online to help distinguish what can and cannot be done by a brewery </a:t>
            </a:r>
            <a:endParaRPr lang="en-US" dirty="0">
              <a:solidFill>
                <a:schemeClr val="tx2">
                  <a:lumMod val="50000"/>
                </a:schemeClr>
              </a:solidFill>
            </a:endParaRPr>
          </a:p>
        </p:txBody>
      </p:sp>
      <p:sp>
        <p:nvSpPr>
          <p:cNvPr id="14" name="Content Placeholder 13"/>
          <p:cNvSpPr>
            <a:spLocks noGrp="1"/>
          </p:cNvSpPr>
          <p:nvPr>
            <p:ph sz="half" idx="2"/>
          </p:nvPr>
        </p:nvSpPr>
        <p:spPr/>
        <p:txBody>
          <a:bodyPr/>
          <a:lstStyle/>
          <a:p>
            <a:endParaRPr 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3"/>
          <a:stretch>
            <a:fillRect/>
          </a:stretch>
        </p:blipFill>
        <p:spPr>
          <a:xfrm>
            <a:off x="5901252" y="560455"/>
            <a:ext cx="6002204" cy="5584758"/>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4987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Alternation of Premises</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i="1" dirty="0" smtClean="0">
                <a:solidFill>
                  <a:schemeClr val="tx2">
                    <a:lumMod val="50000"/>
                  </a:schemeClr>
                </a:solidFill>
              </a:rPr>
              <a:t>When the </a:t>
            </a:r>
            <a:r>
              <a:rPr lang="en-US" i="1" dirty="0">
                <a:solidFill>
                  <a:schemeClr val="tx2">
                    <a:lumMod val="50000"/>
                  </a:schemeClr>
                </a:solidFill>
              </a:rPr>
              <a:t>premises is used by the same </a:t>
            </a:r>
            <a:r>
              <a:rPr lang="en-US" i="1" dirty="0" smtClean="0">
                <a:solidFill>
                  <a:schemeClr val="tx2">
                    <a:lumMod val="50000"/>
                  </a:schemeClr>
                </a:solidFill>
              </a:rPr>
              <a:t>owner/same EIN </a:t>
            </a:r>
            <a:r>
              <a:rPr lang="en-US" i="1" dirty="0">
                <a:solidFill>
                  <a:schemeClr val="tx2">
                    <a:lumMod val="50000"/>
                  </a:schemeClr>
                </a:solidFill>
              </a:rPr>
              <a:t>to </a:t>
            </a:r>
            <a:r>
              <a:rPr lang="en-US" i="1" dirty="0" smtClean="0">
                <a:solidFill>
                  <a:schemeClr val="tx2">
                    <a:lumMod val="50000"/>
                  </a:schemeClr>
                </a:solidFill>
              </a:rPr>
              <a:t>conduct </a:t>
            </a:r>
            <a:r>
              <a:rPr lang="en-US" i="1" dirty="0">
                <a:solidFill>
                  <a:schemeClr val="tx2">
                    <a:lumMod val="50000"/>
                  </a:schemeClr>
                </a:solidFill>
              </a:rPr>
              <a:t>another </a:t>
            </a:r>
            <a:r>
              <a:rPr lang="en-US" i="1" dirty="0" smtClean="0">
                <a:solidFill>
                  <a:schemeClr val="tx2">
                    <a:lumMod val="50000"/>
                  </a:schemeClr>
                </a:solidFill>
              </a:rPr>
              <a:t>TTB - </a:t>
            </a:r>
            <a:r>
              <a:rPr lang="en-US" i="1" dirty="0">
                <a:solidFill>
                  <a:schemeClr val="tx2">
                    <a:lumMod val="50000"/>
                  </a:schemeClr>
                </a:solidFill>
              </a:rPr>
              <a:t>regulated business, such as a winery or distilled spirits </a:t>
            </a:r>
            <a:r>
              <a:rPr lang="en-US" i="1" dirty="0" smtClean="0">
                <a:solidFill>
                  <a:schemeClr val="tx2">
                    <a:lumMod val="50000"/>
                  </a:schemeClr>
                </a:solidFill>
              </a:rPr>
              <a:t>plant</a:t>
            </a:r>
          </a:p>
          <a:p>
            <a:r>
              <a:rPr lang="en-US" dirty="0" smtClean="0"/>
              <a:t>If </a:t>
            </a:r>
            <a:r>
              <a:rPr lang="en-US" dirty="0"/>
              <a:t>you are an already established brewery and wish to add a </a:t>
            </a:r>
            <a:r>
              <a:rPr lang="en-US" dirty="0" smtClean="0"/>
              <a:t>winery or </a:t>
            </a:r>
            <a:r>
              <a:rPr lang="en-US" dirty="0"/>
              <a:t>distilled spirits </a:t>
            </a:r>
            <a:r>
              <a:rPr lang="en-US" dirty="0" smtClean="0"/>
              <a:t>plant</a:t>
            </a:r>
            <a:r>
              <a:rPr lang="en-US" dirty="0" smtClean="0">
                <a:solidFill>
                  <a:schemeClr val="tx2">
                    <a:lumMod val="75000"/>
                  </a:schemeClr>
                </a:solidFill>
              </a:rPr>
              <a:t>, you must submit:</a:t>
            </a:r>
            <a:endParaRPr lang="en-US" dirty="0">
              <a:solidFill>
                <a:schemeClr val="tx2">
                  <a:lumMod val="75000"/>
                </a:schemeClr>
              </a:solidFill>
            </a:endParaRPr>
          </a:p>
          <a:p>
            <a:pPr lvl="1"/>
            <a:r>
              <a:rPr lang="en-US" dirty="0">
                <a:solidFill>
                  <a:schemeClr val="tx2">
                    <a:lumMod val="75000"/>
                  </a:schemeClr>
                </a:solidFill>
              </a:rPr>
              <a:t>A</a:t>
            </a:r>
            <a:r>
              <a:rPr lang="en-US" dirty="0" smtClean="0">
                <a:solidFill>
                  <a:schemeClr val="tx2">
                    <a:lumMod val="75000"/>
                  </a:schemeClr>
                </a:solidFill>
              </a:rPr>
              <a:t> </a:t>
            </a:r>
            <a:r>
              <a:rPr lang="en-US" dirty="0">
                <a:solidFill>
                  <a:schemeClr val="tx2">
                    <a:lumMod val="75000"/>
                  </a:schemeClr>
                </a:solidFill>
              </a:rPr>
              <a:t>new application for the commodity </a:t>
            </a:r>
            <a:r>
              <a:rPr lang="en-US" dirty="0" smtClean="0">
                <a:solidFill>
                  <a:schemeClr val="tx2">
                    <a:lumMod val="75000"/>
                  </a:schemeClr>
                </a:solidFill>
              </a:rPr>
              <a:t>operations that </a:t>
            </a:r>
            <a:r>
              <a:rPr lang="en-US" dirty="0">
                <a:solidFill>
                  <a:schemeClr val="tx2">
                    <a:lumMod val="75000"/>
                  </a:schemeClr>
                </a:solidFill>
              </a:rPr>
              <a:t>you are adding</a:t>
            </a:r>
          </a:p>
          <a:p>
            <a:pPr lvl="1"/>
            <a:r>
              <a:rPr lang="en-US" dirty="0" smtClean="0">
                <a:solidFill>
                  <a:schemeClr val="tx2">
                    <a:lumMod val="75000"/>
                  </a:schemeClr>
                </a:solidFill>
              </a:rPr>
              <a:t>Updated </a:t>
            </a:r>
            <a:r>
              <a:rPr lang="en-US" dirty="0">
                <a:solidFill>
                  <a:schemeClr val="tx2">
                    <a:lumMod val="75000"/>
                  </a:schemeClr>
                </a:solidFill>
              </a:rPr>
              <a:t>diagram showing which areas will be alternating</a:t>
            </a:r>
          </a:p>
          <a:p>
            <a:pPr lvl="1"/>
            <a:r>
              <a:rPr lang="en-US" dirty="0" smtClean="0">
                <a:solidFill>
                  <a:schemeClr val="tx2">
                    <a:lumMod val="75000"/>
                  </a:schemeClr>
                </a:solidFill>
              </a:rPr>
              <a:t>Variance request to use brewery for another purpose</a:t>
            </a:r>
          </a:p>
          <a:p>
            <a:pPr lvl="1"/>
            <a:r>
              <a:rPr lang="en-US" dirty="0" smtClean="0">
                <a:solidFill>
                  <a:schemeClr val="tx2">
                    <a:lumMod val="75000"/>
                  </a:schemeClr>
                </a:solidFill>
              </a:rPr>
              <a:t>Variance from the requirement to submit notification of each alternation</a:t>
            </a:r>
          </a:p>
          <a:p>
            <a:pPr lvl="1"/>
            <a:r>
              <a:rPr lang="en-US" dirty="0" smtClean="0">
                <a:solidFill>
                  <a:schemeClr val="tx2">
                    <a:lumMod val="75000"/>
                  </a:schemeClr>
                </a:solidFill>
              </a:rPr>
              <a:t>Change </a:t>
            </a:r>
            <a:r>
              <a:rPr lang="en-US" dirty="0">
                <a:solidFill>
                  <a:schemeClr val="tx2">
                    <a:lumMod val="75000"/>
                  </a:schemeClr>
                </a:solidFill>
              </a:rPr>
              <a:t>in Bond (Consent of Surety) TTB </a:t>
            </a:r>
            <a:r>
              <a:rPr lang="en-US" dirty="0" smtClean="0">
                <a:solidFill>
                  <a:schemeClr val="tx2">
                    <a:lumMod val="75000"/>
                  </a:schemeClr>
                </a:solidFill>
              </a:rPr>
              <a:t>Form </a:t>
            </a:r>
            <a:r>
              <a:rPr lang="en-US" dirty="0">
                <a:solidFill>
                  <a:schemeClr val="tx2">
                    <a:lumMod val="75000"/>
                  </a:schemeClr>
                </a:solidFill>
              </a:rPr>
              <a:t>5000.18 – if </a:t>
            </a:r>
            <a:r>
              <a:rPr lang="en-US" dirty="0" smtClean="0">
                <a:solidFill>
                  <a:schemeClr val="tx2">
                    <a:lumMod val="75000"/>
                  </a:schemeClr>
                </a:solidFill>
              </a:rPr>
              <a:t>applicable</a:t>
            </a:r>
            <a:endParaRPr lang="en-US" dirty="0">
              <a:solidFill>
                <a:schemeClr val="tx2">
                  <a:lumMod val="75000"/>
                </a:schemeClr>
              </a:solidFill>
            </a:endParaRPr>
          </a:p>
        </p:txBody>
      </p:sp>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375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Overview</a:t>
            </a:r>
            <a:endParaRPr lang="en-US" dirty="0"/>
          </a:p>
        </p:txBody>
      </p:sp>
      <p:sp>
        <p:nvSpPr>
          <p:cNvPr id="3" name="Content Placeholder 2"/>
          <p:cNvSpPr>
            <a:spLocks noGrp="1"/>
          </p:cNvSpPr>
          <p:nvPr>
            <p:ph idx="1"/>
          </p:nvPr>
        </p:nvSpPr>
        <p:spPr/>
        <p:txBody>
          <a:bodyPr/>
          <a:lstStyle/>
          <a:p>
            <a:r>
              <a:rPr lang="en-US" dirty="0" smtClean="0"/>
              <a:t>We are a bureau within the Department of the Treasury</a:t>
            </a:r>
          </a:p>
          <a:p>
            <a:r>
              <a:rPr lang="en-US" dirty="0" smtClean="0"/>
              <a:t>We currently have about </a:t>
            </a:r>
            <a:r>
              <a:rPr lang="en-US" dirty="0" smtClean="0">
                <a:solidFill>
                  <a:schemeClr val="tx2">
                    <a:lumMod val="75000"/>
                  </a:schemeClr>
                </a:solidFill>
              </a:rPr>
              <a:t>480</a:t>
            </a:r>
            <a:r>
              <a:rPr lang="en-US" dirty="0" smtClean="0"/>
              <a:t> employees</a:t>
            </a:r>
          </a:p>
          <a:p>
            <a:r>
              <a:rPr lang="en-US" dirty="0" smtClean="0"/>
              <a:t>Our headquarters are in Washington, DC</a:t>
            </a:r>
          </a:p>
          <a:p>
            <a:r>
              <a:rPr lang="en-US" dirty="0" smtClean="0"/>
              <a:t>The National Revenue Center is in Cincinnati, Ohio </a:t>
            </a:r>
          </a:p>
          <a:p>
            <a:r>
              <a:rPr lang="en-US" dirty="0" smtClean="0"/>
              <a:t>We have field </a:t>
            </a:r>
            <a:r>
              <a:rPr lang="en-US" dirty="0"/>
              <a:t>o</a:t>
            </a:r>
            <a:r>
              <a:rPr lang="en-US" dirty="0" smtClean="0"/>
              <a:t>ffices located across the country</a:t>
            </a:r>
          </a:p>
          <a:p>
            <a:r>
              <a:rPr lang="en-US" dirty="0" smtClean="0"/>
              <a:t>We have 4 laboratories, located in Maryland and California</a:t>
            </a:r>
            <a:endParaRPr lang="en-US" dirty="0"/>
          </a:p>
        </p:txBody>
      </p:sp>
      <p:sp>
        <p:nvSpPr>
          <p:cNvPr id="6" name="Slide Number Placeholder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5FACF1-D3F2-4D04-925D-ADB289B73892}"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ooter Placeholder 1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433665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Alternation of Proprietorship</a:t>
            </a:r>
            <a:endParaRPr lang="en-US" dirty="0"/>
          </a:p>
        </p:txBody>
      </p:sp>
      <p:sp>
        <p:nvSpPr>
          <p:cNvPr id="6" name="Content Placeholder 5"/>
          <p:cNvSpPr>
            <a:spLocks noGrp="1"/>
          </p:cNvSpPr>
          <p:nvPr>
            <p:ph idx="1"/>
          </p:nvPr>
        </p:nvSpPr>
        <p:spPr/>
        <p:txBody>
          <a:bodyPr>
            <a:normAutofit fontScale="77500" lnSpcReduction="20000"/>
          </a:bodyPr>
          <a:lstStyle/>
          <a:p>
            <a:pPr marL="0" indent="0">
              <a:buNone/>
            </a:pPr>
            <a:r>
              <a:rPr lang="en-US" i="1" dirty="0" smtClean="0"/>
              <a:t>When two or more proprietors with different EINs are operating at the same premises and sharing space and/or equipment. Generally, the proprietor of an existing brewery, the “host brewer,” agrees to rent space and equipment to a new “tenant brewer.” </a:t>
            </a:r>
          </a:p>
          <a:p>
            <a:endParaRPr lang="en-US" sz="1200" dirty="0" smtClean="0"/>
          </a:p>
          <a:p>
            <a:r>
              <a:rPr lang="en-US" dirty="0" smtClean="0"/>
              <a:t>The </a:t>
            </a:r>
            <a:r>
              <a:rPr lang="en-US" b="1" dirty="0" smtClean="0"/>
              <a:t>host</a:t>
            </a:r>
            <a:r>
              <a:rPr lang="en-US" dirty="0" smtClean="0"/>
              <a:t> brewer is required to submit:</a:t>
            </a:r>
          </a:p>
          <a:p>
            <a:pPr lvl="1"/>
            <a:r>
              <a:rPr lang="en-US" dirty="0" smtClean="0"/>
              <a:t>An alternating proprietorship agreement (a contract between the host and tenant)</a:t>
            </a:r>
          </a:p>
          <a:p>
            <a:pPr lvl="1"/>
            <a:r>
              <a:rPr lang="en-US" dirty="0" smtClean="0"/>
              <a:t>Updated diagram showing which areas will be alternating and which will be the permanent non-alternating space of both the host and tenant </a:t>
            </a:r>
          </a:p>
          <a:p>
            <a:pPr lvl="1"/>
            <a:r>
              <a:rPr lang="en-US" dirty="0" smtClean="0"/>
              <a:t>Variance Requests: </a:t>
            </a:r>
          </a:p>
          <a:p>
            <a:pPr lvl="2"/>
            <a:r>
              <a:rPr lang="en-US" dirty="0" smtClean="0"/>
              <a:t>Application to </a:t>
            </a:r>
            <a:r>
              <a:rPr lang="en-US" b="1" dirty="0" smtClean="0"/>
              <a:t>Use Brewery for Other Purposes </a:t>
            </a:r>
          </a:p>
          <a:p>
            <a:pPr lvl="2"/>
            <a:r>
              <a:rPr lang="en-US" b="1" dirty="0" smtClean="0"/>
              <a:t>Change in Premises </a:t>
            </a:r>
            <a:r>
              <a:rPr lang="en-US" dirty="0" smtClean="0"/>
              <a:t>to allow the use of brewery records in lieu of filing an amended brewer’s notice with each alternation of the premises </a:t>
            </a:r>
          </a:p>
        </p:txBody>
      </p:sp>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41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Alternation of Proprietorship</a:t>
            </a:r>
            <a:endParaRPr lang="en-US" dirty="0"/>
          </a:p>
        </p:txBody>
      </p:sp>
      <p:sp>
        <p:nvSpPr>
          <p:cNvPr id="6" name="Content Placeholder 5"/>
          <p:cNvSpPr>
            <a:spLocks noGrp="1"/>
          </p:cNvSpPr>
          <p:nvPr>
            <p:ph idx="1"/>
          </p:nvPr>
        </p:nvSpPr>
        <p:spPr/>
        <p:txBody>
          <a:bodyPr>
            <a:normAutofit fontScale="85000" lnSpcReduction="10000"/>
          </a:bodyPr>
          <a:lstStyle/>
          <a:p>
            <a:r>
              <a:rPr lang="en-US" dirty="0" smtClean="0">
                <a:solidFill>
                  <a:schemeClr val="tx2">
                    <a:lumMod val="50000"/>
                  </a:schemeClr>
                </a:solidFill>
              </a:rPr>
              <a:t>The </a:t>
            </a:r>
            <a:r>
              <a:rPr lang="en-US" b="1" dirty="0" smtClean="0">
                <a:solidFill>
                  <a:schemeClr val="tx2">
                    <a:lumMod val="50000"/>
                  </a:schemeClr>
                </a:solidFill>
              </a:rPr>
              <a:t>tenant brewer </a:t>
            </a:r>
            <a:r>
              <a:rPr lang="en-US" dirty="0" smtClean="0">
                <a:solidFill>
                  <a:schemeClr val="tx2">
                    <a:lumMod val="50000"/>
                  </a:schemeClr>
                </a:solidFill>
              </a:rPr>
              <a:t>is required to submit:</a:t>
            </a:r>
          </a:p>
          <a:p>
            <a:pPr lvl="1"/>
            <a:r>
              <a:rPr lang="en-US" dirty="0" smtClean="0">
                <a:solidFill>
                  <a:schemeClr val="tx2">
                    <a:lumMod val="50000"/>
                  </a:schemeClr>
                </a:solidFill>
              </a:rPr>
              <a:t>An alternating proprietorship agreement (a contract between the host and tenant)</a:t>
            </a:r>
          </a:p>
          <a:p>
            <a:pPr lvl="1"/>
            <a:r>
              <a:rPr lang="en-US" dirty="0" smtClean="0">
                <a:solidFill>
                  <a:schemeClr val="tx2">
                    <a:lumMod val="50000"/>
                  </a:schemeClr>
                </a:solidFill>
              </a:rPr>
              <a:t>Variance Requests: </a:t>
            </a:r>
          </a:p>
          <a:p>
            <a:pPr lvl="2"/>
            <a:r>
              <a:rPr lang="en-US" b="1" dirty="0" smtClean="0">
                <a:solidFill>
                  <a:schemeClr val="tx2">
                    <a:lumMod val="50000"/>
                  </a:schemeClr>
                </a:solidFill>
              </a:rPr>
              <a:t>Retention and Preservation of Records </a:t>
            </a:r>
            <a:r>
              <a:rPr lang="en-US" dirty="0" smtClean="0">
                <a:solidFill>
                  <a:schemeClr val="tx2">
                    <a:lumMod val="50000"/>
                  </a:schemeClr>
                </a:solidFill>
              </a:rPr>
              <a:t>- Place of Maintenance - if the host, under POA for the tenant, plans to prepare or store records on the premises of the host brewery</a:t>
            </a:r>
          </a:p>
          <a:p>
            <a:pPr lvl="2"/>
            <a:r>
              <a:rPr lang="en-US" b="1" dirty="0" smtClean="0">
                <a:solidFill>
                  <a:schemeClr val="tx2">
                    <a:lumMod val="50000"/>
                  </a:schemeClr>
                </a:solidFill>
              </a:rPr>
              <a:t>Notice of Alternation </a:t>
            </a:r>
            <a:r>
              <a:rPr lang="en-US" dirty="0" smtClean="0">
                <a:solidFill>
                  <a:schemeClr val="tx2">
                    <a:lumMod val="50000"/>
                  </a:schemeClr>
                </a:solidFill>
              </a:rPr>
              <a:t>- to allow the establishment of an alternating proprietorship with the host brewer </a:t>
            </a:r>
          </a:p>
          <a:p>
            <a:pPr lvl="2"/>
            <a:r>
              <a:rPr lang="en-US" b="1" dirty="0" smtClean="0">
                <a:solidFill>
                  <a:schemeClr val="tx2">
                    <a:lumMod val="50000"/>
                  </a:schemeClr>
                </a:solidFill>
              </a:rPr>
              <a:t>Change in Premises </a:t>
            </a:r>
            <a:r>
              <a:rPr lang="en-US" dirty="0" smtClean="0">
                <a:solidFill>
                  <a:schemeClr val="tx2">
                    <a:lumMod val="50000"/>
                  </a:schemeClr>
                </a:solidFill>
              </a:rPr>
              <a:t>to allow the use of brewery records in lieu of filing an amended brewer’s notice with each alternation of the premises </a:t>
            </a:r>
          </a:p>
          <a:p>
            <a:pPr lvl="1"/>
            <a:r>
              <a:rPr lang="en-US" dirty="0" smtClean="0">
                <a:solidFill>
                  <a:schemeClr val="tx2">
                    <a:lumMod val="50000"/>
                  </a:schemeClr>
                </a:solidFill>
              </a:rPr>
              <a:t>A business plan showing the development plans for the business.</a:t>
            </a:r>
          </a:p>
          <a:p>
            <a:r>
              <a:rPr lang="en-US" dirty="0" smtClean="0">
                <a:solidFill>
                  <a:schemeClr val="tx2">
                    <a:lumMod val="50000"/>
                  </a:schemeClr>
                </a:solidFill>
              </a:rPr>
              <a:t>See </a:t>
            </a:r>
            <a:r>
              <a:rPr lang="en-US" dirty="0" smtClean="0">
                <a:solidFill>
                  <a:schemeClr val="tx2">
                    <a:lumMod val="50000"/>
                  </a:schemeClr>
                </a:solidFill>
                <a:hlinkClick r:id="rId2"/>
              </a:rPr>
              <a:t>TTB Industry Circular 2005–2</a:t>
            </a:r>
            <a:r>
              <a:rPr lang="en-US" dirty="0" smtClean="0">
                <a:solidFill>
                  <a:schemeClr val="tx2">
                    <a:lumMod val="50000"/>
                  </a:schemeClr>
                </a:solidFill>
              </a:rPr>
              <a:t> for more information</a:t>
            </a:r>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714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a:t>
            </a:r>
            <a:endParaRPr lang="en-US" dirty="0"/>
          </a:p>
        </p:txBody>
      </p:sp>
      <p:sp>
        <p:nvSpPr>
          <p:cNvPr id="3" name="Content Placeholder 2"/>
          <p:cNvSpPr>
            <a:spLocks noGrp="1"/>
          </p:cNvSpPr>
          <p:nvPr>
            <p:ph sz="half" idx="1"/>
          </p:nvPr>
        </p:nvSpPr>
        <p:spPr/>
        <p:txBody>
          <a:bodyPr>
            <a:normAutofit/>
          </a:bodyPr>
          <a:lstStyle/>
          <a:p>
            <a:r>
              <a:rPr lang="en-US" dirty="0" smtClean="0"/>
              <a:t>Before you submit your application generally construction should be complete with necessary equipment in place or on order</a:t>
            </a:r>
          </a:p>
          <a:p>
            <a:r>
              <a:rPr lang="en-US" dirty="0" smtClean="0"/>
              <a:t>You </a:t>
            </a:r>
            <a:r>
              <a:rPr lang="en-US" dirty="0"/>
              <a:t>cannot begin producing beer until you receive your approved Brewer’s Notice</a:t>
            </a:r>
          </a:p>
          <a:p>
            <a:endParaRPr lang="en-US" dirty="0" smtClean="0"/>
          </a:p>
        </p:txBody>
      </p:sp>
      <p:sp>
        <p:nvSpPr>
          <p:cNvPr id="4" name="Content Placeholder 3"/>
          <p:cNvSpPr>
            <a:spLocks noGrp="1"/>
          </p:cNvSpPr>
          <p:nvPr>
            <p:ph sz="half" idx="2"/>
          </p:nvPr>
        </p:nvSpPr>
        <p:spPr/>
        <p:txBody>
          <a:bodyPr/>
          <a:lstStyle/>
          <a:p>
            <a:r>
              <a:rPr lang="en-US" dirty="0"/>
              <a:t>A brewery cannot be located in </a:t>
            </a:r>
            <a:r>
              <a:rPr lang="en-US" dirty="0" smtClean="0"/>
              <a:t>a </a:t>
            </a:r>
            <a:r>
              <a:rPr lang="en-US" dirty="0"/>
              <a:t>residence</a:t>
            </a:r>
          </a:p>
          <a:p>
            <a:r>
              <a:rPr lang="en-US" dirty="0" smtClean="0"/>
              <a:t>If </a:t>
            </a:r>
            <a:r>
              <a:rPr lang="en-US" dirty="0"/>
              <a:t>you have </a:t>
            </a:r>
            <a:r>
              <a:rPr lang="en-US" dirty="0" smtClean="0">
                <a:solidFill>
                  <a:schemeClr val="tx2">
                    <a:lumMod val="50000"/>
                  </a:schemeClr>
                </a:solidFill>
              </a:rPr>
              <a:t>an adjacent </a:t>
            </a:r>
            <a:r>
              <a:rPr lang="en-US" dirty="0"/>
              <a:t>tasting room you must describe it in the description of the </a:t>
            </a:r>
            <a:r>
              <a:rPr lang="en-US" dirty="0" smtClean="0"/>
              <a:t>premises </a:t>
            </a:r>
            <a:r>
              <a:rPr lang="en-US" dirty="0"/>
              <a:t>and it should also be shown on your diagram </a:t>
            </a:r>
          </a:p>
          <a:p>
            <a:endParaRPr lang="en-US" dirty="0" smtClean="0"/>
          </a:p>
        </p:txBody>
      </p:sp>
      <p:sp>
        <p:nvSpPr>
          <p:cNvPr id="6" name="Footer Placeholder 5"/>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823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Benefits of Using Permits Online</a:t>
            </a:r>
            <a:endParaRPr lang="en-US" dirty="0"/>
          </a:p>
        </p:txBody>
      </p:sp>
      <p:sp>
        <p:nvSpPr>
          <p:cNvPr id="3" name="Content Placeholder 2"/>
          <p:cNvSpPr>
            <a:spLocks noGrp="1"/>
          </p:cNvSpPr>
          <p:nvPr>
            <p:ph idx="1"/>
          </p:nvPr>
        </p:nvSpPr>
        <p:spPr/>
        <p:txBody>
          <a:bodyPr>
            <a:normAutofit lnSpcReduction="10000"/>
          </a:bodyPr>
          <a:lstStyle/>
          <a:p>
            <a:r>
              <a:rPr lang="en-US" dirty="0" smtClean="0"/>
              <a:t>You can </a:t>
            </a:r>
            <a:r>
              <a:rPr lang="en-US" dirty="0" smtClean="0">
                <a:solidFill>
                  <a:schemeClr val="tx2">
                    <a:lumMod val="50000"/>
                  </a:schemeClr>
                </a:solidFill>
              </a:rPr>
              <a:t>self-register</a:t>
            </a:r>
          </a:p>
          <a:p>
            <a:r>
              <a:rPr lang="en-US" dirty="0" smtClean="0"/>
              <a:t>Contains step-by-step guidance </a:t>
            </a:r>
            <a:endParaRPr lang="en-US" dirty="0"/>
          </a:p>
          <a:p>
            <a:r>
              <a:rPr lang="en-US" dirty="0" smtClean="0"/>
              <a:t>Some fields are auto-filled</a:t>
            </a:r>
          </a:p>
          <a:p>
            <a:r>
              <a:rPr lang="en-US" dirty="0" smtClean="0"/>
              <a:t>You may “Save and resume” applications to complete later</a:t>
            </a:r>
          </a:p>
          <a:p>
            <a:r>
              <a:rPr lang="en-US" dirty="0" smtClean="0"/>
              <a:t>You have 24/7 access</a:t>
            </a:r>
          </a:p>
          <a:p>
            <a:r>
              <a:rPr lang="en-US" dirty="0" smtClean="0"/>
              <a:t>You’ll receive email notifications of status changes</a:t>
            </a:r>
          </a:p>
          <a:p>
            <a:r>
              <a:rPr lang="en-US" dirty="0" smtClean="0"/>
              <a:t>You’ll see cost and time savings on mailing, copying, paper storage</a:t>
            </a:r>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91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Register </a:t>
            </a:r>
            <a:r>
              <a:rPr lang="en-US" dirty="0"/>
              <a:t>for </a:t>
            </a:r>
            <a:r>
              <a:rPr lang="en-US" dirty="0" smtClean="0"/>
              <a:t>an Account in Permits Online</a:t>
            </a:r>
            <a:endParaRPr lang="en-US" dirty="0"/>
          </a:p>
        </p:txBody>
      </p:sp>
      <p:sp>
        <p:nvSpPr>
          <p:cNvPr id="3" name="Footer Placeholder 2"/>
          <p:cNvSpPr>
            <a:spLocks noGrp="1"/>
          </p:cNvSpPr>
          <p:nvPr>
            <p:ph type="ftr" sz="quarter" idx="3"/>
          </p:nvPr>
        </p:nvSpPr>
        <p:spPr>
          <a:xfrm>
            <a:off x="3251200" y="6447471"/>
            <a:ext cx="568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Rectangle 5"/>
          <p:cNvSpPr/>
          <p:nvPr/>
        </p:nvSpPr>
        <p:spPr>
          <a:xfrm>
            <a:off x="3399044" y="5889998"/>
            <a:ext cx="5393912"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www.ttbonline.gov/permitsonline/Default.aspx</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52959" y="2265806"/>
            <a:ext cx="10286083" cy="2525649"/>
          </a:xfrm>
          <a:prstGeom prst="rect">
            <a:avLst/>
          </a:prstGeom>
          <a:effectLst>
            <a:outerShdw blurRad="50800" dist="38100" dir="2700000" algn="tl" rotWithShape="0">
              <a:prstClr val="black">
                <a:alpha val="40000"/>
              </a:prstClr>
            </a:outerShdw>
          </a:effectLst>
        </p:spPr>
      </p:pic>
      <p:sp>
        <p:nvSpPr>
          <p:cNvPr id="9" name="Up Arrow 8"/>
          <p:cNvSpPr/>
          <p:nvPr/>
        </p:nvSpPr>
        <p:spPr>
          <a:xfrm>
            <a:off x="7303008" y="4458179"/>
            <a:ext cx="487680" cy="104283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608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200" dirty="0">
                <a:solidFill>
                  <a:schemeClr val="tx2">
                    <a:lumMod val="50000"/>
                  </a:schemeClr>
                </a:solidFill>
              </a:rPr>
              <a:t>What to Gather Before You Apply</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5"/>
          <p:cNvSpPr>
            <a:spLocks noGrp="1"/>
          </p:cNvSpPr>
          <p:nvPr>
            <p:ph idx="1"/>
          </p:nvPr>
        </p:nvSpPr>
        <p:spPr/>
        <p:txBody>
          <a:bodyPr/>
          <a:lstStyle/>
          <a:p>
            <a:r>
              <a:rPr lang="en-US" dirty="0" smtClean="0">
                <a:solidFill>
                  <a:schemeClr val="tx2">
                    <a:lumMod val="50000"/>
                  </a:schemeClr>
                </a:solidFill>
              </a:rPr>
              <a:t>There are number of supporting documents that you’ll be required to submit with your application</a:t>
            </a:r>
          </a:p>
          <a:p>
            <a:r>
              <a:rPr lang="en-US" dirty="0" smtClean="0">
                <a:solidFill>
                  <a:schemeClr val="tx2">
                    <a:lumMod val="50000"/>
                  </a:schemeClr>
                </a:solidFill>
              </a:rPr>
              <a:t>Plan ahead and review the list before you begin the application</a:t>
            </a:r>
          </a:p>
          <a:p>
            <a:r>
              <a:rPr lang="en-US" dirty="0" smtClean="0">
                <a:solidFill>
                  <a:schemeClr val="tx2">
                    <a:lumMod val="50000"/>
                  </a:schemeClr>
                </a:solidFill>
              </a:rPr>
              <a:t>Use </a:t>
            </a:r>
            <a:r>
              <a:rPr lang="en-US" dirty="0">
                <a:solidFill>
                  <a:schemeClr val="tx2">
                    <a:lumMod val="50000"/>
                  </a:schemeClr>
                </a:solidFill>
              </a:rPr>
              <a:t>our </a:t>
            </a:r>
            <a:r>
              <a:rPr lang="en-US" dirty="0" smtClean="0">
                <a:solidFill>
                  <a:schemeClr val="tx2">
                    <a:lumMod val="50000"/>
                  </a:schemeClr>
                </a:solidFill>
                <a:hlinkClick r:id="rId3"/>
              </a:rPr>
              <a:t>What to Gather Before You Apply tool</a:t>
            </a:r>
            <a:r>
              <a:rPr lang="en-US" dirty="0" smtClean="0">
                <a:solidFill>
                  <a:schemeClr val="tx2">
                    <a:lumMod val="50000"/>
                  </a:schemeClr>
                </a:solidFill>
              </a:rPr>
              <a:t> to see the full list </a:t>
            </a:r>
            <a:endParaRPr lang="en-US" dirty="0">
              <a:solidFill>
                <a:schemeClr val="tx2">
                  <a:lumMod val="50000"/>
                </a:schemeClr>
              </a:solidFill>
            </a:endParaRPr>
          </a:p>
        </p:txBody>
      </p:sp>
    </p:spTree>
    <p:extLst>
      <p:ext uri="{BB962C8B-B14F-4D97-AF65-F5344CB8AC3E}">
        <p14:creationId xmlns:p14="http://schemas.microsoft.com/office/powerpoint/2010/main" val="1791630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Business Entity and Commodity Operations </a:t>
            </a:r>
            <a:endParaRPr lang="en-US" dirty="0">
              <a:solidFill>
                <a:schemeClr val="tx2">
                  <a:lumMod val="50000"/>
                </a:schemeClr>
              </a:solidFill>
            </a:endParaRPr>
          </a:p>
        </p:txBody>
      </p:sp>
      <p:sp>
        <p:nvSpPr>
          <p:cNvPr id="6" name="Content Placeholder 5"/>
          <p:cNvSpPr>
            <a:spLocks noGrp="1"/>
          </p:cNvSpPr>
          <p:nvPr>
            <p:ph idx="1"/>
          </p:nvPr>
        </p:nvSpPr>
        <p:spPr/>
        <p:txBody>
          <a:bodyPr/>
          <a:lstStyle/>
          <a:p>
            <a:r>
              <a:rPr lang="en-US" dirty="0" smtClean="0">
                <a:solidFill>
                  <a:schemeClr val="tx2">
                    <a:lumMod val="50000"/>
                  </a:schemeClr>
                </a:solidFill>
              </a:rPr>
              <a:t>Your information in Permits Online is organized in two different kinds of records</a:t>
            </a:r>
          </a:p>
          <a:p>
            <a:pPr lvl="1"/>
            <a:r>
              <a:rPr lang="en-US" dirty="0" smtClean="0">
                <a:solidFill>
                  <a:schemeClr val="tx2">
                    <a:lumMod val="50000"/>
                  </a:schemeClr>
                </a:solidFill>
              </a:rPr>
              <a:t>The </a:t>
            </a:r>
            <a:r>
              <a:rPr lang="en-US" b="1" dirty="0" smtClean="0">
                <a:solidFill>
                  <a:schemeClr val="tx2">
                    <a:lumMod val="50000"/>
                  </a:schemeClr>
                </a:solidFill>
              </a:rPr>
              <a:t>entity</a:t>
            </a:r>
            <a:r>
              <a:rPr lang="en-US" dirty="0" smtClean="0">
                <a:solidFill>
                  <a:schemeClr val="tx2">
                    <a:lumMod val="50000"/>
                  </a:schemeClr>
                </a:solidFill>
              </a:rPr>
              <a:t> record equates to a single company or business entity, represented by a unique Employer Identification Number (EIN)  </a:t>
            </a:r>
          </a:p>
          <a:p>
            <a:pPr lvl="1"/>
            <a:r>
              <a:rPr lang="en-US" dirty="0" smtClean="0">
                <a:solidFill>
                  <a:schemeClr val="tx2">
                    <a:lumMod val="50000"/>
                  </a:schemeClr>
                </a:solidFill>
              </a:rPr>
              <a:t>A </a:t>
            </a:r>
            <a:r>
              <a:rPr lang="en-US" b="1" dirty="0" smtClean="0">
                <a:solidFill>
                  <a:schemeClr val="tx2">
                    <a:lumMod val="50000"/>
                  </a:schemeClr>
                </a:solidFill>
              </a:rPr>
              <a:t>commodity operations </a:t>
            </a:r>
            <a:r>
              <a:rPr lang="en-US" dirty="0" smtClean="0">
                <a:solidFill>
                  <a:schemeClr val="tx2">
                    <a:lumMod val="50000"/>
                  </a:schemeClr>
                </a:solidFill>
              </a:rPr>
              <a:t>record is created for each TTB-regulated operation or permit, registration, or notice the entity is approved for</a:t>
            </a:r>
          </a:p>
          <a:p>
            <a:r>
              <a:rPr lang="en-US" dirty="0" smtClean="0">
                <a:solidFill>
                  <a:schemeClr val="tx2">
                    <a:lumMod val="50000"/>
                  </a:schemeClr>
                </a:solidFill>
              </a:rPr>
              <a:t>A typical entity record will have at least one, but may have multiple commodity operations records associated with it</a:t>
            </a:r>
            <a:endParaRPr lang="en-US" dirty="0">
              <a:solidFill>
                <a:schemeClr val="tx2">
                  <a:lumMod val="50000"/>
                </a:schemeClr>
              </a:solidFill>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292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9740992" y="4089570"/>
            <a:ext cx="1657" cy="29083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964" y="4109029"/>
            <a:ext cx="1657" cy="290830"/>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normAutofit fontScale="90000"/>
          </a:bodyPr>
          <a:lstStyle/>
          <a:p>
            <a:r>
              <a:rPr lang="en-US" dirty="0">
                <a:solidFill>
                  <a:schemeClr val="tx2">
                    <a:lumMod val="50000"/>
                  </a:schemeClr>
                </a:solidFill>
              </a:rPr>
              <a:t>Business Entity </a:t>
            </a:r>
            <a:r>
              <a:rPr lang="en-US" dirty="0" smtClean="0">
                <a:solidFill>
                  <a:schemeClr val="tx2">
                    <a:lumMod val="50000"/>
                  </a:schemeClr>
                </a:solidFill>
              </a:rPr>
              <a:t>and </a:t>
            </a:r>
            <a:r>
              <a:rPr lang="en-US" dirty="0">
                <a:solidFill>
                  <a:schemeClr val="tx2">
                    <a:lumMod val="50000"/>
                  </a:schemeClr>
                </a:solidFill>
              </a:rPr>
              <a:t>Commodity Operations </a:t>
            </a: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119441" y="2372495"/>
            <a:ext cx="9866943" cy="3357684"/>
            <a:chOff x="1119441" y="2372495"/>
            <a:chExt cx="9866943" cy="3357684"/>
          </a:xfrm>
        </p:grpSpPr>
        <p:sp>
          <p:nvSpPr>
            <p:cNvPr id="12" name="Freeform 11"/>
            <p:cNvSpPr/>
            <p:nvPr/>
          </p:nvSpPr>
          <p:spPr>
            <a:xfrm>
              <a:off x="4436965" y="2372495"/>
              <a:ext cx="3231894" cy="1391121"/>
            </a:xfrm>
            <a:custGeom>
              <a:avLst/>
              <a:gdLst>
                <a:gd name="connsiteX0" fmla="*/ 0 w 3231894"/>
                <a:gd name="connsiteY0" fmla="*/ 231858 h 1391121"/>
                <a:gd name="connsiteX1" fmla="*/ 231858 w 3231894"/>
                <a:gd name="connsiteY1" fmla="*/ 0 h 1391121"/>
                <a:gd name="connsiteX2" fmla="*/ 3000036 w 3231894"/>
                <a:gd name="connsiteY2" fmla="*/ 0 h 1391121"/>
                <a:gd name="connsiteX3" fmla="*/ 3231894 w 3231894"/>
                <a:gd name="connsiteY3" fmla="*/ 231858 h 1391121"/>
                <a:gd name="connsiteX4" fmla="*/ 3231894 w 3231894"/>
                <a:gd name="connsiteY4" fmla="*/ 1159263 h 1391121"/>
                <a:gd name="connsiteX5" fmla="*/ 3000036 w 3231894"/>
                <a:gd name="connsiteY5" fmla="*/ 1391121 h 1391121"/>
                <a:gd name="connsiteX6" fmla="*/ 231858 w 3231894"/>
                <a:gd name="connsiteY6" fmla="*/ 1391121 h 1391121"/>
                <a:gd name="connsiteX7" fmla="*/ 0 w 3231894"/>
                <a:gd name="connsiteY7" fmla="*/ 1159263 h 1391121"/>
                <a:gd name="connsiteX8" fmla="*/ 0 w 3231894"/>
                <a:gd name="connsiteY8" fmla="*/ 231858 h 1391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894" h="1391121">
                  <a:moveTo>
                    <a:pt x="0" y="231858"/>
                  </a:moveTo>
                  <a:cubicBezTo>
                    <a:pt x="0" y="103806"/>
                    <a:pt x="103806" y="0"/>
                    <a:pt x="231858" y="0"/>
                  </a:cubicBezTo>
                  <a:lnTo>
                    <a:pt x="3000036" y="0"/>
                  </a:lnTo>
                  <a:cubicBezTo>
                    <a:pt x="3128088" y="0"/>
                    <a:pt x="3231894" y="103806"/>
                    <a:pt x="3231894" y="231858"/>
                  </a:cubicBezTo>
                  <a:lnTo>
                    <a:pt x="3231894" y="1159263"/>
                  </a:lnTo>
                  <a:cubicBezTo>
                    <a:pt x="3231894" y="1287315"/>
                    <a:pt x="3128088" y="1391121"/>
                    <a:pt x="3000036" y="1391121"/>
                  </a:cubicBezTo>
                  <a:lnTo>
                    <a:pt x="231858" y="1391121"/>
                  </a:lnTo>
                  <a:cubicBezTo>
                    <a:pt x="103806" y="1391121"/>
                    <a:pt x="0" y="1287315"/>
                    <a:pt x="0" y="1159263"/>
                  </a:cubicBezTo>
                  <a:lnTo>
                    <a:pt x="0" y="231858"/>
                  </a:lnTo>
                  <a:close/>
                </a:path>
              </a:pathLst>
            </a:custGeom>
            <a:solidFill>
              <a:srgbClr val="5B9BD5">
                <a:lumMod val="60000"/>
                <a:lumOff val="4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79339" tIns="79339" rIns="79339" bIns="79339"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Entity Record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Our Business, Inc.</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(EIN 12-3456789)</a:t>
              </a:r>
              <a:endParaRPr kumimoji="0" lang="en-US" sz="24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
          <p:nvSpPr>
            <p:cNvPr id="13" name="Freeform 12"/>
            <p:cNvSpPr/>
            <p:nvPr/>
          </p:nvSpPr>
          <p:spPr>
            <a:xfrm>
              <a:off x="8216577" y="4345276"/>
              <a:ext cx="2769807" cy="1384903"/>
            </a:xfrm>
            <a:custGeom>
              <a:avLst/>
              <a:gdLst>
                <a:gd name="connsiteX0" fmla="*/ 0 w 2769807"/>
                <a:gd name="connsiteY0" fmla="*/ 0 h 1384903"/>
                <a:gd name="connsiteX1" fmla="*/ 2769807 w 2769807"/>
                <a:gd name="connsiteY1" fmla="*/ 0 h 1384903"/>
                <a:gd name="connsiteX2" fmla="*/ 2769807 w 2769807"/>
                <a:gd name="connsiteY2" fmla="*/ 1384903 h 1384903"/>
                <a:gd name="connsiteX3" fmla="*/ 0 w 2769807"/>
                <a:gd name="connsiteY3" fmla="*/ 1384903 h 1384903"/>
                <a:gd name="connsiteX4" fmla="*/ 0 w 2769807"/>
                <a:gd name="connsiteY4" fmla="*/ 0 h 138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807" h="1384903">
                  <a:moveTo>
                    <a:pt x="0" y="0"/>
                  </a:moveTo>
                  <a:lnTo>
                    <a:pt x="2769807" y="0"/>
                  </a:lnTo>
                  <a:lnTo>
                    <a:pt x="2769807" y="1384903"/>
                  </a:lnTo>
                  <a:lnTo>
                    <a:pt x="0" y="1384903"/>
                  </a:lnTo>
                  <a:lnTo>
                    <a:pt x="0" y="0"/>
                  </a:lnTo>
                  <a:close/>
                </a:path>
              </a:pathLst>
            </a:custGeom>
            <a:solidFill>
              <a:srgbClr val="5B9BD5">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Commodity Operations Record</a:t>
              </a: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Importers Permit  </a:t>
              </a:r>
            </a:p>
          </p:txBody>
        </p:sp>
        <p:sp>
          <p:nvSpPr>
            <p:cNvPr id="14" name="Freeform 13"/>
            <p:cNvSpPr/>
            <p:nvPr/>
          </p:nvSpPr>
          <p:spPr>
            <a:xfrm>
              <a:off x="4668009" y="4345276"/>
              <a:ext cx="2769807" cy="1384903"/>
            </a:xfrm>
            <a:custGeom>
              <a:avLst/>
              <a:gdLst>
                <a:gd name="connsiteX0" fmla="*/ 0 w 2769807"/>
                <a:gd name="connsiteY0" fmla="*/ 0 h 1384903"/>
                <a:gd name="connsiteX1" fmla="*/ 2769807 w 2769807"/>
                <a:gd name="connsiteY1" fmla="*/ 0 h 1384903"/>
                <a:gd name="connsiteX2" fmla="*/ 2769807 w 2769807"/>
                <a:gd name="connsiteY2" fmla="*/ 1384903 h 1384903"/>
                <a:gd name="connsiteX3" fmla="*/ 0 w 2769807"/>
                <a:gd name="connsiteY3" fmla="*/ 1384903 h 1384903"/>
                <a:gd name="connsiteX4" fmla="*/ 0 w 2769807"/>
                <a:gd name="connsiteY4" fmla="*/ 0 h 138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807" h="1384903">
                  <a:moveTo>
                    <a:pt x="0" y="0"/>
                  </a:moveTo>
                  <a:lnTo>
                    <a:pt x="2769807" y="0"/>
                  </a:lnTo>
                  <a:lnTo>
                    <a:pt x="2769807" y="1384903"/>
                  </a:lnTo>
                  <a:lnTo>
                    <a:pt x="0" y="1384903"/>
                  </a:lnTo>
                  <a:lnTo>
                    <a:pt x="0" y="0"/>
                  </a:lnTo>
                  <a:close/>
                </a:path>
              </a:pathLst>
            </a:custGeom>
            <a:solidFill>
              <a:srgbClr val="5B9BD5">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Commodity Operations Record</a:t>
              </a: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Winery Permit   </a:t>
              </a:r>
              <a:endParaRPr kumimoji="0" lang="en-US" sz="48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endParaRPr>
            </a:p>
          </p:txBody>
        </p:sp>
        <p:sp>
          <p:nvSpPr>
            <p:cNvPr id="15" name="Freeform 14"/>
            <p:cNvSpPr/>
            <p:nvPr/>
          </p:nvSpPr>
          <p:spPr>
            <a:xfrm>
              <a:off x="1119441" y="4345276"/>
              <a:ext cx="2769807" cy="1384903"/>
            </a:xfrm>
            <a:custGeom>
              <a:avLst/>
              <a:gdLst>
                <a:gd name="connsiteX0" fmla="*/ 0 w 2769807"/>
                <a:gd name="connsiteY0" fmla="*/ 0 h 1384903"/>
                <a:gd name="connsiteX1" fmla="*/ 2769807 w 2769807"/>
                <a:gd name="connsiteY1" fmla="*/ 0 h 1384903"/>
                <a:gd name="connsiteX2" fmla="*/ 2769807 w 2769807"/>
                <a:gd name="connsiteY2" fmla="*/ 1384903 h 1384903"/>
                <a:gd name="connsiteX3" fmla="*/ 0 w 2769807"/>
                <a:gd name="connsiteY3" fmla="*/ 1384903 h 1384903"/>
                <a:gd name="connsiteX4" fmla="*/ 0 w 2769807"/>
                <a:gd name="connsiteY4" fmla="*/ 0 h 138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807" h="1384903">
                  <a:moveTo>
                    <a:pt x="0" y="0"/>
                  </a:moveTo>
                  <a:lnTo>
                    <a:pt x="2769807" y="0"/>
                  </a:lnTo>
                  <a:lnTo>
                    <a:pt x="2769807" y="1384903"/>
                  </a:lnTo>
                  <a:lnTo>
                    <a:pt x="0" y="1384903"/>
                  </a:lnTo>
                  <a:lnTo>
                    <a:pt x="0" y="0"/>
                  </a:lnTo>
                  <a:close/>
                </a:path>
              </a:pathLst>
            </a:custGeom>
            <a:solidFill>
              <a:srgbClr val="5B9BD5">
                <a:lumMod val="20000"/>
                <a:lumOff val="80000"/>
              </a:srgb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Commodity Operations Record</a:t>
              </a: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rPr>
                <a:t>Brewers Notice</a:t>
              </a:r>
              <a:endParaRPr kumimoji="0" lang="en-US" sz="4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mn-cs"/>
              </a:endParaRPr>
            </a:p>
          </p:txBody>
        </p:sp>
      </p:grpSp>
      <p:cxnSp>
        <p:nvCxnSpPr>
          <p:cNvPr id="20" name="Straight Connector 19"/>
          <p:cNvCxnSpPr/>
          <p:nvPr/>
        </p:nvCxnSpPr>
        <p:spPr>
          <a:xfrm>
            <a:off x="6052912" y="3763616"/>
            <a:ext cx="0" cy="58166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4832" y="4091022"/>
            <a:ext cx="7376160" cy="0"/>
          </a:xfrm>
          <a:prstGeom prst="line">
            <a:avLst/>
          </a:prstGeom>
        </p:spPr>
        <p:style>
          <a:lnRef idx="2">
            <a:schemeClr val="dk1"/>
          </a:lnRef>
          <a:fillRef idx="0">
            <a:schemeClr val="dk1"/>
          </a:fillRef>
          <a:effectRef idx="1">
            <a:schemeClr val="dk1"/>
          </a:effectRef>
          <a:fontRef idx="minor">
            <a:schemeClr val="tx1"/>
          </a:fontRef>
        </p:style>
      </p:cxnSp>
      <p:sp>
        <p:nvSpPr>
          <p:cNvPr id="31" name="Footer Placeholder 30"/>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0225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Business Entity and Commodity Operations </a:t>
            </a:r>
            <a:endParaRPr lang="en-US" dirty="0">
              <a:solidFill>
                <a:schemeClr val="tx2">
                  <a:lumMod val="50000"/>
                </a:schemeClr>
              </a:solidFill>
            </a:endParaRPr>
          </a:p>
        </p:txBody>
      </p:sp>
      <p:sp>
        <p:nvSpPr>
          <p:cNvPr id="6" name="Content Placeholder 5"/>
          <p:cNvSpPr>
            <a:spLocks noGrp="1"/>
          </p:cNvSpPr>
          <p:nvPr>
            <p:ph idx="1"/>
          </p:nvPr>
        </p:nvSpPr>
        <p:spPr/>
        <p:txBody>
          <a:bodyPr/>
          <a:lstStyle/>
          <a:p>
            <a:r>
              <a:rPr lang="en-US" dirty="0" smtClean="0">
                <a:solidFill>
                  <a:schemeClr val="tx2">
                    <a:lumMod val="50000"/>
                  </a:schemeClr>
                </a:solidFill>
              </a:rPr>
              <a:t>When applying to start a new TTB-regulated business, you’ll complete both a new entity application and a new commodity operations application for each permit, registration, or notice you need</a:t>
            </a:r>
          </a:p>
          <a:p>
            <a:r>
              <a:rPr lang="en-US" dirty="0">
                <a:solidFill>
                  <a:schemeClr val="tx2">
                    <a:lumMod val="50000"/>
                  </a:schemeClr>
                </a:solidFill>
              </a:rPr>
              <a:t>If you need to file an amendment related to the business entity, you file one application and the changes are associated with each TTB permit, registration, or notice held by that </a:t>
            </a:r>
            <a:r>
              <a:rPr lang="en-US" dirty="0" smtClean="0">
                <a:solidFill>
                  <a:schemeClr val="tx2">
                    <a:lumMod val="50000"/>
                  </a:schemeClr>
                </a:solidFill>
              </a:rPr>
              <a:t>company</a:t>
            </a:r>
            <a:endParaRPr lang="en-US" dirty="0">
              <a:solidFill>
                <a:schemeClr val="tx2">
                  <a:lumMod val="50000"/>
                </a:schemeClr>
              </a:solidFill>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149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Overview </a:t>
            </a:r>
            <a:r>
              <a:rPr lang="en-US" dirty="0"/>
              <a:t>of the Application Process</a:t>
            </a: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2"/>
          <a:stretch>
            <a:fillRect/>
          </a:stretch>
        </p:blipFill>
        <p:spPr>
          <a:xfrm>
            <a:off x="1188148" y="1353313"/>
            <a:ext cx="10151280" cy="4864798"/>
          </a:xfrm>
          <a:prstGeom prst="rect">
            <a:avLst/>
          </a:prstGeom>
        </p:spPr>
      </p:pic>
      <p:sp>
        <p:nvSpPr>
          <p:cNvPr id="7" name="Rectangle 6"/>
          <p:cNvSpPr/>
          <p:nvPr/>
        </p:nvSpPr>
        <p:spPr>
          <a:xfrm>
            <a:off x="2489200" y="5963460"/>
            <a:ext cx="721360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www.ttb.gov/ponl-help/application-process-overview.shtml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135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Mission</a:t>
            </a:r>
            <a:endParaRPr lang="en-US" dirty="0"/>
          </a:p>
        </p:txBody>
      </p:sp>
      <p:sp>
        <p:nvSpPr>
          <p:cNvPr id="3" name="Content Placeholder 2"/>
          <p:cNvSpPr>
            <a:spLocks noGrp="1"/>
          </p:cNvSpPr>
          <p:nvPr>
            <p:ph idx="1"/>
          </p:nvPr>
        </p:nvSpPr>
        <p:spPr>
          <a:xfrm>
            <a:off x="160639" y="1676401"/>
            <a:ext cx="11911912" cy="4449763"/>
          </a:xfrm>
        </p:spPr>
        <p:txBody>
          <a:bodyPr/>
          <a:lstStyle/>
          <a:p>
            <a:r>
              <a:rPr lang="en-US" b="1" dirty="0" smtClean="0"/>
              <a:t>COLLECT</a:t>
            </a:r>
            <a:r>
              <a:rPr lang="en-US" dirty="0" smtClean="0"/>
              <a:t> the taxes on alcohol, tobacco, firearms, and ammunition</a:t>
            </a:r>
          </a:p>
          <a:p>
            <a:endParaRPr lang="en-US" sz="900" dirty="0"/>
          </a:p>
          <a:p>
            <a:r>
              <a:rPr lang="en-US" b="1" dirty="0" smtClean="0"/>
              <a:t>PROTECT</a:t>
            </a:r>
            <a:r>
              <a:rPr lang="en-US" dirty="0" smtClean="0"/>
              <a:t> the consumer by ensuring the integrity of alcohol products </a:t>
            </a:r>
          </a:p>
          <a:p>
            <a:endParaRPr lang="en-US" sz="1300" dirty="0" smtClean="0"/>
          </a:p>
          <a:p>
            <a:r>
              <a:rPr lang="en-US" b="1" dirty="0" smtClean="0"/>
              <a:t>ENSURE</a:t>
            </a:r>
            <a:r>
              <a:rPr lang="en-US" dirty="0" smtClean="0"/>
              <a:t> only qualified businesses enter the alcohol and tobacco industries</a:t>
            </a:r>
          </a:p>
          <a:p>
            <a:endParaRPr lang="en-US" sz="1300" dirty="0" smtClean="0"/>
          </a:p>
          <a:p>
            <a:r>
              <a:rPr lang="en-US" b="1" dirty="0" smtClean="0"/>
              <a:t>PREVENT</a:t>
            </a:r>
            <a:r>
              <a:rPr lang="en-US" dirty="0" smtClean="0"/>
              <a:t> unfair and unlawful market activity for alcohol and tobacco products</a:t>
            </a:r>
          </a:p>
          <a:p>
            <a:endParaRPr lang="en-US" dirty="0" smtClean="0"/>
          </a:p>
        </p:txBody>
      </p:sp>
      <p:sp>
        <p:nvSpPr>
          <p:cNvPr id="9" name="Footer Placeholder 8"/>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65FACF1-D3F2-4D04-925D-ADB289B7389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272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805" y="408432"/>
            <a:ext cx="9926595" cy="762000"/>
          </a:xfrm>
        </p:spPr>
        <p:txBody>
          <a:bodyPr/>
          <a:lstStyle/>
          <a:p>
            <a:r>
              <a:rPr lang="en-US" dirty="0" smtClean="0"/>
              <a:t>Changes You Must Report to TTB</a:t>
            </a:r>
            <a:endParaRPr lang="en-US" dirty="0"/>
          </a:p>
        </p:txBody>
      </p:sp>
      <p:sp>
        <p:nvSpPr>
          <p:cNvPr id="15" name="Content Placeholder 14"/>
          <p:cNvSpPr>
            <a:spLocks noGrp="1"/>
          </p:cNvSpPr>
          <p:nvPr>
            <p:ph idx="1"/>
          </p:nvPr>
        </p:nvSpPr>
        <p:spPr/>
        <p:txBody>
          <a:bodyPr>
            <a:normAutofit fontScale="92500"/>
          </a:bodyPr>
          <a:lstStyle/>
          <a:p>
            <a:r>
              <a:rPr lang="en-US" dirty="0" smtClean="0">
                <a:solidFill>
                  <a:schemeClr val="tx2">
                    <a:lumMod val="50000"/>
                  </a:schemeClr>
                </a:solidFill>
              </a:rPr>
              <a:t>Change in: </a:t>
            </a:r>
          </a:p>
          <a:p>
            <a:pPr lvl="1"/>
            <a:r>
              <a:rPr lang="en-US" dirty="0" smtClean="0">
                <a:solidFill>
                  <a:schemeClr val="tx2">
                    <a:lumMod val="50000"/>
                  </a:schemeClr>
                </a:solidFill>
              </a:rPr>
              <a:t>the legal business name</a:t>
            </a:r>
          </a:p>
          <a:p>
            <a:pPr lvl="1"/>
            <a:r>
              <a:rPr lang="en-US" dirty="0" smtClean="0">
                <a:solidFill>
                  <a:schemeClr val="tx2">
                    <a:lumMod val="50000"/>
                  </a:schemeClr>
                </a:solidFill>
              </a:rPr>
              <a:t>controlling ownership</a:t>
            </a:r>
          </a:p>
          <a:p>
            <a:pPr lvl="1"/>
            <a:r>
              <a:rPr lang="en-US" dirty="0" smtClean="0">
                <a:solidFill>
                  <a:schemeClr val="tx2">
                    <a:lumMod val="50000"/>
                  </a:schemeClr>
                </a:solidFill>
              </a:rPr>
              <a:t>any partner or general partner</a:t>
            </a:r>
          </a:p>
          <a:p>
            <a:pPr lvl="1"/>
            <a:r>
              <a:rPr lang="en-US" dirty="0" smtClean="0">
                <a:solidFill>
                  <a:schemeClr val="tx2">
                    <a:lumMod val="50000"/>
                  </a:schemeClr>
                </a:solidFill>
              </a:rPr>
              <a:t>any stockholder or members holding ownership of 10 percent or more</a:t>
            </a:r>
          </a:p>
          <a:p>
            <a:pPr lvl="1"/>
            <a:r>
              <a:rPr lang="en-US" dirty="0" smtClean="0">
                <a:solidFill>
                  <a:schemeClr val="tx2">
                    <a:lumMod val="50000"/>
                  </a:schemeClr>
                </a:solidFill>
              </a:rPr>
              <a:t>corporate officer, directors, or any titled positions</a:t>
            </a:r>
          </a:p>
          <a:p>
            <a:r>
              <a:rPr lang="en-US" dirty="0" smtClean="0">
                <a:solidFill>
                  <a:schemeClr val="tx2">
                    <a:lumMod val="50000"/>
                  </a:schemeClr>
                </a:solidFill>
              </a:rPr>
              <a:t>Adding, revoking, or changing: </a:t>
            </a:r>
          </a:p>
          <a:p>
            <a:pPr lvl="1"/>
            <a:r>
              <a:rPr lang="en-US" dirty="0" smtClean="0">
                <a:solidFill>
                  <a:schemeClr val="tx2">
                    <a:lumMod val="50000"/>
                  </a:schemeClr>
                </a:solidFill>
              </a:rPr>
              <a:t>signing authority </a:t>
            </a:r>
          </a:p>
          <a:p>
            <a:pPr lvl="1"/>
            <a:r>
              <a:rPr lang="en-US" dirty="0" smtClean="0">
                <a:solidFill>
                  <a:schemeClr val="tx2">
                    <a:lumMod val="50000"/>
                  </a:schemeClr>
                </a:solidFill>
              </a:rPr>
              <a:t>power of attorney </a:t>
            </a:r>
          </a:p>
          <a:p>
            <a:endParaRPr lang="en-US" dirty="0" smtClean="0"/>
          </a:p>
        </p:txBody>
      </p:sp>
      <p:sp>
        <p:nvSpPr>
          <p:cNvPr id="41" name="Footer Placeholder 40"/>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2" name="Slide Number Placeholder 41"/>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47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You Must Report to TTB</a:t>
            </a:r>
            <a:endParaRPr lang="en-US" dirty="0"/>
          </a:p>
        </p:txBody>
      </p:sp>
      <p:sp>
        <p:nvSpPr>
          <p:cNvPr id="15" name="Content Placeholder 14"/>
          <p:cNvSpPr>
            <a:spLocks noGrp="1"/>
          </p:cNvSpPr>
          <p:nvPr>
            <p:ph sz="half" idx="1"/>
          </p:nvPr>
        </p:nvSpPr>
        <p:spPr/>
        <p:txBody>
          <a:bodyPr/>
          <a:lstStyle/>
          <a:p>
            <a:r>
              <a:rPr lang="en-US" sz="3200" dirty="0" smtClean="0">
                <a:solidFill>
                  <a:schemeClr val="tx2">
                    <a:lumMod val="50000"/>
                  </a:schemeClr>
                </a:solidFill>
              </a:rPr>
              <a:t>Change in: </a:t>
            </a:r>
          </a:p>
          <a:p>
            <a:pPr lvl="1"/>
            <a:r>
              <a:rPr lang="en-US" sz="2800" dirty="0" smtClean="0">
                <a:solidFill>
                  <a:schemeClr val="tx2">
                    <a:lumMod val="50000"/>
                  </a:schemeClr>
                </a:solidFill>
              </a:rPr>
              <a:t>premises location</a:t>
            </a:r>
          </a:p>
          <a:p>
            <a:pPr lvl="1"/>
            <a:r>
              <a:rPr lang="en-US" sz="2800" dirty="0" smtClean="0">
                <a:solidFill>
                  <a:schemeClr val="tx2">
                    <a:lumMod val="50000"/>
                  </a:schemeClr>
                </a:solidFill>
              </a:rPr>
              <a:t>bond</a:t>
            </a:r>
          </a:p>
          <a:p>
            <a:pPr lvl="1"/>
            <a:r>
              <a:rPr lang="en-US" sz="2800" dirty="0" smtClean="0">
                <a:solidFill>
                  <a:schemeClr val="tx2">
                    <a:lumMod val="50000"/>
                  </a:schemeClr>
                </a:solidFill>
              </a:rPr>
              <a:t>construction or use of building</a:t>
            </a:r>
          </a:p>
          <a:p>
            <a:pPr lvl="1"/>
            <a:r>
              <a:rPr lang="en-US" sz="2800" dirty="0" smtClean="0">
                <a:solidFill>
                  <a:schemeClr val="tx2">
                    <a:lumMod val="50000"/>
                  </a:schemeClr>
                </a:solidFill>
              </a:rPr>
              <a:t>operations </a:t>
            </a:r>
          </a:p>
          <a:p>
            <a:pPr lvl="1"/>
            <a:r>
              <a:rPr lang="en-US" sz="2800" dirty="0" smtClean="0">
                <a:solidFill>
                  <a:schemeClr val="tx2">
                    <a:lumMod val="50000"/>
                  </a:schemeClr>
                </a:solidFill>
              </a:rPr>
              <a:t>DBA/Operating name</a:t>
            </a:r>
          </a:p>
          <a:p>
            <a:pPr lvl="1"/>
            <a:r>
              <a:rPr lang="en-US" sz="2800" dirty="0" smtClean="0">
                <a:solidFill>
                  <a:schemeClr val="tx2">
                    <a:lumMod val="50000"/>
                  </a:schemeClr>
                </a:solidFill>
              </a:rPr>
              <a:t>mailing address</a:t>
            </a:r>
          </a:p>
          <a:p>
            <a:endParaRPr lang="en-US" sz="3200" dirty="0" smtClean="0"/>
          </a:p>
        </p:txBody>
      </p:sp>
      <p:sp>
        <p:nvSpPr>
          <p:cNvPr id="26" name="Content Placeholder 25"/>
          <p:cNvSpPr>
            <a:spLocks noGrp="1"/>
          </p:cNvSpPr>
          <p:nvPr>
            <p:ph sz="quarter" idx="2"/>
          </p:nvPr>
        </p:nvSpPr>
        <p:spPr/>
        <p:txBody>
          <a:bodyPr/>
          <a:lstStyle/>
          <a:p>
            <a:r>
              <a:rPr lang="en-US" sz="3200" dirty="0" smtClean="0">
                <a:solidFill>
                  <a:schemeClr val="tx2">
                    <a:lumMod val="50000"/>
                  </a:schemeClr>
                </a:solidFill>
              </a:rPr>
              <a:t>Adding or removing: </a:t>
            </a:r>
          </a:p>
          <a:p>
            <a:pPr lvl="1"/>
            <a:r>
              <a:rPr lang="en-US" sz="2800" dirty="0" smtClean="0">
                <a:solidFill>
                  <a:schemeClr val="tx2">
                    <a:lumMod val="50000"/>
                  </a:schemeClr>
                </a:solidFill>
              </a:rPr>
              <a:t>trade names</a:t>
            </a:r>
          </a:p>
          <a:p>
            <a:pPr lvl="1"/>
            <a:r>
              <a:rPr lang="en-US" sz="2800" dirty="0" smtClean="0">
                <a:solidFill>
                  <a:schemeClr val="tx2">
                    <a:lumMod val="50000"/>
                  </a:schemeClr>
                </a:solidFill>
              </a:rPr>
              <a:t>noncontiguous premises</a:t>
            </a:r>
          </a:p>
          <a:p>
            <a:pPr lvl="1"/>
            <a:r>
              <a:rPr lang="en-US" sz="2800" dirty="0" smtClean="0">
                <a:solidFill>
                  <a:schemeClr val="tx2">
                    <a:lumMod val="50000"/>
                  </a:schemeClr>
                </a:solidFill>
              </a:rPr>
              <a:t>alternation of premises</a:t>
            </a:r>
          </a:p>
          <a:p>
            <a:pPr lvl="1"/>
            <a:r>
              <a:rPr lang="en-US" sz="2800" dirty="0" smtClean="0">
                <a:solidFill>
                  <a:schemeClr val="tx2">
                    <a:lumMod val="50000"/>
                  </a:schemeClr>
                </a:solidFill>
              </a:rPr>
              <a:t>alternation of proprietor </a:t>
            </a:r>
          </a:p>
          <a:p>
            <a:pPr lvl="1"/>
            <a:r>
              <a:rPr lang="en-US" sz="2800" dirty="0" smtClean="0">
                <a:solidFill>
                  <a:schemeClr val="tx2">
                    <a:lumMod val="50000"/>
                  </a:schemeClr>
                </a:solidFill>
              </a:rPr>
              <a:t>variance or alternate method</a:t>
            </a:r>
          </a:p>
          <a:p>
            <a:endParaRPr lang="en-US" sz="900" dirty="0" smtClean="0">
              <a:solidFill>
                <a:schemeClr val="tx2">
                  <a:lumMod val="50000"/>
                </a:schemeClr>
              </a:solidFill>
            </a:endParaRPr>
          </a:p>
          <a:p>
            <a:r>
              <a:rPr lang="en-US" sz="3200" dirty="0" smtClean="0">
                <a:solidFill>
                  <a:schemeClr val="tx2">
                    <a:lumMod val="50000"/>
                  </a:schemeClr>
                </a:solidFill>
              </a:rPr>
              <a:t>Termination of operations </a:t>
            </a:r>
          </a:p>
          <a:p>
            <a:endParaRPr lang="en-US" sz="3200" dirty="0"/>
          </a:p>
        </p:txBody>
      </p:sp>
      <p:sp>
        <p:nvSpPr>
          <p:cNvPr id="9" name="Footer Placeholder 8"/>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Slide Number Placeholder 9"/>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70179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Termination of Business</a:t>
            </a:r>
            <a:endParaRPr lang="en-US" dirty="0"/>
          </a:p>
        </p:txBody>
      </p:sp>
      <p:sp>
        <p:nvSpPr>
          <p:cNvPr id="6" name="Content Placeholder 5"/>
          <p:cNvSpPr>
            <a:spLocks noGrp="1"/>
          </p:cNvSpPr>
          <p:nvPr>
            <p:ph idx="1"/>
          </p:nvPr>
        </p:nvSpPr>
        <p:spPr/>
        <p:txBody>
          <a:bodyPr>
            <a:normAutofit lnSpcReduction="10000"/>
          </a:bodyPr>
          <a:lstStyle/>
          <a:p>
            <a:r>
              <a:rPr lang="en-US" dirty="0" smtClean="0"/>
              <a:t>If you are discontinuing business:   </a:t>
            </a:r>
          </a:p>
          <a:p>
            <a:pPr lvl="1"/>
            <a:r>
              <a:rPr lang="en-US" dirty="0" smtClean="0"/>
              <a:t>File a final Operations Report </a:t>
            </a:r>
            <a:r>
              <a:rPr lang="en-US" dirty="0" smtClean="0">
                <a:solidFill>
                  <a:schemeClr val="tx2">
                    <a:lumMod val="50000"/>
                  </a:schemeClr>
                </a:solidFill>
              </a:rPr>
              <a:t>(TTB Form 5130.9 or TTB Form 5130.26)</a:t>
            </a:r>
            <a:r>
              <a:rPr lang="en-US" dirty="0" smtClean="0">
                <a:solidFill>
                  <a:srgbClr val="FF0000"/>
                </a:solidFill>
              </a:rPr>
              <a:t> </a:t>
            </a:r>
            <a:r>
              <a:rPr lang="en-US" dirty="0" smtClean="0"/>
              <a:t>showing all beer on hand as paid or transferred to new owner before termination</a:t>
            </a:r>
          </a:p>
          <a:p>
            <a:pPr lvl="2"/>
            <a:r>
              <a:rPr lang="en-US" dirty="0" smtClean="0"/>
              <a:t>The Report must be marked "FINAL REPORT" and have 0.0 "on hand" amount end-of-period   </a:t>
            </a:r>
          </a:p>
          <a:p>
            <a:pPr lvl="1"/>
            <a:r>
              <a:rPr lang="en-US" dirty="0" smtClean="0"/>
              <a:t>File final TTB Form 5000.24, Excise Tax Return, covering the last period of liability marked "FINAL RETURN" </a:t>
            </a:r>
          </a:p>
          <a:p>
            <a:pPr lvl="2"/>
            <a:r>
              <a:rPr lang="en-US" dirty="0" smtClean="0"/>
              <a:t>The period should cover up to the last day of business as a brewery and should includ</a:t>
            </a:r>
            <a:r>
              <a:rPr lang="en-US" dirty="0" smtClean="0">
                <a:solidFill>
                  <a:schemeClr val="tx2">
                    <a:lumMod val="50000"/>
                  </a:schemeClr>
                </a:solidFill>
              </a:rPr>
              <a:t>e</a:t>
            </a:r>
            <a:r>
              <a:rPr lang="en-US" dirty="0" smtClean="0"/>
              <a:t> all removals</a:t>
            </a:r>
          </a:p>
          <a:p>
            <a:endParaRPr lang="en-US" dirty="0"/>
          </a:p>
        </p:txBody>
      </p:sp>
      <p:sp>
        <p:nvSpPr>
          <p:cNvPr id="5" name="Footer Placeholder 4"/>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0840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Permits Online Guidance</a:t>
            </a:r>
            <a:endParaRPr lang="en-US" dirty="0"/>
          </a:p>
        </p:txBody>
      </p:sp>
      <p:sp>
        <p:nvSpPr>
          <p:cNvPr id="6" name="Content Placeholder 5"/>
          <p:cNvSpPr>
            <a:spLocks noGrp="1"/>
          </p:cNvSpPr>
          <p:nvPr>
            <p:ph idx="1"/>
          </p:nvPr>
        </p:nvSpPr>
        <p:spPr/>
        <p:txBody>
          <a:bodyPr>
            <a:normAutofit/>
          </a:bodyPr>
          <a:lstStyle/>
          <a:p>
            <a:r>
              <a:rPr lang="en-US" dirty="0"/>
              <a:t>Permits Online will guide you through the entire application </a:t>
            </a:r>
            <a:r>
              <a:rPr lang="en-US" dirty="0" smtClean="0"/>
              <a:t>process, but if you want to </a:t>
            </a:r>
            <a:r>
              <a:rPr lang="en-US" dirty="0" smtClean="0">
                <a:solidFill>
                  <a:schemeClr val="accent1">
                    <a:lumMod val="50000"/>
                  </a:schemeClr>
                </a:solidFill>
              </a:rPr>
              <a:t>see </a:t>
            </a:r>
            <a:r>
              <a:rPr lang="en-US" dirty="0" smtClean="0"/>
              <a:t>guidance before you start: </a:t>
            </a:r>
            <a:endParaRPr lang="en-US" dirty="0"/>
          </a:p>
          <a:p>
            <a:pPr lvl="1"/>
            <a:r>
              <a:rPr lang="en-US" dirty="0" smtClean="0">
                <a:hlinkClick r:id="rId2"/>
              </a:rPr>
              <a:t>Permits Online Help Center</a:t>
            </a:r>
            <a:r>
              <a:rPr lang="en-US" dirty="0" smtClean="0"/>
              <a:t> </a:t>
            </a:r>
          </a:p>
          <a:p>
            <a:pPr lvl="1"/>
            <a:r>
              <a:rPr lang="en-US" dirty="0">
                <a:hlinkClick r:id="rId3"/>
              </a:rPr>
              <a:t>Permits Online tutorial</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4182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118BD3A-9A49-4256-A9ED-C8BA52E3A5D2}"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p:txBody>
          <a:bodyPr/>
          <a:lstStyle/>
          <a:p>
            <a:pPr algn="ctr"/>
            <a:r>
              <a:rPr lang="en-US" dirty="0" smtClean="0"/>
              <a:t>Summary &amp; Questions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56213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n-US" dirty="0" smtClean="0"/>
              <a:t>Brewery Records, Reports, and Returns</a:t>
            </a:r>
          </a:p>
        </p:txBody>
      </p:sp>
      <p:sp>
        <p:nvSpPr>
          <p:cNvPr id="5" name="Slide Number Placeholder 4"/>
          <p:cNvSpPr>
            <a:spLocks noGrp="1"/>
          </p:cNvSpPr>
          <p:nvPr>
            <p:ph type="sldNum" sz="quarter" idx="11"/>
          </p:nvPr>
        </p:nvSpPr>
        <p:spPr/>
        <p:txBody>
          <a:bodyPr/>
          <a:lstStyle/>
          <a:p>
            <a:fld id="{3118BD3A-9A49-4256-A9ED-C8BA52E3A5D2}" type="slidenum">
              <a:rPr lang="en-US" smtClean="0"/>
              <a:pPr/>
              <a:t>65</a:t>
            </a:fld>
            <a:endParaRPr lang="en-US" dirty="0"/>
          </a:p>
        </p:txBody>
      </p:sp>
      <p:sp>
        <p:nvSpPr>
          <p:cNvPr id="2053" name="Rectangle 5"/>
          <p:cNvSpPr>
            <a:spLocks noGrp="1" noChangeArrowheads="1"/>
          </p:cNvSpPr>
          <p:nvPr>
            <p:ph type="body" idx="1"/>
          </p:nvPr>
        </p:nvSpPr>
        <p:spPr>
          <a:xfrm>
            <a:off x="1198605" y="4089678"/>
            <a:ext cx="5772322" cy="1640113"/>
          </a:xfrm>
        </p:spPr>
        <p:txBody>
          <a:bodyPr>
            <a:noAutofit/>
          </a:bodyPr>
          <a:lstStyle/>
          <a:p>
            <a:r>
              <a:rPr lang="en-US" dirty="0" smtClean="0"/>
              <a:t>CHARYL SJOWALL</a:t>
            </a:r>
          </a:p>
          <a:p>
            <a:r>
              <a:rPr lang="en-US" sz="2400" dirty="0" smtClean="0">
                <a:solidFill>
                  <a:schemeClr val="accent1">
                    <a:lumMod val="50000"/>
                  </a:schemeClr>
                </a:solidFill>
              </a:rPr>
              <a:t>Investigator</a:t>
            </a:r>
          </a:p>
          <a:p>
            <a:endParaRPr lang="en-US" sz="1000" dirty="0" smtClean="0"/>
          </a:p>
          <a:p>
            <a:r>
              <a:rPr lang="en-US" dirty="0" smtClean="0"/>
              <a:t>MISSY KELLER</a:t>
            </a:r>
          </a:p>
          <a:p>
            <a:r>
              <a:rPr lang="en-US" sz="2400" dirty="0" smtClean="0">
                <a:solidFill>
                  <a:schemeClr val="accent1">
                    <a:lumMod val="50000"/>
                  </a:schemeClr>
                </a:solidFill>
              </a:rPr>
              <a:t>Tax Specialist </a:t>
            </a:r>
            <a:endParaRPr lang="en-US" sz="2400" dirty="0">
              <a:solidFill>
                <a:schemeClr val="accent1">
                  <a:lumMod val="50000"/>
                </a:schemeClr>
              </a:solidFill>
            </a:endParaRPr>
          </a:p>
        </p:txBody>
      </p:sp>
      <p:sp>
        <p:nvSpPr>
          <p:cNvPr id="4" name="Footer Placeholder 3"/>
          <p:cNvSpPr>
            <a:spLocks noGrp="1"/>
          </p:cNvSpPr>
          <p:nvPr>
            <p:ph type="ftr" sz="quarter" idx="10"/>
          </p:nvPr>
        </p:nvSpPr>
        <p:spPr/>
        <p:txBody>
          <a:bodyPr/>
          <a:lstStyle/>
          <a:p>
            <a:r>
              <a:rPr lang="en-US" dirty="0" smtClean="0"/>
              <a:t>ALCOHOL AND TOBACCO TAX AND TRADE BUREAU | TTB</a:t>
            </a:r>
            <a:endParaRPr lang="en-US" dirty="0"/>
          </a:p>
        </p:txBody>
      </p:sp>
    </p:spTree>
    <p:extLst>
      <p:ext uri="{BB962C8B-B14F-4D97-AF65-F5344CB8AC3E}">
        <p14:creationId xmlns:p14="http://schemas.microsoft.com/office/powerpoint/2010/main" val="41587379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TTB.gov</a:t>
            </a:r>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419100" y="1827166"/>
            <a:ext cx="11353800" cy="4010025"/>
          </a:xfrm>
          <a:prstGeom prst="rect">
            <a:avLst/>
          </a:prstGeom>
          <a:effectLst>
            <a:outerShdw blurRad="50800" dist="38100" dir="2700000" algn="tl" rotWithShape="0">
              <a:prstClr val="black">
                <a:alpha val="40000"/>
              </a:prstClr>
            </a:outerShdw>
          </a:effectLst>
        </p:spPr>
      </p:pic>
      <p:sp>
        <p:nvSpPr>
          <p:cNvPr id="12" name="Rectangle 11"/>
          <p:cNvSpPr/>
          <p:nvPr/>
        </p:nvSpPr>
        <p:spPr>
          <a:xfrm>
            <a:off x="4426184" y="5957086"/>
            <a:ext cx="333963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www.ttb.gov/index.shtml</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6007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Reports &amp; Returns</a:t>
            </a:r>
            <a:endParaRPr lang="en-US" dirty="0"/>
          </a:p>
        </p:txBody>
      </p:sp>
      <p:graphicFrame>
        <p:nvGraphicFramePr>
          <p:cNvPr id="7" name="Content Placeholder 6"/>
          <p:cNvGraphicFramePr>
            <a:graphicFrameLocks noGrp="1"/>
          </p:cNvGraphicFramePr>
          <p:nvPr>
            <p:ph idx="1"/>
            <p:extLst/>
          </p:nvPr>
        </p:nvGraphicFramePr>
        <p:xfrm>
          <a:off x="762000" y="1676400"/>
          <a:ext cx="106680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234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r>
              <a:rPr lang="en-US" altLang="en-US" dirty="0" smtClean="0"/>
              <a:t>Required Records | Purpose </a:t>
            </a:r>
            <a:endParaRPr lang="en-US" altLang="en-US" dirty="0"/>
          </a:p>
        </p:txBody>
      </p:sp>
      <p:sp>
        <p:nvSpPr>
          <p:cNvPr id="8" name="Content Placeholder 7"/>
          <p:cNvSpPr>
            <a:spLocks noGrp="1"/>
          </p:cNvSpPr>
          <p:nvPr>
            <p:ph idx="1"/>
          </p:nvPr>
        </p:nvSpPr>
        <p:spPr>
          <a:xfrm>
            <a:off x="725424" y="1518062"/>
            <a:ext cx="10668000" cy="4449763"/>
          </a:xfrm>
        </p:spPr>
        <p:txBody>
          <a:bodyPr/>
          <a:lstStyle/>
          <a:p>
            <a:r>
              <a:rPr lang="en-US" dirty="0" smtClean="0"/>
              <a:t>Captures </a:t>
            </a:r>
            <a:r>
              <a:rPr lang="en-US" dirty="0"/>
              <a:t>each day’s brewery operations </a:t>
            </a:r>
          </a:p>
          <a:p>
            <a:r>
              <a:rPr lang="en-US" dirty="0" smtClean="0"/>
              <a:t>Source </a:t>
            </a:r>
            <a:r>
              <a:rPr lang="en-US" dirty="0"/>
              <a:t>documents for all entries on the Brewers Reports and Excise Tax Returns</a:t>
            </a:r>
          </a:p>
          <a:p>
            <a:r>
              <a:rPr lang="en-US" dirty="0" smtClean="0"/>
              <a:t>What a TTB auditor reviews </a:t>
            </a:r>
            <a:r>
              <a:rPr lang="en-US" dirty="0"/>
              <a:t>to support your tax liability and compliance</a:t>
            </a:r>
          </a:p>
          <a:p>
            <a:r>
              <a:rPr lang="en-US" dirty="0"/>
              <a:t>See </a:t>
            </a:r>
            <a:r>
              <a:rPr lang="en-US" dirty="0" smtClean="0"/>
              <a:t>27 </a:t>
            </a:r>
            <a:r>
              <a:rPr lang="en-US" dirty="0"/>
              <a:t>CFR </a:t>
            </a:r>
            <a:r>
              <a:rPr lang="en-US" dirty="0" smtClean="0"/>
              <a:t>part 25 – Beer</a:t>
            </a:r>
          </a:p>
          <a:p>
            <a:pPr lvl="1"/>
            <a:r>
              <a:rPr lang="en-US" dirty="0"/>
              <a:t>Subpart U </a:t>
            </a:r>
            <a:endParaRPr lang="en-US" dirty="0" smtClean="0"/>
          </a:p>
          <a:p>
            <a:pPr lvl="2"/>
            <a:r>
              <a:rPr lang="en-US" dirty="0" smtClean="0"/>
              <a:t>Sections 25.291 </a:t>
            </a:r>
            <a:r>
              <a:rPr lang="en-US" dirty="0"/>
              <a:t>- </a:t>
            </a:r>
            <a:r>
              <a:rPr lang="en-US" dirty="0" smtClean="0"/>
              <a:t>25.301</a:t>
            </a:r>
            <a:endParaRPr lang="en-US" dirty="0"/>
          </a:p>
          <a:p>
            <a:endParaRPr 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stretch>
            <a:fillRect/>
          </a:stretch>
        </p:blipFill>
        <p:spPr>
          <a:xfrm>
            <a:off x="6203407" y="3663775"/>
            <a:ext cx="4784322" cy="2542716"/>
          </a:xfrm>
          <a:prstGeom prst="rect">
            <a:avLst/>
          </a:prstGeom>
        </p:spPr>
      </p:pic>
    </p:spTree>
    <p:extLst>
      <p:ext uri="{BB962C8B-B14F-4D97-AF65-F5344CB8AC3E}">
        <p14:creationId xmlns:p14="http://schemas.microsoft.com/office/powerpoint/2010/main" val="18045431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Records | Basic Info </a:t>
            </a:r>
            <a:br>
              <a:rPr lang="en-US" dirty="0" smtClean="0"/>
            </a:br>
            <a:r>
              <a:rPr lang="en-US" sz="3600" dirty="0" smtClean="0"/>
              <a:t>27 CFR 25.291</a:t>
            </a:r>
            <a:endParaRPr lang="en-US" sz="3600" dirty="0"/>
          </a:p>
        </p:txBody>
      </p:sp>
      <p:sp>
        <p:nvSpPr>
          <p:cNvPr id="3" name="Content Placeholder 2"/>
          <p:cNvSpPr>
            <a:spLocks noGrp="1"/>
          </p:cNvSpPr>
          <p:nvPr>
            <p:ph idx="1"/>
          </p:nvPr>
        </p:nvSpPr>
        <p:spPr/>
        <p:txBody>
          <a:bodyPr/>
          <a:lstStyle/>
          <a:p>
            <a:r>
              <a:rPr lang="en-US" altLang="en-US" dirty="0" smtClean="0"/>
              <a:t>Brewers are required to: </a:t>
            </a:r>
          </a:p>
          <a:p>
            <a:pPr lvl="1"/>
            <a:r>
              <a:rPr lang="en-US" altLang="en-US" dirty="0" smtClean="0"/>
              <a:t>maintain daily records that capture brewery operations</a:t>
            </a:r>
          </a:p>
          <a:p>
            <a:pPr lvl="1"/>
            <a:r>
              <a:rPr lang="en-US" altLang="en-US" dirty="0" smtClean="0"/>
              <a:t>make required daily transactions by the close of the next business day</a:t>
            </a:r>
          </a:p>
          <a:p>
            <a:pPr lvl="1"/>
            <a:r>
              <a:rPr lang="en-US" dirty="0" smtClean="0"/>
              <a:t>maintain </a:t>
            </a:r>
            <a:r>
              <a:rPr lang="en-US" dirty="0"/>
              <a:t>records at the </a:t>
            </a:r>
            <a:r>
              <a:rPr lang="en-US" dirty="0" smtClean="0"/>
              <a:t>brewery and make them available for inspection by TTB </a:t>
            </a:r>
          </a:p>
          <a:p>
            <a:pPr lvl="1"/>
            <a:r>
              <a:rPr lang="en-US" dirty="0" smtClean="0"/>
              <a:t>Retain required records for 3 years</a:t>
            </a:r>
          </a:p>
          <a:p>
            <a:r>
              <a:rPr lang="en-US" altLang="en-US" dirty="0" smtClean="0"/>
              <a:t>If certain requirements are met, electronic records may be retained on equipment located off the brewery premises </a:t>
            </a:r>
          </a:p>
          <a:p>
            <a:endParaRPr lang="en-US" altLang="en-US" dirty="0" smtClean="0"/>
          </a:p>
          <a:p>
            <a:endParaRPr lang="en-US" altLang="en-US" dirty="0" smtClean="0"/>
          </a:p>
          <a:p>
            <a:endParaRPr lang="en-US"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21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5-Year Strategic Goals</a:t>
            </a:r>
            <a:endParaRPr lang="en-US" dirty="0"/>
          </a:p>
        </p:txBody>
      </p:sp>
      <p:pic>
        <p:nvPicPr>
          <p:cNvPr id="4" name="Content Placeholder 3"/>
          <p:cNvPicPr>
            <a:picLocks noGrp="1" noChangeAspect="1"/>
          </p:cNvPicPr>
          <p:nvPr>
            <p:ph idx="1"/>
          </p:nvPr>
        </p:nvPicPr>
        <p:blipFill>
          <a:blip r:embed="rId3"/>
          <a:stretch>
            <a:fillRect/>
          </a:stretch>
        </p:blipFill>
        <p:spPr>
          <a:xfrm>
            <a:off x="559270" y="1696479"/>
            <a:ext cx="1476375" cy="1209675"/>
          </a:xfrm>
        </p:spPr>
      </p:pic>
      <p:sp>
        <p:nvSpPr>
          <p:cNvPr id="9" name="Footer Placeholder 8"/>
          <p:cNvSpPr>
            <a:spLocks noGrp="1"/>
          </p:cNvSpPr>
          <p:nvPr>
            <p:ph type="ftr" sz="quarter" idx="10"/>
          </p:nvPr>
        </p:nvSpPr>
        <p:spPr>
          <a:xfrm>
            <a:off x="3251200" y="6446314"/>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65FACF1-D3F2-4D04-925D-ADB289B7389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549745" y="3253951"/>
            <a:ext cx="1495425" cy="1285875"/>
          </a:xfrm>
          <a:prstGeom prst="rect">
            <a:avLst/>
          </a:prstGeom>
        </p:spPr>
      </p:pic>
      <p:pic>
        <p:nvPicPr>
          <p:cNvPr id="7" name="Picture 6"/>
          <p:cNvPicPr>
            <a:picLocks noChangeAspect="1"/>
          </p:cNvPicPr>
          <p:nvPr/>
        </p:nvPicPr>
        <p:blipFill>
          <a:blip r:embed="rId5"/>
          <a:stretch>
            <a:fillRect/>
          </a:stretch>
        </p:blipFill>
        <p:spPr>
          <a:xfrm>
            <a:off x="621182" y="4887624"/>
            <a:ext cx="1352550" cy="1276350"/>
          </a:xfrm>
          <a:prstGeom prst="rect">
            <a:avLst/>
          </a:prstGeom>
        </p:spPr>
      </p:pic>
      <p:pic>
        <p:nvPicPr>
          <p:cNvPr id="8" name="Picture 7"/>
          <p:cNvPicPr>
            <a:picLocks noChangeAspect="1"/>
          </p:cNvPicPr>
          <p:nvPr/>
        </p:nvPicPr>
        <p:blipFill>
          <a:blip r:embed="rId6"/>
          <a:stretch>
            <a:fillRect/>
          </a:stretch>
        </p:blipFill>
        <p:spPr>
          <a:xfrm>
            <a:off x="6723287" y="1721707"/>
            <a:ext cx="1304925" cy="1257300"/>
          </a:xfrm>
          <a:prstGeom prst="rect">
            <a:avLst/>
          </a:prstGeom>
        </p:spPr>
      </p:pic>
      <p:pic>
        <p:nvPicPr>
          <p:cNvPr id="10" name="Picture 9"/>
          <p:cNvPicPr>
            <a:picLocks noChangeAspect="1"/>
          </p:cNvPicPr>
          <p:nvPr/>
        </p:nvPicPr>
        <p:blipFill>
          <a:blip r:embed="rId7"/>
          <a:stretch>
            <a:fillRect/>
          </a:stretch>
        </p:blipFill>
        <p:spPr>
          <a:xfrm>
            <a:off x="6661374" y="3251074"/>
            <a:ext cx="1428750" cy="1266825"/>
          </a:xfrm>
          <a:prstGeom prst="rect">
            <a:avLst/>
          </a:prstGeom>
        </p:spPr>
      </p:pic>
      <p:sp>
        <p:nvSpPr>
          <p:cNvPr id="17" name="Rectangle 16"/>
          <p:cNvSpPr/>
          <p:nvPr/>
        </p:nvSpPr>
        <p:spPr>
          <a:xfrm>
            <a:off x="2220097" y="1666209"/>
            <a:ext cx="3241589"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1: Facilitate Commerce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through the Timely Issuance </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of Permits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 Qualified Applicants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2220097" y="3222768"/>
            <a:ext cx="4020065"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2: Facilitate Commerce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through a Modern Labeling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Focused on Service and Market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Compliance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2220097" y="4887624"/>
            <a:ext cx="3785287"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3: Improve Tax Compliance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through Increased Voluntary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Compliance and Enhanced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Enforcement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8176054" y="1726474"/>
            <a:ext cx="6096000" cy="101566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4: Address Cross-Border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Tax Risk through Data Driven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Enforcement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8176054" y="3195522"/>
            <a:ext cx="3824543"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5: Equip the Workforce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for Professional Growth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Development by Revitalizing TTB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Training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6723287" y="5349288"/>
            <a:ext cx="3588996"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TTB Strategic Plan FY 2018-2022</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2497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Daily Records | General </a:t>
            </a:r>
            <a:br>
              <a:rPr lang="en-US" dirty="0" smtClean="0"/>
            </a:br>
            <a:r>
              <a:rPr lang="en-US" sz="3600" dirty="0" smtClean="0"/>
              <a:t>27 CFR 25.291  </a:t>
            </a:r>
            <a:endParaRPr lang="en-US" dirty="0"/>
          </a:p>
        </p:txBody>
      </p:sp>
      <p:sp>
        <p:nvSpPr>
          <p:cNvPr id="3" name="Content Placeholder 2"/>
          <p:cNvSpPr>
            <a:spLocks noGrp="1"/>
          </p:cNvSpPr>
          <p:nvPr>
            <p:ph idx="1"/>
          </p:nvPr>
        </p:nvSpPr>
        <p:spPr/>
        <p:txBody>
          <a:bodyPr/>
          <a:lstStyle/>
          <a:p>
            <a:r>
              <a:rPr lang="en-US" altLang="en-US" dirty="0" smtClean="0"/>
              <a:t>There is </a:t>
            </a:r>
            <a:r>
              <a:rPr lang="en-US" altLang="en-US" dirty="0" smtClean="0">
                <a:solidFill>
                  <a:schemeClr val="accent1">
                    <a:lumMod val="50000"/>
                  </a:schemeClr>
                </a:solidFill>
              </a:rPr>
              <a:t>generally</a:t>
            </a:r>
            <a:r>
              <a:rPr lang="en-US" altLang="en-US" dirty="0" smtClean="0"/>
              <a:t> no required format</a:t>
            </a:r>
            <a:r>
              <a:rPr lang="en-US" altLang="en-US" dirty="0"/>
              <a:t> </a:t>
            </a:r>
            <a:r>
              <a:rPr lang="en-US" altLang="en-US" dirty="0" smtClean="0"/>
              <a:t>for required records </a:t>
            </a:r>
          </a:p>
          <a:p>
            <a:r>
              <a:rPr lang="en-US" altLang="en-US" dirty="0"/>
              <a:t>Records may be self-created </a:t>
            </a:r>
            <a:r>
              <a:rPr lang="en-US" altLang="en-US" dirty="0" smtClean="0"/>
              <a:t>spreadsheets/documents</a:t>
            </a:r>
            <a:r>
              <a:rPr lang="en-US" altLang="en-US" dirty="0"/>
              <a:t>, invoices, computer-generated summaries, commercial or business documents, bills of lading, credit memos, </a:t>
            </a:r>
            <a:r>
              <a:rPr lang="en-US" altLang="en-US" dirty="0" smtClean="0"/>
              <a:t>or </a:t>
            </a:r>
            <a:r>
              <a:rPr lang="en-US" altLang="en-US" dirty="0"/>
              <a:t>TTB required forms </a:t>
            </a:r>
          </a:p>
          <a:p>
            <a:r>
              <a:rPr lang="en-US" altLang="en-US" dirty="0" smtClean="0"/>
              <a:t>Records must accurately and clearly reflect the details of each operation and/or transaction, and must contain all the necessary </a:t>
            </a:r>
            <a:r>
              <a:rPr lang="en-US" altLang="en-US" dirty="0"/>
              <a:t>data</a:t>
            </a:r>
            <a:endParaRPr lang="en-US" altLang="en-US" dirty="0" smtClean="0"/>
          </a:p>
          <a:p>
            <a:pPr lvl="1"/>
            <a:endParaRPr lang="en-US" altLang="en-US" dirty="0" smtClean="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9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249411" y="953893"/>
            <a:ext cx="7185851" cy="5374292"/>
          </a:xfrm>
          <a:prstGeom prst="rect">
            <a:avLst/>
          </a:prstGeom>
        </p:spPr>
      </p:pic>
      <p:sp>
        <p:nvSpPr>
          <p:cNvPr id="2" name="Title 1"/>
          <p:cNvSpPr>
            <a:spLocks noGrp="1"/>
          </p:cNvSpPr>
          <p:nvPr>
            <p:ph type="title"/>
          </p:nvPr>
        </p:nvSpPr>
        <p:spPr/>
        <p:txBody>
          <a:bodyPr>
            <a:normAutofit fontScale="90000"/>
          </a:bodyPr>
          <a:lstStyle/>
          <a:p>
            <a:r>
              <a:rPr lang="en-US" dirty="0" smtClean="0"/>
              <a:t>Electronic Code of Federal Regulations </a:t>
            </a:r>
            <a:br>
              <a:rPr lang="en-US" dirty="0" smtClean="0"/>
            </a:br>
            <a:r>
              <a:rPr lang="en-US" sz="3600" dirty="0" smtClean="0"/>
              <a:t>(CFR)</a:t>
            </a:r>
            <a:endParaRPr lang="en-US" sz="3600"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2367A3-023C-4870-9A86-52F994C50B51}"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4294967295"/>
          </p:nvPr>
        </p:nvSpPr>
        <p:spPr>
          <a:xfrm>
            <a:off x="3251200" y="6446838"/>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2" name="Right Arrow 11"/>
          <p:cNvSpPr/>
          <p:nvPr/>
        </p:nvSpPr>
        <p:spPr>
          <a:xfrm>
            <a:off x="3364992" y="5289179"/>
            <a:ext cx="1048512" cy="7193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423270" y="5396279"/>
            <a:ext cx="248978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TTB.gov/beer/beer-regs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450085" y="5840199"/>
            <a:ext cx="291490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ecfr.gov/Title27/27cfr25</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645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562" y="317500"/>
            <a:ext cx="9914238" cy="762000"/>
          </a:xfrm>
        </p:spPr>
        <p:txBody>
          <a:bodyPr>
            <a:noAutofit/>
          </a:bodyPr>
          <a:lstStyle/>
          <a:p>
            <a:r>
              <a:rPr lang="en-US" sz="3800" dirty="0" smtClean="0"/>
              <a:t>Daily Records of Operations &amp; Daily Summaries</a:t>
            </a:r>
            <a:endParaRPr lang="en-US" sz="3800"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4294967295"/>
          </p:nvPr>
        </p:nvSpPr>
        <p:spPr>
          <a:xfrm>
            <a:off x="3086100" y="6427469"/>
            <a:ext cx="5689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1" name="Picture 10"/>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00" b="581"/>
          <a:stretch/>
        </p:blipFill>
        <p:spPr>
          <a:xfrm>
            <a:off x="2852057" y="990599"/>
            <a:ext cx="9296400" cy="5257800"/>
          </a:xfrm>
          <a:prstGeom prst="rect">
            <a:avLst/>
          </a:prstGeom>
        </p:spPr>
      </p:pic>
      <p:sp>
        <p:nvSpPr>
          <p:cNvPr id="13" name="Content Placeholder 2"/>
          <p:cNvSpPr txBox="1">
            <a:spLocks/>
          </p:cNvSpPr>
          <p:nvPr/>
        </p:nvSpPr>
        <p:spPr>
          <a:xfrm>
            <a:off x="148281" y="1587500"/>
            <a:ext cx="2937819" cy="4660899"/>
          </a:xfrm>
          <a:prstGeom prst="rect">
            <a:avLst/>
          </a:prstGeom>
          <a:noFill/>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25.292 </a:t>
            </a:r>
            <a:r>
              <a:rPr kumimoji="0" lang="en-US" sz="2000" b="1"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has two parts: </a:t>
            </a:r>
            <a:endPar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a:t>
            </a:r>
            <a:r>
              <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a): Daily Records</a:t>
            </a: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(b): Daily Summaries</a:t>
            </a:r>
            <a:endParaRPr kumimoji="0" lang="en-US" sz="2000" b="1"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25.292(a) </a:t>
            </a: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basically </a:t>
            </a: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has five subject </a:t>
            </a:r>
            <a:r>
              <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areas</a:t>
            </a:r>
            <a:r>
              <a:rPr kumimoji="0" lang="en-US" sz="2000" b="1"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endParaRPr kumimoji="0" lang="en-US" sz="9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materials &amp; production</a:t>
            </a:r>
          </a:p>
          <a:p>
            <a:pPr marL="228600" marR="0" lvl="0" indent="-22860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packaging </a:t>
            </a:r>
          </a:p>
          <a:p>
            <a:pPr marL="228600" marR="0" lvl="0" indent="-22860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removals</a:t>
            </a:r>
          </a:p>
          <a:p>
            <a:pPr marL="228600" marR="0" lvl="0" indent="-22860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returns</a:t>
            </a:r>
          </a:p>
          <a:p>
            <a:pPr marL="228600" marR="0" lvl="0" indent="-22860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other </a:t>
            </a:r>
            <a:endParaRPr kumimoji="0" lang="en-US" sz="2000" b="0"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0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1000" b="1"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Beer * </a:t>
            </a:r>
            <a:r>
              <a:rPr kumimoji="0" lang="en-US" sz="1600" b="0"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 beer &amp;</a:t>
            </a:r>
            <a:r>
              <a:rPr kumimoji="0" lang="en-US" sz="1600" b="0" i="1"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 cereal beverage</a:t>
            </a:r>
            <a:endParaRPr kumimoji="0" lang="en-US" sz="1600" b="0" i="1"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25188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p:txBody>
          <a:bodyPr>
            <a:normAutofit fontScale="90000"/>
          </a:bodyPr>
          <a:lstStyle/>
          <a:p>
            <a:r>
              <a:rPr lang="en-US" altLang="en-US" dirty="0" smtClean="0"/>
              <a:t>Daily Records of Operations </a:t>
            </a:r>
            <a:br>
              <a:rPr lang="en-US" altLang="en-US" dirty="0" smtClean="0"/>
            </a:br>
            <a:r>
              <a:rPr lang="pt-BR" altLang="en-US" sz="3600" dirty="0" smtClean="0"/>
              <a:t>27 </a:t>
            </a:r>
            <a:r>
              <a:rPr lang="pt-BR" altLang="en-US" sz="3600" dirty="0"/>
              <a:t>CFR </a:t>
            </a:r>
            <a:r>
              <a:rPr lang="pt-BR" altLang="en-US" sz="3600" dirty="0" smtClean="0"/>
              <a:t>25.292(a)(1) – (19)</a:t>
            </a:r>
            <a:endParaRPr lang="en-US" altLang="en-US" dirty="0"/>
          </a:p>
        </p:txBody>
      </p:sp>
      <p:sp>
        <p:nvSpPr>
          <p:cNvPr id="59397" name="Rectangle 5"/>
          <p:cNvSpPr>
            <a:spLocks noGrp="1" noChangeArrowheads="1"/>
          </p:cNvSpPr>
          <p:nvPr>
            <p:ph idx="1"/>
          </p:nvPr>
        </p:nvSpPr>
        <p:spPr/>
        <p:txBody>
          <a:bodyPr>
            <a:normAutofit fontScale="85000" lnSpcReduction="20000"/>
          </a:bodyPr>
          <a:lstStyle/>
          <a:p>
            <a:pPr marL="0" indent="0">
              <a:buNone/>
            </a:pPr>
            <a:r>
              <a:rPr lang="en-US" altLang="en-US" sz="4100" dirty="0"/>
              <a:t>Most Commonly Used </a:t>
            </a:r>
            <a:r>
              <a:rPr lang="en-US" altLang="en-US" sz="4100" dirty="0" smtClean="0"/>
              <a:t>Records:</a:t>
            </a:r>
          </a:p>
          <a:p>
            <a:r>
              <a:rPr lang="en-US" altLang="en-US" dirty="0" smtClean="0"/>
              <a:t>Raw materials received (used for beer production)  </a:t>
            </a:r>
          </a:p>
          <a:p>
            <a:r>
              <a:rPr lang="en-US" altLang="en-US" dirty="0" smtClean="0"/>
              <a:t>Beer produced by fermentation  </a:t>
            </a:r>
          </a:p>
          <a:p>
            <a:r>
              <a:rPr lang="en-US" altLang="en-US" dirty="0" smtClean="0"/>
              <a:t>Beer transferred to/from packaging (bottling and/or racking)  </a:t>
            </a:r>
          </a:p>
          <a:p>
            <a:r>
              <a:rPr lang="en-US" altLang="en-US" dirty="0" smtClean="0"/>
              <a:t>Beer packaged (bottled and/or racked)  </a:t>
            </a:r>
          </a:p>
          <a:p>
            <a:r>
              <a:rPr lang="en-US" altLang="en-US" dirty="0" smtClean="0"/>
              <a:t>Beer removed for consumption or sale – beer transferred to serving/tax-determined tanks, or packaged and transferred to a cooler/taxpaid storage  </a:t>
            </a:r>
          </a:p>
          <a:p>
            <a:r>
              <a:rPr lang="en-US" dirty="0" smtClean="0"/>
              <a:t>Beer returned to brewery  </a:t>
            </a:r>
          </a:p>
          <a:p>
            <a:r>
              <a:rPr lang="en-US" altLang="en-US" dirty="0" smtClean="0"/>
              <a:t>Beer lost due to breakage, theft, or destroyed  </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085088" y="5916907"/>
            <a:ext cx="86581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used here, “Beer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means “beer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cereal beverage”</a:t>
            </a:r>
          </a:p>
        </p:txBody>
      </p:sp>
    </p:spTree>
    <p:extLst>
      <p:ext uri="{BB962C8B-B14F-4D97-AF65-F5344CB8AC3E}">
        <p14:creationId xmlns:p14="http://schemas.microsoft.com/office/powerpoint/2010/main" val="4056009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p:txBody>
          <a:bodyPr>
            <a:normAutofit fontScale="90000"/>
          </a:bodyPr>
          <a:lstStyle/>
          <a:p>
            <a:r>
              <a:rPr lang="en-US" altLang="en-US" dirty="0" smtClean="0"/>
              <a:t>Daily Summary Records </a:t>
            </a:r>
            <a:br>
              <a:rPr lang="en-US" altLang="en-US" dirty="0" smtClean="0"/>
            </a:br>
            <a:r>
              <a:rPr lang="en-US" altLang="en-US" sz="3600" dirty="0" smtClean="0"/>
              <a:t>27 CFR 25.292(b)(1)–(6)</a:t>
            </a:r>
            <a:endParaRPr lang="en-US" altLang="en-US" sz="3600" dirty="0"/>
          </a:p>
        </p:txBody>
      </p:sp>
      <p:sp>
        <p:nvSpPr>
          <p:cNvPr id="67589" name="Rectangle 5"/>
          <p:cNvSpPr>
            <a:spLocks noGrp="1" noChangeArrowheads="1"/>
          </p:cNvSpPr>
          <p:nvPr>
            <p:ph idx="1"/>
          </p:nvPr>
        </p:nvSpPr>
        <p:spPr/>
        <p:txBody>
          <a:bodyPr>
            <a:normAutofit fontScale="92500" lnSpcReduction="10000"/>
          </a:bodyPr>
          <a:lstStyle/>
          <a:p>
            <a:r>
              <a:rPr lang="en-US" dirty="0" smtClean="0"/>
              <a:t>Each day, brewers must also summarize a few of the daily records: </a:t>
            </a:r>
          </a:p>
          <a:p>
            <a:pPr lvl="1"/>
            <a:r>
              <a:rPr lang="en-US" dirty="0" smtClean="0"/>
              <a:t>Beer packaged (bottled and/or racked)  </a:t>
            </a:r>
          </a:p>
          <a:p>
            <a:pPr lvl="1"/>
            <a:r>
              <a:rPr lang="en-US" dirty="0" smtClean="0"/>
              <a:t>Beer removed for consumption or sale   </a:t>
            </a:r>
          </a:p>
          <a:p>
            <a:pPr lvl="1"/>
            <a:r>
              <a:rPr lang="en-US" dirty="0" smtClean="0"/>
              <a:t>Beer returned to the brewery from which removed  </a:t>
            </a:r>
          </a:p>
          <a:p>
            <a:pPr lvl="1"/>
            <a:r>
              <a:rPr lang="en-US" dirty="0" smtClean="0"/>
              <a:t>Beer returned after removed from another brewery owned by the brewer   </a:t>
            </a:r>
          </a:p>
          <a:p>
            <a:pPr lvl="1"/>
            <a:r>
              <a:rPr lang="en-US" altLang="en-US" dirty="0" smtClean="0"/>
              <a:t>Brewing materials, beer in process, and finished beer on hand   </a:t>
            </a:r>
          </a:p>
          <a:p>
            <a:r>
              <a:rPr lang="en-US" altLang="en-US" dirty="0" smtClean="0">
                <a:solidFill>
                  <a:schemeClr val="accent1">
                    <a:lumMod val="50000"/>
                  </a:schemeClr>
                </a:solidFill>
              </a:rPr>
              <a:t>You may </a:t>
            </a:r>
            <a:r>
              <a:rPr lang="en-US" altLang="en-US" dirty="0" smtClean="0"/>
              <a:t>maintain daily summary records on the associated daily records</a:t>
            </a:r>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664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02721" y="1438647"/>
            <a:ext cx="8186557" cy="4788220"/>
          </a:xfrm>
          <a:prstGeom prst="rect">
            <a:avLst/>
          </a:prstGeom>
        </p:spPr>
      </p:pic>
      <p:sp>
        <p:nvSpPr>
          <p:cNvPr id="68610" name="Rectangle 4"/>
          <p:cNvSpPr>
            <a:spLocks noGrp="1" noChangeArrowheads="1"/>
          </p:cNvSpPr>
          <p:nvPr>
            <p:ph type="title"/>
          </p:nvPr>
        </p:nvSpPr>
        <p:spPr/>
        <p:txBody>
          <a:bodyPr>
            <a:noAutofit/>
          </a:bodyPr>
          <a:lstStyle/>
          <a:p>
            <a:r>
              <a:rPr lang="en-US" altLang="en-US" sz="3800" dirty="0" smtClean="0"/>
              <a:t>Example Production Record – Batch Record / Brewing Log</a:t>
            </a:r>
            <a:endParaRPr lang="en-US" altLang="en-US" sz="3800"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8377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7730"/>
          <a:stretch/>
        </p:blipFill>
        <p:spPr>
          <a:xfrm>
            <a:off x="1807789" y="1219200"/>
            <a:ext cx="9355511" cy="5003800"/>
          </a:xfrm>
          <a:prstGeom prst="rect">
            <a:avLst/>
          </a:prstGeom>
        </p:spPr>
      </p:pic>
      <p:sp>
        <p:nvSpPr>
          <p:cNvPr id="8" name="Rectangle 4"/>
          <p:cNvSpPr>
            <a:spLocks noGrp="1" noChangeArrowheads="1"/>
          </p:cNvSpPr>
          <p:nvPr>
            <p:ph type="title"/>
          </p:nvPr>
        </p:nvSpPr>
        <p:spPr/>
        <p:txBody>
          <a:bodyPr>
            <a:normAutofit/>
          </a:bodyPr>
          <a:lstStyle/>
          <a:p>
            <a:r>
              <a:rPr lang="en-US" altLang="en-US" dirty="0" smtClean="0"/>
              <a:t>Example Materials Received/Used Record</a:t>
            </a:r>
            <a:endParaRPr lang="en-US" altLang="en-US" sz="3600"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687442" y="5822890"/>
            <a:ext cx="3390672" cy="400110"/>
          </a:xfrm>
          <a:prstGeom prst="rect">
            <a:avLst/>
          </a:prstGeom>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27 CFR 25.292(a)(1)(2) &amp; (b)(6)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3868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373"/>
          <a:stretch/>
        </p:blipFill>
        <p:spPr>
          <a:xfrm>
            <a:off x="1655805" y="1219200"/>
            <a:ext cx="7564395" cy="5118100"/>
          </a:xfrm>
          <a:prstGeom prst="rect">
            <a:avLst/>
          </a:prstGeom>
        </p:spPr>
      </p:pic>
      <p:sp>
        <p:nvSpPr>
          <p:cNvPr id="10" name="Title 9"/>
          <p:cNvSpPr>
            <a:spLocks noGrp="1"/>
          </p:cNvSpPr>
          <p:nvPr>
            <p:ph type="title"/>
          </p:nvPr>
        </p:nvSpPr>
        <p:spPr/>
        <p:txBody>
          <a:bodyPr>
            <a:normAutofit/>
          </a:bodyPr>
          <a:lstStyle/>
          <a:p>
            <a:r>
              <a:rPr lang="en-US" altLang="en-US" dirty="0" smtClean="0">
                <a:solidFill>
                  <a:srgbClr val="4F81BD">
                    <a:lumMod val="50000"/>
                  </a:srgbClr>
                </a:solidFill>
              </a:rPr>
              <a:t>Example Packaging Record</a:t>
            </a:r>
            <a:endParaRPr lang="en-US" sz="3600" dirty="0">
              <a:solidFill>
                <a:srgbClr val="4F81BD">
                  <a:lumMod val="50000"/>
                </a:srgbClr>
              </a:solidFill>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81716" y="1342665"/>
            <a:ext cx="5168900" cy="4922520"/>
          </a:xfrm>
          <a:prstGeom prst="rect">
            <a:avLst/>
          </a:prstGeom>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altLang="en-US" dirty="0" smtClean="0"/>
              <a:t>Example Removal Record (Brewpub)</a:t>
            </a:r>
            <a:endParaRPr lang="en-US" sz="3600"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a:xfrm>
            <a:off x="489182" y="2067457"/>
            <a:ext cx="4058104" cy="3802002"/>
          </a:xfrm>
          <a:prstGeom prst="rect">
            <a:avLst/>
          </a:prstGeom>
          <a:noFill/>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3200" b="1"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Finished beer transferred (removed) </a:t>
            </a:r>
            <a:r>
              <a:rPr kumimoji="0" lang="en-US" sz="3200" b="0" i="0" u="none" strike="noStrike" kern="1200" cap="none" spc="0" normalizeH="0" baseline="0" noProof="0" dirty="0" smtClean="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rPr>
              <a:t>from a fermenter to a serving tank/tax-determined tank </a:t>
            </a:r>
            <a:endParaRPr kumimoji="0" lang="en-US" sz="3200" b="0" i="0" u="none" strike="noStrike" kern="1200" cap="none" spc="0" normalizeH="0" baseline="0" noProof="0" dirty="0">
              <a:ln>
                <a:noFill/>
              </a:ln>
              <a:solidFill>
                <a:srgbClr val="4F81BD">
                  <a:lumMod val="5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3965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55875" y="1219200"/>
            <a:ext cx="7284995" cy="5032849"/>
          </a:xfrm>
          <a:prstGeom prst="rect">
            <a:avLst/>
          </a:prstGeom>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altLang="en-US" dirty="0" smtClean="0"/>
              <a:t>Example Removal Record </a:t>
            </a:r>
            <a:endParaRPr lang="en-US" sz="3600"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a:xfrm>
            <a:off x="468630" y="1986177"/>
            <a:ext cx="4194810" cy="2339443"/>
          </a:xfrm>
          <a:prstGeom prst="rect">
            <a:avLst/>
          </a:prstGeom>
          <a:noFill/>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 typeface="Arial" charset="0"/>
              <a:buNone/>
              <a:tabLst/>
              <a:defRPr/>
            </a:pPr>
            <a:r>
              <a:rPr kumimoji="0" lang="en-US" sz="3200" b="1"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Packaged beer removed </a:t>
            </a:r>
            <a:r>
              <a:rPr kumimoji="0" lang="en-US" sz="3200" b="0" i="0" u="none" strike="noStrike" kern="1200" cap="none" spc="0" normalizeH="0" baseline="0" noProof="0" dirty="0" smtClean="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rPr>
              <a:t>from bonded storage area, and sold or delivered to retailers/the public</a:t>
            </a:r>
            <a:endParaRPr kumimoji="0" lang="en-US" sz="3200" b="0" i="0" u="none" strike="noStrike" kern="1200" cap="none" spc="0" normalizeH="0" baseline="0" noProof="0" dirty="0">
              <a:ln>
                <a:noFill/>
              </a:ln>
              <a:solidFill>
                <a:srgbClr val="4F81BD">
                  <a:lumMod val="50000"/>
                </a:srgbClr>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3831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45387F3-892B-4431-8057-657AFEFD7A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itle 1"/>
          <p:cNvSpPr>
            <a:spLocks noGrp="1"/>
          </p:cNvSpPr>
          <p:nvPr>
            <p:ph type="title" idx="4294967295"/>
          </p:nvPr>
        </p:nvSpPr>
        <p:spPr>
          <a:xfrm>
            <a:off x="1132682" y="212928"/>
            <a:ext cx="9926637" cy="762000"/>
          </a:xfrm>
        </p:spPr>
        <p:txBody>
          <a:bodyPr/>
          <a:lstStyle/>
          <a:p>
            <a:pPr algn="ctr"/>
            <a:r>
              <a:rPr lang="en-US" dirty="0" smtClean="0"/>
              <a:t>Follow the TTB Path for Brewers</a:t>
            </a:r>
            <a:endParaRPr lang="en-US" dirty="0"/>
          </a:p>
        </p:txBody>
      </p:sp>
      <p:graphicFrame>
        <p:nvGraphicFramePr>
          <p:cNvPr id="5" name="Content Placeholder 4"/>
          <p:cNvGraphicFramePr>
            <a:graphicFrameLocks noGrp="1"/>
          </p:cNvGraphicFramePr>
          <p:nvPr>
            <p:ph idx="4294967295"/>
            <p:extLst/>
          </p:nvPr>
        </p:nvGraphicFramePr>
        <p:xfrm>
          <a:off x="773112" y="1223835"/>
          <a:ext cx="10645775" cy="4117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132682" y="5532756"/>
            <a:ext cx="99266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Ongoing once your Brewer’s Notice is approved</a:t>
            </a:r>
            <a:r>
              <a:rPr kumimoji="0" lang="en-US" sz="2000" b="1"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1) Keep </a:t>
            </a:r>
            <a:r>
              <a:rPr kumimoji="0" lang="en-US" sz="20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records of brewery </a:t>
            </a: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operations    2) report </a:t>
            </a:r>
            <a:r>
              <a:rPr kumimoji="0" lang="en-US" sz="20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changes to your business or </a:t>
            </a: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brewery to TTB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658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Example Returns to Brewery Record </a:t>
            </a:r>
            <a:endParaRPr lang="en-US" dirty="0"/>
          </a:p>
        </p:txBody>
      </p:sp>
      <p:sp>
        <p:nvSpPr>
          <p:cNvPr id="3" name="Content Placeholder 2"/>
          <p:cNvSpPr>
            <a:spLocks noGrp="1"/>
          </p:cNvSpPr>
          <p:nvPr>
            <p:ph idx="1"/>
          </p:nvPr>
        </p:nvSpPr>
        <p:spPr>
          <a:xfrm>
            <a:off x="171450" y="1806728"/>
            <a:ext cx="3079750" cy="4284663"/>
          </a:xfrm>
        </p:spPr>
        <p:txBody>
          <a:bodyPr>
            <a:normAutofit/>
          </a:bodyPr>
          <a:lstStyle/>
          <a:p>
            <a:r>
              <a:rPr lang="en-US" altLang="en-US" sz="2800" b="1" dirty="0"/>
              <a:t>L</a:t>
            </a:r>
            <a:r>
              <a:rPr lang="en-US" altLang="en-US" sz="2800" b="1" dirty="0" smtClean="0"/>
              <a:t>ost</a:t>
            </a:r>
            <a:r>
              <a:rPr lang="en-US" altLang="en-US" sz="2800" dirty="0" smtClean="0"/>
              <a:t> due to breakage, theft, etc.</a:t>
            </a:r>
          </a:p>
          <a:p>
            <a:r>
              <a:rPr lang="en-US" sz="2800" b="1" dirty="0" smtClean="0"/>
              <a:t>Destroyed</a:t>
            </a:r>
          </a:p>
          <a:p>
            <a:r>
              <a:rPr lang="en-US" sz="2800" b="1" dirty="0" smtClean="0"/>
              <a:t>Returned</a:t>
            </a:r>
            <a:r>
              <a:rPr lang="en-US" sz="2800" dirty="0" smtClean="0"/>
              <a:t> to brewery</a:t>
            </a: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3978"/>
          <a:stretch/>
        </p:blipFill>
        <p:spPr>
          <a:xfrm>
            <a:off x="3369335" y="1755785"/>
            <a:ext cx="8213065" cy="4152787"/>
          </a:xfrm>
          <a:prstGeom prst="rect">
            <a:avLst/>
          </a:prstGeom>
          <a:ln>
            <a:solidFill>
              <a:schemeClr val="accent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7574" y="4823460"/>
            <a:ext cx="2726757" cy="1267931"/>
          </a:xfrm>
          <a:prstGeom prst="rect">
            <a:avLst/>
          </a:prstGeom>
        </p:spPr>
      </p:pic>
    </p:spTree>
    <p:extLst>
      <p:ext uri="{BB962C8B-B14F-4D97-AF65-F5344CB8AC3E}">
        <p14:creationId xmlns:p14="http://schemas.microsoft.com/office/powerpoint/2010/main" val="9288496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p:txBody>
          <a:bodyPr>
            <a:normAutofit fontScale="90000"/>
          </a:bodyPr>
          <a:lstStyle/>
          <a:p>
            <a:r>
              <a:rPr lang="en-US" altLang="en-US" dirty="0" smtClean="0"/>
              <a:t>Beer Removed Without Payment of Tax  </a:t>
            </a:r>
            <a:br>
              <a:rPr lang="en-US" altLang="en-US" dirty="0" smtClean="0"/>
            </a:br>
            <a:r>
              <a:rPr lang="en-US" altLang="en-US" sz="4000" dirty="0" smtClean="0"/>
              <a:t>27 CFR 25.292(a)(9)–(11)</a:t>
            </a:r>
            <a:endParaRPr lang="en-US" altLang="en-US" sz="4000" dirty="0"/>
          </a:p>
        </p:txBody>
      </p:sp>
      <p:sp>
        <p:nvSpPr>
          <p:cNvPr id="83971" name="Rectangle 5"/>
          <p:cNvSpPr>
            <a:spLocks noGrp="1" noChangeArrowheads="1"/>
          </p:cNvSpPr>
          <p:nvPr>
            <p:ph idx="1"/>
          </p:nvPr>
        </p:nvSpPr>
        <p:spPr/>
        <p:txBody>
          <a:bodyPr>
            <a:normAutofit fontScale="62500" lnSpcReduction="20000"/>
          </a:bodyPr>
          <a:lstStyle/>
          <a:p>
            <a:r>
              <a:rPr lang="en-US" sz="4600" dirty="0" smtClean="0"/>
              <a:t>Beer may be removed without tax payment ONLY when:</a:t>
            </a:r>
          </a:p>
          <a:p>
            <a:pPr lvl="1"/>
            <a:endParaRPr lang="en-US" altLang="en-US" sz="1600" dirty="0" smtClean="0"/>
          </a:p>
          <a:p>
            <a:pPr lvl="1"/>
            <a:r>
              <a:rPr lang="en-US" altLang="en-US" sz="4000" dirty="0" smtClean="0"/>
              <a:t>Transferred in bond to another brewery  </a:t>
            </a:r>
          </a:p>
          <a:p>
            <a:pPr lvl="1"/>
            <a:r>
              <a:rPr lang="en-US" altLang="en-US" sz="4000" dirty="0" smtClean="0"/>
              <a:t>Unfit for beverage use</a:t>
            </a:r>
          </a:p>
          <a:p>
            <a:pPr lvl="1"/>
            <a:r>
              <a:rPr lang="en-US" altLang="en-US" sz="4000" dirty="0" smtClean="0"/>
              <a:t>Used for analysis or testing </a:t>
            </a:r>
          </a:p>
          <a:p>
            <a:pPr lvl="1"/>
            <a:r>
              <a:rPr lang="en-US" altLang="en-US" sz="4000" dirty="0" smtClean="0">
                <a:solidFill>
                  <a:schemeClr val="tx2">
                    <a:lumMod val="50000"/>
                  </a:schemeClr>
                </a:solidFill>
              </a:rPr>
              <a:t>Transferred to a distilled </a:t>
            </a:r>
            <a:r>
              <a:rPr lang="en-US" altLang="en-US" sz="4000" dirty="0" smtClean="0"/>
              <a:t>spirits plant</a:t>
            </a:r>
          </a:p>
          <a:p>
            <a:pPr lvl="1"/>
            <a:r>
              <a:rPr lang="en-US" altLang="en-US" sz="4000" dirty="0" smtClean="0"/>
              <a:t>Exported/used as supplies for vessels and aircraft</a:t>
            </a:r>
          </a:p>
          <a:p>
            <a:pPr lvl="1"/>
            <a:r>
              <a:rPr lang="en-US" altLang="en-US" sz="4000" dirty="0" smtClean="0"/>
              <a:t>For personal use: only sole proprietorships and partnerships. The annual limit is 100 gallons per household with one adult or 200 gallons for households with two or more adults (27 CFR 25.207)</a:t>
            </a:r>
          </a:p>
          <a:p>
            <a:pPr marL="0" indent="0">
              <a:buNone/>
            </a:pPr>
            <a:r>
              <a:rPr lang="en-US" altLang="en-US" dirty="0" smtClean="0"/>
              <a:t> </a:t>
            </a:r>
          </a:p>
          <a:p>
            <a:pPr marL="0" indent="0">
              <a:buNone/>
            </a:pPr>
            <a:endParaRPr lang="en-US" altLang="en-US" dirty="0" smtClean="0"/>
          </a:p>
          <a:p>
            <a:r>
              <a:rPr lang="en-US" altLang="en-US" dirty="0" smtClean="0"/>
              <a:t>See 27 CFR Subpart L 25.181 – 207 for details on these kinds of removals </a:t>
            </a:r>
            <a:endParaRPr lang="en-US" altLang="en-US" dirty="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525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p:txBody>
          <a:bodyPr>
            <a:normAutofit fontScale="90000"/>
          </a:bodyPr>
          <a:lstStyle/>
          <a:p>
            <a:r>
              <a:rPr lang="en-US" altLang="en-US" dirty="0" smtClean="0"/>
              <a:t>Beer Removed Without Payment of Tax  </a:t>
            </a:r>
            <a:r>
              <a:rPr lang="en-US" altLang="en-US" sz="3600" dirty="0" smtClean="0"/>
              <a:t>Consumed on Premises - 27 CFR 25.292(a)(9)–(11)</a:t>
            </a:r>
            <a:endParaRPr lang="en-US" altLang="en-US" sz="3600" dirty="0"/>
          </a:p>
        </p:txBody>
      </p:sp>
      <p:sp>
        <p:nvSpPr>
          <p:cNvPr id="3" name="Content Placeholder 2"/>
          <p:cNvSpPr>
            <a:spLocks noGrp="1"/>
          </p:cNvSpPr>
          <p:nvPr>
            <p:ph idx="1"/>
          </p:nvPr>
        </p:nvSpPr>
        <p:spPr>
          <a:xfrm>
            <a:off x="93705" y="2202699"/>
            <a:ext cx="2886441" cy="1969252"/>
          </a:xfrm>
          <a:ln w="19050">
            <a:solidFill>
              <a:schemeClr val="accent2">
                <a:lumMod val="75000"/>
              </a:schemeClr>
            </a:solidFill>
          </a:ln>
        </p:spPr>
        <p:txBody>
          <a:bodyPr>
            <a:noAutofit/>
          </a:bodyPr>
          <a:lstStyle/>
          <a:p>
            <a:pPr marL="0" indent="0">
              <a:buNone/>
            </a:pPr>
            <a:r>
              <a:rPr lang="en-US" sz="2800" b="1" dirty="0" smtClean="0">
                <a:solidFill>
                  <a:schemeClr val="accent1">
                    <a:lumMod val="50000"/>
                  </a:schemeClr>
                </a:solidFill>
              </a:rPr>
              <a:t>Quarterly Report: Lines 11 – 14</a:t>
            </a:r>
            <a:r>
              <a:rPr lang="en-US" sz="2800" dirty="0" smtClean="0">
                <a:solidFill>
                  <a:schemeClr val="accent1">
                    <a:lumMod val="50000"/>
                  </a:schemeClr>
                </a:solidFill>
              </a:rPr>
              <a:t>: removed without payment of tax</a:t>
            </a:r>
            <a:endParaRPr lang="en-US" sz="2800" dirty="0">
              <a:solidFill>
                <a:schemeClr val="accent1">
                  <a:lumMod val="50000"/>
                </a:schemeClr>
              </a:solidFill>
            </a:endParaRPr>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295"/>
          <a:stretch/>
        </p:blipFill>
        <p:spPr>
          <a:xfrm>
            <a:off x="3071586" y="1397177"/>
            <a:ext cx="9105899" cy="4870003"/>
          </a:xfrm>
          <a:prstGeom prst="rect">
            <a:avLst/>
          </a:prstGeom>
        </p:spPr>
      </p:pic>
    </p:spTree>
    <p:extLst>
      <p:ext uri="{BB962C8B-B14F-4D97-AF65-F5344CB8AC3E}">
        <p14:creationId xmlns:p14="http://schemas.microsoft.com/office/powerpoint/2010/main" val="27866770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p:nvPr>
        </p:nvSpPr>
        <p:spPr/>
        <p:txBody>
          <a:bodyPr>
            <a:normAutofit fontScale="90000"/>
          </a:bodyPr>
          <a:lstStyle/>
          <a:p>
            <a:r>
              <a:rPr lang="en-US" altLang="en-US" dirty="0" smtClean="0"/>
              <a:t>Beer Removed Without Payment of Tax </a:t>
            </a:r>
            <a:br>
              <a:rPr lang="en-US" altLang="en-US" dirty="0" smtClean="0"/>
            </a:br>
            <a:r>
              <a:rPr lang="en-US" altLang="en-US" sz="3600" dirty="0" smtClean="0"/>
              <a:t>Exports - 27 CFR 25.292(a)(9)  </a:t>
            </a:r>
            <a:endParaRPr lang="en-US" altLang="en-US" dirty="0"/>
          </a:p>
        </p:txBody>
      </p:sp>
      <p:sp>
        <p:nvSpPr>
          <p:cNvPr id="79875" name="Rectangle 5"/>
          <p:cNvSpPr>
            <a:spLocks noGrp="1" noChangeArrowheads="1"/>
          </p:cNvSpPr>
          <p:nvPr>
            <p:ph idx="1"/>
          </p:nvPr>
        </p:nvSpPr>
        <p:spPr/>
        <p:txBody>
          <a:bodyPr/>
          <a:lstStyle/>
          <a:p>
            <a:r>
              <a:rPr lang="en-US" altLang="en-US" dirty="0" smtClean="0"/>
              <a:t>Beer Exported – for details see 27 CFR part 28</a:t>
            </a:r>
          </a:p>
          <a:p>
            <a:pPr lvl="1"/>
            <a:r>
              <a:rPr lang="en-US" altLang="en-US" dirty="0" smtClean="0"/>
              <a:t>Direct export without payment of tax</a:t>
            </a:r>
          </a:p>
          <a:p>
            <a:pPr lvl="2"/>
            <a:r>
              <a:rPr lang="en-US" altLang="en-US" dirty="0" smtClean="0">
                <a:hlinkClick r:id="rId3"/>
              </a:rPr>
              <a:t>Industry Circular 2004-3 Alcohol and Tobacco  Export Documentation Procedures</a:t>
            </a:r>
            <a:endParaRPr lang="en-US" altLang="en-US" dirty="0" smtClean="0"/>
          </a:p>
          <a:p>
            <a:pPr lvl="2"/>
            <a:r>
              <a:rPr lang="en-US" altLang="en-US" dirty="0" smtClean="0">
                <a:hlinkClick r:id="rId4"/>
              </a:rPr>
              <a:t>TTB Form 5130.12 - Beer for Exportation</a:t>
            </a:r>
            <a:endParaRPr lang="en-US" altLang="en-US" dirty="0" smtClean="0"/>
          </a:p>
          <a:p>
            <a:pPr lvl="1"/>
            <a:r>
              <a:rPr lang="en-US" altLang="en-US" dirty="0" smtClean="0"/>
              <a:t>Export tax paid with benefit of drawback</a:t>
            </a:r>
          </a:p>
          <a:p>
            <a:pPr lvl="2"/>
            <a:r>
              <a:rPr lang="en-US" altLang="en-US" dirty="0" smtClean="0">
                <a:hlinkClick r:id="rId5"/>
              </a:rPr>
              <a:t>TTB F 5130.6 - Drawback on Beer Exported</a:t>
            </a:r>
            <a:endParaRPr lang="en-US" altLang="en-US" dirty="0" smtClean="0"/>
          </a:p>
          <a:p>
            <a:pPr lvl="2"/>
            <a:endParaRPr lang="en-US" dirty="0" smtClean="0"/>
          </a:p>
          <a:p>
            <a:pPr lvl="1"/>
            <a:endParaRPr lang="en-US" dirty="0" smtClean="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58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Inventory Records</a:t>
            </a:r>
            <a:br>
              <a:rPr lang="en-US" dirty="0" smtClean="0"/>
            </a:br>
            <a:r>
              <a:rPr lang="en-US" sz="3600" dirty="0" smtClean="0"/>
              <a:t>27 CFR 25.294</a:t>
            </a:r>
            <a:endParaRPr lang="en-US" dirty="0"/>
          </a:p>
        </p:txBody>
      </p:sp>
      <p:sp>
        <p:nvSpPr>
          <p:cNvPr id="3" name="Content Placeholder 2"/>
          <p:cNvSpPr>
            <a:spLocks noGrp="1"/>
          </p:cNvSpPr>
          <p:nvPr>
            <p:ph idx="1"/>
          </p:nvPr>
        </p:nvSpPr>
        <p:spPr/>
        <p:txBody>
          <a:bodyPr/>
          <a:lstStyle/>
          <a:p>
            <a:pPr marL="0" indent="0">
              <a:buNone/>
            </a:pPr>
            <a:r>
              <a:rPr lang="en-US" dirty="0" smtClean="0"/>
              <a:t>Monthly Physical Inventory </a:t>
            </a:r>
          </a:p>
          <a:p>
            <a:r>
              <a:rPr lang="en-US" dirty="0" smtClean="0"/>
              <a:t>Required every month </a:t>
            </a:r>
          </a:p>
          <a:p>
            <a:r>
              <a:rPr lang="en-US" dirty="0" smtClean="0"/>
              <a:t>May be taken within 7 days of the end of the month</a:t>
            </a:r>
          </a:p>
          <a:p>
            <a:r>
              <a:rPr lang="en-US" dirty="0" smtClean="0"/>
              <a:t>Must include the following information</a:t>
            </a:r>
          </a:p>
          <a:p>
            <a:pPr lvl="1"/>
            <a:r>
              <a:rPr lang="en-US" dirty="0" smtClean="0"/>
              <a:t>Date taken</a:t>
            </a:r>
          </a:p>
          <a:p>
            <a:pPr lvl="1"/>
            <a:r>
              <a:rPr lang="en-US" dirty="0" smtClean="0"/>
              <a:t>Quantity of beer on hand</a:t>
            </a:r>
          </a:p>
          <a:p>
            <a:pPr lvl="1"/>
            <a:r>
              <a:rPr lang="en-US" dirty="0" smtClean="0"/>
              <a:t>Losses, gains, shortages </a:t>
            </a:r>
          </a:p>
          <a:p>
            <a:pPr lvl="1"/>
            <a:r>
              <a:rPr lang="en-US" dirty="0" smtClean="0"/>
              <a:t>Signature under penalty of perjury</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2612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41104" y="1395706"/>
            <a:ext cx="8179593" cy="4852694"/>
          </a:xfrm>
          <a:prstGeom prst="rect">
            <a:avLst/>
          </a:prstGeom>
        </p:spPr>
      </p:pic>
      <p:sp>
        <p:nvSpPr>
          <p:cNvPr id="95235" name="Rectangle 4"/>
          <p:cNvSpPr>
            <a:spLocks noGrp="1" noChangeArrowheads="1"/>
          </p:cNvSpPr>
          <p:nvPr>
            <p:ph type="title"/>
          </p:nvPr>
        </p:nvSpPr>
        <p:spPr/>
        <p:txBody>
          <a:bodyPr>
            <a:normAutofit fontScale="90000"/>
          </a:bodyPr>
          <a:lstStyle/>
          <a:p>
            <a:r>
              <a:rPr lang="en-US" altLang="en-US" dirty="0" smtClean="0"/>
              <a:t>Example Inventory Record </a:t>
            </a:r>
            <a:br>
              <a:rPr lang="en-US" altLang="en-US" dirty="0" smtClean="0"/>
            </a:br>
            <a:r>
              <a:rPr lang="en-US" altLang="en-US" sz="3600" dirty="0" smtClean="0"/>
              <a:t>Larger Breweries Reporting on TTB Form 5130.9</a:t>
            </a:r>
            <a:endParaRPr lang="en-US" altLang="en-US" sz="3600" dirty="0"/>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665013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828123" y="1468800"/>
            <a:ext cx="8844643" cy="4855799"/>
          </a:xfrm>
          <a:prstGeom prst="rect">
            <a:avLst/>
          </a:prstGeom>
          <a:ln>
            <a:solidFill>
              <a:schemeClr val="accent1"/>
            </a:solidFill>
          </a:ln>
          <a:effectLst>
            <a:outerShdw blurRad="50800" dist="38100" dir="2700000" algn="tl" rotWithShape="0">
              <a:prstClr val="black">
                <a:alpha val="40000"/>
              </a:prstClr>
            </a:outerShdw>
          </a:effectLst>
        </p:spPr>
      </p:pic>
      <p:sp>
        <p:nvSpPr>
          <p:cNvPr id="6" name="Rectangle 4"/>
          <p:cNvSpPr>
            <a:spLocks noGrp="1" noChangeArrowheads="1"/>
          </p:cNvSpPr>
          <p:nvPr>
            <p:ph type="title"/>
          </p:nvPr>
        </p:nvSpPr>
        <p:spPr/>
        <p:txBody>
          <a:bodyPr>
            <a:normAutofit fontScale="90000"/>
          </a:bodyPr>
          <a:lstStyle/>
          <a:p>
            <a:r>
              <a:rPr lang="en-US" altLang="en-US" dirty="0" smtClean="0"/>
              <a:t>Example Inventory Record </a:t>
            </a:r>
            <a:br>
              <a:rPr lang="en-US" altLang="en-US" dirty="0" smtClean="0"/>
            </a:br>
            <a:r>
              <a:rPr lang="en-US" altLang="en-US" sz="3600" dirty="0" smtClean="0"/>
              <a:t>Smaller Breweries Reporting on TTB Form 5130.26</a:t>
            </a:r>
            <a:endParaRPr lang="en-US" altLang="en-US" sz="3600" dirty="0"/>
          </a:p>
        </p:txBody>
      </p:sp>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Content Placeholder 7"/>
          <p:cNvSpPr txBox="1">
            <a:spLocks/>
          </p:cNvSpPr>
          <p:nvPr/>
        </p:nvSpPr>
        <p:spPr>
          <a:xfrm>
            <a:off x="7772400" y="1836062"/>
            <a:ext cx="4201297" cy="203160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a:lstStyle>
            <a:lvl1pPr marL="342900" indent="-342900" algn="l" defTabSz="457200" rtl="0" eaLnBrk="1" fontAlgn="base" hangingPunct="1">
              <a:spcBef>
                <a:spcPct val="20000"/>
              </a:spcBef>
              <a:spcAft>
                <a:spcPct val="0"/>
              </a:spcAft>
              <a:buFont typeface="Arial" charset="0"/>
              <a:buChar char="•"/>
              <a:defRPr sz="3200" kern="1200">
                <a:solidFill>
                  <a:srgbClr val="17375E"/>
                </a:solidFill>
                <a:latin typeface="Calibri" panose="020F0502020204030204" pitchFamily="34" charset="0"/>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17375E"/>
                </a:solidFill>
                <a:latin typeface="Calibri" panose="020F0502020204030204" pitchFamily="34" charset="0"/>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17375E"/>
                </a:solidFill>
                <a:latin typeface="Calibri" panose="020F0502020204030204" pitchFamily="34" charset="0"/>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17375E"/>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NOTE to Small  breweries/brewpubs</a:t>
            </a:r>
            <a:r>
              <a:rPr kumimoji="0" lang="en-US" sz="20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A similar format could </a:t>
            </a:r>
            <a:r>
              <a:rPr kumimoji="0" lang="en-US" sz="20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also </a:t>
            </a: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be used for your </a:t>
            </a:r>
            <a:r>
              <a:rPr kumimoji="0" lang="en-US" sz="2000" b="1"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Daily Summary </a:t>
            </a:r>
            <a:r>
              <a:rPr kumimoji="0" lang="en-US" sz="20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of Daily Production Records/ Brew Logs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27 CFR </a:t>
            </a:r>
            <a:r>
              <a:rPr kumimoji="0" lang="en-US" sz="16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25.292(a)(2) </a:t>
            </a:r>
            <a:r>
              <a:rPr kumimoji="0" lang="en-US" sz="16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or </a:t>
            </a:r>
            <a:r>
              <a:rPr kumimoji="0" lang="en-US" sz="16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(b)(5</a:t>
            </a:r>
            <a:r>
              <a:rPr kumimoji="0" lang="en-US" sz="1600" b="0" i="0" u="none" strike="noStrike" kern="1200" cap="none" spc="0" normalizeH="0" baseline="0" noProof="0" dirty="0" smtClean="0">
                <a:ln>
                  <a:noFill/>
                </a:ln>
                <a:solidFill>
                  <a:srgbClr val="17375E"/>
                </a:solidFill>
                <a:effectLst/>
                <a:uLnTx/>
                <a:uFillTx/>
                <a:latin typeface="Calibri" panose="020F0502020204030204" pitchFamily="34" charset="0"/>
                <a:ea typeface="+mn-ea"/>
                <a:cs typeface="+mn-cs"/>
              </a:rPr>
              <a:t>)</a:t>
            </a:r>
            <a:endParaRPr kumimoji="0" lang="en-US" sz="16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65787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normAutofit fontScale="90000"/>
          </a:bodyPr>
          <a:lstStyle/>
          <a:p>
            <a:r>
              <a:rPr lang="en-US" dirty="0" smtClean="0"/>
              <a:t>Common Issues: Loss vs. Shortage  </a:t>
            </a:r>
            <a:br>
              <a:rPr lang="en-US" dirty="0" smtClean="0"/>
            </a:br>
            <a:r>
              <a:rPr lang="en-US" sz="3600" dirty="0" smtClean="0"/>
              <a:t>27 CFR 25.292(a)(16)</a:t>
            </a:r>
            <a:endParaRPr lang="en-US" altLang="en-US" sz="3600" dirty="0"/>
          </a:p>
        </p:txBody>
      </p:sp>
      <p:sp>
        <p:nvSpPr>
          <p:cNvPr id="96259" name="Rectangle 5"/>
          <p:cNvSpPr>
            <a:spLocks noGrp="1" noChangeArrowheads="1"/>
          </p:cNvSpPr>
          <p:nvPr>
            <p:ph idx="1"/>
          </p:nvPr>
        </p:nvSpPr>
        <p:spPr/>
        <p:txBody>
          <a:bodyPr>
            <a:normAutofit lnSpcReduction="10000"/>
          </a:bodyPr>
          <a:lstStyle/>
          <a:p>
            <a:r>
              <a:rPr lang="en-US" b="1" dirty="0" smtClean="0"/>
              <a:t>Loss: </a:t>
            </a:r>
            <a:r>
              <a:rPr lang="en-US" altLang="en-US" dirty="0" smtClean="0"/>
              <a:t>beer lost due to a known event like breakage, spillage or theft </a:t>
            </a:r>
          </a:p>
          <a:p>
            <a:pPr lvl="1"/>
            <a:r>
              <a:rPr lang="en-US" altLang="en-US" dirty="0" smtClean="0"/>
              <a:t>Losses are NOT taxed</a:t>
            </a:r>
          </a:p>
          <a:p>
            <a:r>
              <a:rPr lang="en-US" b="1" dirty="0" smtClean="0"/>
              <a:t>Shortage:</a:t>
            </a:r>
            <a:r>
              <a:rPr lang="en-US" dirty="0" smtClean="0"/>
              <a:t> </a:t>
            </a:r>
            <a:r>
              <a:rPr lang="en-US" altLang="en-US" dirty="0" smtClean="0"/>
              <a:t>missing quantity of beer disclosed by physical inventory count/unexpected</a:t>
            </a:r>
          </a:p>
          <a:p>
            <a:pPr lvl="1"/>
            <a:r>
              <a:rPr lang="en-US" altLang="en-US" dirty="0" smtClean="0"/>
              <a:t>Shortages MAY be taxed </a:t>
            </a:r>
            <a:endParaRPr lang="en-US" dirty="0" smtClean="0"/>
          </a:p>
          <a:p>
            <a:pPr lvl="1"/>
            <a:r>
              <a:rPr lang="en-US" dirty="0" smtClean="0"/>
              <a:t>Brewer must submit a claim and provide a plausible explanation for the shortage, identify/address defects, or tax may be assessed </a:t>
            </a:r>
          </a:p>
          <a:p>
            <a:r>
              <a:rPr lang="en-US" dirty="0" smtClean="0"/>
              <a:t>For details on filing claims see 27 CFR 25.283   </a:t>
            </a:r>
            <a:endParaRPr lang="en-US" dirty="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7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p:txBody>
          <a:bodyPr>
            <a:normAutofit fontScale="90000"/>
          </a:bodyPr>
          <a:lstStyle/>
          <a:p>
            <a:r>
              <a:rPr lang="en-US" dirty="0" smtClean="0"/>
              <a:t>Common Issues: Recording Beer Destructions </a:t>
            </a:r>
            <a:r>
              <a:rPr lang="en-US" sz="3600" dirty="0" smtClean="0"/>
              <a:t>27 CFR 25.292(a)(14)</a:t>
            </a:r>
            <a:endParaRPr lang="en-US" altLang="en-US" sz="3600" dirty="0"/>
          </a:p>
        </p:txBody>
      </p:sp>
      <p:sp>
        <p:nvSpPr>
          <p:cNvPr id="73731" name="Rectangle 5"/>
          <p:cNvSpPr>
            <a:spLocks noGrp="1" noChangeArrowheads="1"/>
          </p:cNvSpPr>
          <p:nvPr>
            <p:ph idx="1"/>
          </p:nvPr>
        </p:nvSpPr>
        <p:spPr/>
        <p:txBody>
          <a:bodyPr>
            <a:normAutofit fontScale="92500" lnSpcReduction="20000"/>
          </a:bodyPr>
          <a:lstStyle/>
          <a:p>
            <a:r>
              <a:rPr lang="en-US" altLang="en-US" dirty="0" smtClean="0"/>
              <a:t>Destructions ON Brewery Premises</a:t>
            </a:r>
          </a:p>
          <a:p>
            <a:pPr lvl="1"/>
            <a:endParaRPr lang="en-US" altLang="en-US" dirty="0" smtClean="0"/>
          </a:p>
          <a:p>
            <a:pPr lvl="1"/>
            <a:r>
              <a:rPr lang="en-US" altLang="en-US" b="1" dirty="0" smtClean="0"/>
              <a:t>BEER </a:t>
            </a:r>
            <a:r>
              <a:rPr lang="en-US" altLang="en-US" b="1" u="sng" dirty="0" smtClean="0"/>
              <a:t>NOT</a:t>
            </a:r>
            <a:r>
              <a:rPr lang="en-US" altLang="en-US" b="1" dirty="0" smtClean="0"/>
              <a:t> TAX PAID / TAX DETERMINED </a:t>
            </a:r>
          </a:p>
          <a:p>
            <a:pPr lvl="2"/>
            <a:r>
              <a:rPr lang="en-US" altLang="en-US" dirty="0" smtClean="0"/>
              <a:t>Note the batch record or prepare a destruction record as detailed in </a:t>
            </a:r>
            <a:r>
              <a:rPr lang="en-US" dirty="0" smtClean="0"/>
              <a:t>§</a:t>
            </a:r>
            <a:r>
              <a:rPr lang="en-US" altLang="en-US" dirty="0" smtClean="0"/>
              <a:t>25.225</a:t>
            </a:r>
          </a:p>
          <a:p>
            <a:pPr lvl="2"/>
            <a:r>
              <a:rPr lang="en-US" altLang="en-US" dirty="0" smtClean="0"/>
              <a:t>Prior notice and reporting is not required as per </a:t>
            </a:r>
            <a:r>
              <a:rPr lang="en-US" dirty="0" smtClean="0"/>
              <a:t>§</a:t>
            </a:r>
            <a:r>
              <a:rPr lang="en-US" altLang="en-US" dirty="0" smtClean="0"/>
              <a:t>25.221</a:t>
            </a:r>
          </a:p>
          <a:p>
            <a:pPr marL="914400" lvl="2" indent="0">
              <a:buNone/>
            </a:pPr>
            <a:endParaRPr lang="en-US" altLang="en-US" dirty="0" smtClean="0"/>
          </a:p>
          <a:p>
            <a:pPr lvl="1"/>
            <a:r>
              <a:rPr lang="en-US" altLang="en-US" b="1" dirty="0" smtClean="0"/>
              <a:t>BEER TAX PAID / TAX DETERMINED</a:t>
            </a:r>
          </a:p>
          <a:p>
            <a:pPr lvl="2"/>
            <a:r>
              <a:rPr lang="en-US" altLang="en-US" dirty="0"/>
              <a:t>P</a:t>
            </a:r>
            <a:r>
              <a:rPr lang="en-US" altLang="en-US" dirty="0" smtClean="0"/>
              <a:t>repare a destruction record as detailed in </a:t>
            </a:r>
            <a:r>
              <a:rPr lang="en-US" dirty="0" smtClean="0"/>
              <a:t>§</a:t>
            </a:r>
            <a:r>
              <a:rPr lang="en-US" altLang="en-US" dirty="0" smtClean="0"/>
              <a:t>25.225 </a:t>
            </a:r>
          </a:p>
          <a:p>
            <a:pPr lvl="2"/>
            <a:r>
              <a:rPr lang="en-US" altLang="en-US" dirty="0" smtClean="0"/>
              <a:t>May file a claim for credit of taxes paid </a:t>
            </a:r>
          </a:p>
          <a:p>
            <a:endParaRPr lang="en-US" altLang="en-US" dirty="0" smtClean="0"/>
          </a:p>
          <a:p>
            <a:r>
              <a:rPr lang="en-US" altLang="en-US" dirty="0" smtClean="0"/>
              <a:t>For details on destructions see 27 CFR Subpart N </a:t>
            </a:r>
            <a:r>
              <a:rPr lang="en-US" dirty="0" smtClean="0"/>
              <a:t>25.221–25.225</a:t>
            </a:r>
            <a:endParaRPr lang="en-US" altLang="en-US" dirty="0" smtClean="0"/>
          </a:p>
          <a:p>
            <a:pPr lvl="2"/>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644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p:txBody>
          <a:bodyPr>
            <a:normAutofit fontScale="90000"/>
          </a:bodyPr>
          <a:lstStyle/>
          <a:p>
            <a:r>
              <a:rPr lang="en-US" dirty="0" smtClean="0"/>
              <a:t>Common Issues: Recording Beer Destructions </a:t>
            </a:r>
            <a:r>
              <a:rPr lang="en-US" sz="3600" dirty="0" smtClean="0"/>
              <a:t>27 CFR 25.292(a)(14)</a:t>
            </a:r>
            <a:endParaRPr lang="en-US" altLang="en-US" sz="3600" dirty="0"/>
          </a:p>
        </p:txBody>
      </p:sp>
      <p:sp>
        <p:nvSpPr>
          <p:cNvPr id="73731" name="Rectangle 5"/>
          <p:cNvSpPr>
            <a:spLocks noGrp="1" noChangeArrowheads="1"/>
          </p:cNvSpPr>
          <p:nvPr>
            <p:ph idx="1"/>
          </p:nvPr>
        </p:nvSpPr>
        <p:spPr/>
        <p:txBody>
          <a:bodyPr>
            <a:normAutofit fontScale="92500"/>
          </a:bodyPr>
          <a:lstStyle/>
          <a:p>
            <a:r>
              <a:rPr lang="en-US" altLang="en-US" dirty="0" smtClean="0"/>
              <a:t>Destructions OFF Brewery Premises: </a:t>
            </a:r>
          </a:p>
          <a:p>
            <a:pPr marL="0" indent="0">
              <a:buNone/>
            </a:pPr>
            <a:endParaRPr lang="en-US" altLang="en-US" dirty="0" smtClean="0"/>
          </a:p>
          <a:p>
            <a:pPr lvl="1"/>
            <a:r>
              <a:rPr lang="en-US" altLang="en-US" dirty="0" smtClean="0"/>
              <a:t>Submit Notice of Intent of Destruction on brewery letterhead and fax it to the NRC:  (202) 453-2979</a:t>
            </a:r>
          </a:p>
          <a:p>
            <a:pPr lvl="1"/>
            <a:endParaRPr lang="en-US" altLang="en-US" dirty="0" smtClean="0"/>
          </a:p>
          <a:p>
            <a:pPr lvl="1"/>
            <a:r>
              <a:rPr lang="en-US" altLang="en-US" dirty="0" smtClean="0"/>
              <a:t>For credit on taxes paid, within 6 months show as adjustment on the tax return and/or file a claim</a:t>
            </a:r>
          </a:p>
          <a:p>
            <a:pPr marL="0" indent="0">
              <a:buNone/>
            </a:pPr>
            <a:endParaRPr lang="en-US" altLang="en-US" dirty="0"/>
          </a:p>
          <a:p>
            <a:r>
              <a:rPr lang="en-US" altLang="en-US" dirty="0" smtClean="0"/>
              <a:t>For details on destructions, see 27 CFR subpart N: </a:t>
            </a:r>
            <a:r>
              <a:rPr lang="en-US" dirty="0" smtClean="0"/>
              <a:t>25.221–25.225</a:t>
            </a:r>
            <a:endParaRPr lang="en-US" altLang="en-US" dirty="0" smtClean="0"/>
          </a:p>
          <a:p>
            <a:pPr lvl="2"/>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385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TTB Organizational Chart</a:t>
            </a:r>
            <a:endParaRPr lang="en-US" dirty="0"/>
          </a:p>
        </p:txBody>
      </p:sp>
      <p:graphicFrame>
        <p:nvGraphicFramePr>
          <p:cNvPr id="6" name="Content Placeholder 5"/>
          <p:cNvGraphicFramePr>
            <a:graphicFrameLocks noGrp="1"/>
          </p:cNvGraphicFramePr>
          <p:nvPr>
            <p:ph idx="1"/>
            <p:extLst/>
          </p:nvPr>
        </p:nvGraphicFramePr>
        <p:xfrm>
          <a:off x="445008" y="1377696"/>
          <a:ext cx="11301984" cy="4626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9560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Issues: Recording Returns  </a:t>
            </a:r>
            <a:br>
              <a:rPr lang="en-US" dirty="0" smtClean="0"/>
            </a:br>
            <a:r>
              <a:rPr lang="en-US" sz="3600" dirty="0" smtClean="0"/>
              <a:t>27 CFR 25.292(a)(12)(13)</a:t>
            </a:r>
            <a:endParaRPr lang="en-US" sz="3600" dirty="0"/>
          </a:p>
        </p:txBody>
      </p:sp>
      <p:sp>
        <p:nvSpPr>
          <p:cNvPr id="3" name="Content Placeholder 2"/>
          <p:cNvSpPr>
            <a:spLocks noGrp="1"/>
          </p:cNvSpPr>
          <p:nvPr>
            <p:ph idx="1"/>
          </p:nvPr>
        </p:nvSpPr>
        <p:spPr/>
        <p:txBody>
          <a:bodyPr/>
          <a:lstStyle/>
          <a:p>
            <a:r>
              <a:rPr lang="en-US" b="1" dirty="0" smtClean="0"/>
              <a:t>Removed from/returned to same brewery:   </a:t>
            </a:r>
          </a:p>
          <a:p>
            <a:pPr lvl="1"/>
            <a:r>
              <a:rPr lang="en-US" dirty="0" smtClean="0"/>
              <a:t>May take an offset against that </a:t>
            </a:r>
            <a:r>
              <a:rPr lang="en-US" dirty="0"/>
              <a:t>day’s </a:t>
            </a:r>
            <a:r>
              <a:rPr lang="en-US" dirty="0" smtClean="0"/>
              <a:t>removals</a:t>
            </a:r>
          </a:p>
          <a:p>
            <a:pPr lvl="1"/>
            <a:endParaRPr lang="en-US" dirty="0" smtClean="0"/>
          </a:p>
          <a:p>
            <a:r>
              <a:rPr lang="en-US" b="1" dirty="0" smtClean="0"/>
              <a:t>Removed from/returned to a different brewery, same ownership: </a:t>
            </a:r>
          </a:p>
          <a:p>
            <a:pPr lvl="1"/>
            <a:r>
              <a:rPr lang="en-US" dirty="0" smtClean="0"/>
              <a:t>May file a claim for refund of tax or make a decreasing adjustment on the tax return – but may not take an offset </a:t>
            </a:r>
            <a:endParaRPr lang="en-US"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9425426" y="5926109"/>
            <a:ext cx="2670924" cy="400110"/>
          </a:xfrm>
          <a:prstGeom prst="rect">
            <a:avLst/>
          </a:prstGeom>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27 CFR 25.212 &amp; 25.213</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1408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r>
              <a:rPr lang="en-US" altLang="en-US" dirty="0" smtClean="0"/>
              <a:t>Records | Best Practices</a:t>
            </a:r>
            <a:endParaRPr lang="en-US" altLang="en-US" dirty="0"/>
          </a:p>
        </p:txBody>
      </p:sp>
      <p:sp>
        <p:nvSpPr>
          <p:cNvPr id="96259" name="Rectangle 5"/>
          <p:cNvSpPr>
            <a:spLocks noGrp="1" noChangeArrowheads="1"/>
          </p:cNvSpPr>
          <p:nvPr>
            <p:ph idx="1"/>
          </p:nvPr>
        </p:nvSpPr>
        <p:spPr>
          <a:xfrm>
            <a:off x="1117600" y="1676401"/>
            <a:ext cx="10312400" cy="4449763"/>
          </a:xfrm>
        </p:spPr>
        <p:txBody>
          <a:bodyPr/>
          <a:lstStyle/>
          <a:p>
            <a:r>
              <a:rPr lang="en-US" sz="3000" dirty="0" smtClean="0"/>
              <a:t>Familiarize yourself with 27 CFR 25.292 and 25.294</a:t>
            </a:r>
          </a:p>
          <a:p>
            <a:r>
              <a:rPr lang="en-US" sz="3000" dirty="0" smtClean="0"/>
              <a:t>Build recordkeeping duties into the daily work schedule </a:t>
            </a:r>
          </a:p>
          <a:p>
            <a:r>
              <a:rPr lang="en-US" sz="3000" dirty="0" smtClean="0"/>
              <a:t>Keep detailed records: who, what, when, where, why, and how much </a:t>
            </a:r>
          </a:p>
          <a:p>
            <a:r>
              <a:rPr lang="en-US" sz="3000" dirty="0" smtClean="0"/>
              <a:t>Be vigilant about recording production, removals, returns, destructions, losses and shortages</a:t>
            </a:r>
          </a:p>
          <a:p>
            <a:r>
              <a:rPr lang="en-US" sz="3000" b="1" dirty="0" smtClean="0"/>
              <a:t>IN SUMMARY</a:t>
            </a:r>
            <a:r>
              <a:rPr lang="en-US" sz="3000" dirty="0" smtClean="0"/>
              <a:t>: record all operations and transactions at the brewery as soon as possible  </a:t>
            </a:r>
            <a:endParaRPr lang="en-US" sz="3000" dirty="0"/>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0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Reports &amp; Returns</a:t>
            </a:r>
            <a:endParaRPr lang="en-US" dirty="0"/>
          </a:p>
        </p:txBody>
      </p:sp>
      <p:graphicFrame>
        <p:nvGraphicFramePr>
          <p:cNvPr id="7" name="Content Placeholder 6"/>
          <p:cNvGraphicFramePr>
            <a:graphicFrameLocks noGrp="1"/>
          </p:cNvGraphicFramePr>
          <p:nvPr>
            <p:ph idx="1"/>
            <p:extLst/>
          </p:nvPr>
        </p:nvGraphicFramePr>
        <p:xfrm>
          <a:off x="762000" y="1676400"/>
          <a:ext cx="106680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0273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p:txBody>
          <a:bodyPr/>
          <a:lstStyle/>
          <a:p>
            <a:r>
              <a:rPr lang="en-US" altLang="en-US" dirty="0" smtClean="0"/>
              <a:t>Beer Barrel Equivalency</a:t>
            </a:r>
          </a:p>
        </p:txBody>
      </p:sp>
      <p:sp>
        <p:nvSpPr>
          <p:cNvPr id="36867" name="Rectangle 5"/>
          <p:cNvSpPr>
            <a:spLocks noGrp="1" noChangeArrowheads="1"/>
          </p:cNvSpPr>
          <p:nvPr>
            <p:ph idx="1"/>
          </p:nvPr>
        </p:nvSpPr>
        <p:spPr/>
        <p:txBody>
          <a:bodyPr>
            <a:normAutofit lnSpcReduction="10000"/>
          </a:bodyPr>
          <a:lstStyle/>
          <a:p>
            <a:r>
              <a:rPr lang="en-US" altLang="en-US" dirty="0"/>
              <a:t>1 barrel </a:t>
            </a:r>
            <a:r>
              <a:rPr lang="en-US" altLang="en-US" dirty="0" smtClean="0"/>
              <a:t>= 31 </a:t>
            </a:r>
            <a:r>
              <a:rPr lang="en-US" altLang="en-US" dirty="0"/>
              <a:t>gallons </a:t>
            </a:r>
            <a:endParaRPr lang="en-US" altLang="en-US" dirty="0" smtClean="0"/>
          </a:p>
          <a:p>
            <a:r>
              <a:rPr lang="en-US" altLang="en-US" dirty="0" smtClean="0"/>
              <a:t>Barrels are the standard unit for tax and reporting</a:t>
            </a:r>
          </a:p>
          <a:p>
            <a:r>
              <a:rPr lang="en-US" altLang="en-US" dirty="0" smtClean="0"/>
              <a:t>Taxable removals in kegs must be computed as barrels by using the tables found in 27 CFR 25.156</a:t>
            </a:r>
          </a:p>
          <a:p>
            <a:r>
              <a:rPr lang="en-US" altLang="en-US" dirty="0" smtClean="0"/>
              <a:t>Taxable removals in bottles and cans must be computed as barrels by using the tables found in 27 CFR 25.158</a:t>
            </a:r>
          </a:p>
          <a:p>
            <a:r>
              <a:rPr lang="en-US" altLang="en-US" dirty="0" smtClean="0"/>
              <a:t>If beer is to be removed in OTHER sizes, the brewer shall notify the NRC in advance and request to be advised of the fractional barrel equivalent </a:t>
            </a:r>
          </a:p>
          <a:p>
            <a:endParaRPr lang="en-US" altLang="en-US" dirty="0" smtClean="0"/>
          </a:p>
          <a:p>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0446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r>
              <a:rPr lang="en-US" altLang="en-US" dirty="0" smtClean="0"/>
              <a:t>Beer Barrel Equivalency</a:t>
            </a:r>
            <a:endParaRPr lang="en-US" altLang="en-US" dirty="0"/>
          </a:p>
        </p:txBody>
      </p:sp>
      <p:sp>
        <p:nvSpPr>
          <p:cNvPr id="38915" name="Rectangle 5"/>
          <p:cNvSpPr>
            <a:spLocks noGrp="1" noChangeArrowheads="1"/>
          </p:cNvSpPr>
          <p:nvPr>
            <p:ph idx="1"/>
          </p:nvPr>
        </p:nvSpPr>
        <p:spPr/>
        <p:txBody>
          <a:bodyPr>
            <a:normAutofit fontScale="92500" lnSpcReduction="10000"/>
          </a:bodyPr>
          <a:lstStyle/>
          <a:p>
            <a:r>
              <a:rPr lang="en-US" altLang="en-US" b="1" dirty="0" smtClean="0"/>
              <a:t>Example</a:t>
            </a:r>
            <a:r>
              <a:rPr lang="en-US" altLang="en-US" dirty="0" smtClean="0"/>
              <a:t>:  Barrel equivalent factor for 24/12 = 0.07258</a:t>
            </a:r>
          </a:p>
          <a:p>
            <a:pPr lvl="1"/>
            <a:r>
              <a:rPr lang="en-US" altLang="en-US" dirty="0" smtClean="0"/>
              <a:t>24 oz. bottles</a:t>
            </a:r>
          </a:p>
          <a:p>
            <a:pPr lvl="1"/>
            <a:r>
              <a:rPr lang="en-US" altLang="en-US" dirty="0" smtClean="0"/>
              <a:t>12 bottles per case</a:t>
            </a:r>
          </a:p>
          <a:p>
            <a:pPr lvl="1"/>
            <a:r>
              <a:rPr lang="en-US" altLang="en-US" dirty="0" smtClean="0"/>
              <a:t>75 cases removed x 0.07258 = 5.4435 beer barrels</a:t>
            </a:r>
          </a:p>
          <a:p>
            <a:pPr lvl="1"/>
            <a:r>
              <a:rPr lang="en-US" altLang="en-US" dirty="0" smtClean="0"/>
              <a:t>Use 5.44 beer barrels to compute tax</a:t>
            </a:r>
          </a:p>
          <a:p>
            <a:endParaRPr lang="en-US" altLang="en-US" dirty="0" smtClean="0"/>
          </a:p>
          <a:p>
            <a:r>
              <a:rPr lang="en-US" dirty="0" smtClean="0"/>
              <a:t>You </a:t>
            </a:r>
            <a:r>
              <a:rPr lang="en-US" dirty="0"/>
              <a:t>must compute to 5 decimal places </a:t>
            </a:r>
            <a:r>
              <a:rPr lang="en-US" dirty="0" smtClean="0"/>
              <a:t>on removal records </a:t>
            </a:r>
          </a:p>
          <a:p>
            <a:pPr lvl="1"/>
            <a:r>
              <a:rPr lang="en-US" dirty="0" smtClean="0"/>
              <a:t>The sum of the quantities computed for any one day will be rounded to 2 decimal places and the tax will be calculated and paid on the rounded sum  </a:t>
            </a:r>
            <a:endParaRPr lang="en-US" altLang="en-US" dirty="0" smtClean="0"/>
          </a:p>
          <a:p>
            <a:endParaRPr lang="en-US" altLang="en-US" dirty="0" smtClean="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59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r>
              <a:rPr lang="en-US" altLang="en-US" dirty="0" smtClean="0"/>
              <a:t>Operations Report </a:t>
            </a:r>
          </a:p>
        </p:txBody>
      </p:sp>
      <p:sp>
        <p:nvSpPr>
          <p:cNvPr id="108547" name="Rectangle 5"/>
          <p:cNvSpPr>
            <a:spLocks noGrp="1" noChangeArrowheads="1"/>
          </p:cNvSpPr>
          <p:nvPr>
            <p:ph idx="1"/>
          </p:nvPr>
        </p:nvSpPr>
        <p:spPr/>
        <p:txBody>
          <a:bodyPr>
            <a:normAutofit lnSpcReduction="10000"/>
          </a:bodyPr>
          <a:lstStyle/>
          <a:p>
            <a:r>
              <a:rPr lang="en-US" altLang="en-US" dirty="0" smtClean="0"/>
              <a:t>Reports are due the 15</a:t>
            </a:r>
            <a:r>
              <a:rPr lang="en-US" altLang="en-US" baseline="30000" dirty="0" smtClean="0"/>
              <a:t>th</a:t>
            </a:r>
            <a:r>
              <a:rPr lang="en-US" altLang="en-US" dirty="0" smtClean="0"/>
              <a:t> day following the close of the reporting period</a:t>
            </a:r>
          </a:p>
          <a:p>
            <a:r>
              <a:rPr lang="en-US" altLang="en-US" dirty="0" smtClean="0"/>
              <a:t>You must file a report even if there was no activity during period</a:t>
            </a:r>
          </a:p>
          <a:p>
            <a:r>
              <a:rPr lang="en-US" altLang="en-US" dirty="0" smtClean="0"/>
              <a:t>File quarterly if your tax liability does not exceed $50,000 in </a:t>
            </a:r>
            <a:r>
              <a:rPr lang="en-US" altLang="en-US" dirty="0" smtClean="0">
                <a:solidFill>
                  <a:schemeClr val="accent1">
                    <a:lumMod val="50000"/>
                  </a:schemeClr>
                </a:solidFill>
              </a:rPr>
              <a:t>the current or prior calendar </a:t>
            </a:r>
            <a:r>
              <a:rPr lang="en-US" altLang="en-US" dirty="0" smtClean="0"/>
              <a:t>year </a:t>
            </a:r>
          </a:p>
          <a:p>
            <a:r>
              <a:rPr lang="en-US" altLang="en-US" dirty="0" smtClean="0"/>
              <a:t>File monthly if your tax liability is more than $50,000 in </a:t>
            </a:r>
            <a:r>
              <a:rPr lang="en-US" altLang="en-US" dirty="0">
                <a:solidFill>
                  <a:schemeClr val="accent1">
                    <a:lumMod val="50000"/>
                  </a:schemeClr>
                </a:solidFill>
              </a:rPr>
              <a:t>the current or prior </a:t>
            </a:r>
            <a:r>
              <a:rPr lang="en-US" altLang="en-US" dirty="0" smtClean="0">
                <a:solidFill>
                  <a:schemeClr val="accent1">
                    <a:lumMod val="50000"/>
                  </a:schemeClr>
                </a:solidFill>
              </a:rPr>
              <a:t>a cal</a:t>
            </a:r>
            <a:r>
              <a:rPr lang="en-US" altLang="en-US" dirty="0" smtClean="0"/>
              <a:t>endar year</a:t>
            </a:r>
          </a:p>
          <a:p>
            <a:r>
              <a:rPr lang="en-US" altLang="en-US" dirty="0" smtClean="0"/>
              <a:t>There is no annual filing option for reports</a:t>
            </a:r>
          </a:p>
          <a:p>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460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r>
              <a:rPr lang="en-US" altLang="en-US" dirty="0" smtClean="0"/>
              <a:t>Operations Reports </a:t>
            </a:r>
          </a:p>
        </p:txBody>
      </p:sp>
      <p:sp>
        <p:nvSpPr>
          <p:cNvPr id="108547" name="Rectangle 5"/>
          <p:cNvSpPr>
            <a:spLocks noGrp="1" noChangeArrowheads="1"/>
          </p:cNvSpPr>
          <p:nvPr>
            <p:ph idx="1"/>
          </p:nvPr>
        </p:nvSpPr>
        <p:spPr/>
        <p:txBody>
          <a:bodyPr>
            <a:normAutofit/>
          </a:bodyPr>
          <a:lstStyle/>
          <a:p>
            <a:r>
              <a:rPr lang="en-US" altLang="en-US" dirty="0" smtClean="0">
                <a:hlinkClick r:id="rId3"/>
              </a:rPr>
              <a:t>TTB Form 5130.26 – Quarterly Brewer’s Report of Operations</a:t>
            </a:r>
            <a:r>
              <a:rPr lang="en-US" altLang="en-US" dirty="0" smtClean="0"/>
              <a:t>      (if eligible)</a:t>
            </a:r>
          </a:p>
          <a:p>
            <a:endParaRPr lang="en-US" altLang="en-US" sz="900" dirty="0" smtClean="0"/>
          </a:p>
          <a:p>
            <a:pPr marL="0" indent="0">
              <a:buNone/>
            </a:pPr>
            <a:r>
              <a:rPr lang="en-US" altLang="en-US" dirty="0" smtClean="0"/>
              <a:t>		- OR -</a:t>
            </a:r>
          </a:p>
          <a:p>
            <a:endParaRPr lang="en-US" altLang="en-US" sz="900" dirty="0" smtClean="0"/>
          </a:p>
          <a:p>
            <a:r>
              <a:rPr lang="en-US" altLang="en-US" dirty="0" smtClean="0">
                <a:hlinkClick r:id="rId4"/>
              </a:rPr>
              <a:t>TTB Form 5130.9  - Brewer’s Report of Operations</a:t>
            </a:r>
            <a:endParaRPr lang="en-US" altLang="en-US" dirty="0" smtClean="0"/>
          </a:p>
          <a:p>
            <a:endParaRPr lang="en-US" altLang="en-US" dirty="0" smtClean="0"/>
          </a:p>
          <a:p>
            <a:r>
              <a:rPr lang="en-US" altLang="en-US" b="1" dirty="0" smtClean="0"/>
              <a:t>Note:</a:t>
            </a:r>
            <a:r>
              <a:rPr lang="en-US" altLang="en-US" dirty="0" smtClean="0"/>
              <a:t> Instructions are available for each form</a:t>
            </a:r>
            <a:r>
              <a:rPr lang="en-US" altLang="en-US" dirty="0"/>
              <a:t>: </a:t>
            </a:r>
            <a:endParaRPr lang="en-US" altLang="en-US" dirty="0" smtClean="0"/>
          </a:p>
          <a:p>
            <a:pPr lvl="1"/>
            <a:r>
              <a:rPr lang="en-US" altLang="en-US" dirty="0">
                <a:hlinkClick r:id="rId5"/>
              </a:rPr>
              <a:t>TTB Form </a:t>
            </a:r>
            <a:r>
              <a:rPr lang="en-US" altLang="en-US" dirty="0" smtClean="0">
                <a:hlinkClick r:id="rId5"/>
              </a:rPr>
              <a:t>5130.26i</a:t>
            </a:r>
            <a:r>
              <a:rPr lang="en-US" altLang="en-US" dirty="0" smtClean="0"/>
              <a:t> and </a:t>
            </a:r>
            <a:r>
              <a:rPr lang="en-US" altLang="en-US" dirty="0" smtClean="0">
                <a:hlinkClick r:id="rId6"/>
              </a:rPr>
              <a:t>TTB Form 5130.9i</a:t>
            </a:r>
            <a:endParaRPr lang="en-US" altLang="en-US" dirty="0"/>
          </a:p>
        </p:txBody>
      </p:sp>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7580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67133" y="152400"/>
            <a:ext cx="7057734" cy="6138712"/>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9937385" y="5214601"/>
            <a:ext cx="2146585" cy="923330"/>
          </a:xfrm>
          <a:prstGeom prst="rect">
            <a:avLst/>
          </a:prstGeom>
        </p:spPr>
        <p:txBody>
          <a:bodyPr wrap="square">
            <a:spAutoFit/>
          </a:bodyPr>
          <a:lstStyle/>
          <a:p>
            <a:r>
              <a:rPr lang="en-US" altLang="en-US" dirty="0">
                <a:hlinkClick r:id="rId5"/>
              </a:rPr>
              <a:t>TTB Form 5130.9  - Brewer’s Report of Operations</a:t>
            </a:r>
            <a:endParaRPr lang="en-US" altLang="en-US" dirty="0"/>
          </a:p>
        </p:txBody>
      </p:sp>
    </p:spTree>
    <p:extLst>
      <p:ext uri="{BB962C8B-B14F-4D97-AF65-F5344CB8AC3E}">
        <p14:creationId xmlns:p14="http://schemas.microsoft.com/office/powerpoint/2010/main" val="34124452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ooter Placeholder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65014" y="261257"/>
            <a:ext cx="7861972" cy="6053818"/>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167952" y="559837"/>
            <a:ext cx="2179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7"/>
          <p:cNvSpPr/>
          <p:nvPr/>
        </p:nvSpPr>
        <p:spPr>
          <a:xfrm>
            <a:off x="10102002" y="5203026"/>
            <a:ext cx="2146585" cy="923330"/>
          </a:xfrm>
          <a:prstGeom prst="rect">
            <a:avLst/>
          </a:prstGeom>
        </p:spPr>
        <p:txBody>
          <a:bodyPr wrap="square">
            <a:spAutoFit/>
          </a:bodyPr>
          <a:lstStyle/>
          <a:p>
            <a:r>
              <a:rPr lang="en-US" altLang="en-US" dirty="0">
                <a:hlinkClick r:id="rId4"/>
              </a:rPr>
              <a:t>TTB Form 5130.9  - Brewer’s Report of Operations</a:t>
            </a:r>
            <a:endParaRPr lang="en-US" altLang="en-US" dirty="0"/>
          </a:p>
        </p:txBody>
      </p:sp>
    </p:spTree>
    <p:extLst>
      <p:ext uri="{BB962C8B-B14F-4D97-AF65-F5344CB8AC3E}">
        <p14:creationId xmlns:p14="http://schemas.microsoft.com/office/powerpoint/2010/main" val="25966381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A9696C3-F121-41AC-8403-DB61221B02C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ALCOHOL AND TOBACCO TAX AND TRADE BUREAU | TTB</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TextBox 2"/>
          <p:cNvSpPr txBox="1"/>
          <p:nvPr/>
        </p:nvSpPr>
        <p:spPr>
          <a:xfrm>
            <a:off x="3480392" y="4795285"/>
            <a:ext cx="111641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39630" y="52380"/>
            <a:ext cx="7512741" cy="6254901"/>
          </a:xfrm>
          <a:prstGeom prst="rect">
            <a:avLst/>
          </a:prstGeom>
          <a:effectLst>
            <a:outerShdw blurRad="50800" dist="38100" dir="2700000" algn="tl" rotWithShape="0">
              <a:prstClr val="black">
                <a:alpha val="40000"/>
              </a:prstClr>
            </a:outerShdw>
          </a:effectLst>
        </p:spPr>
      </p:pic>
      <p:sp>
        <p:nvSpPr>
          <p:cNvPr id="2" name="Rectangle 1"/>
          <p:cNvSpPr/>
          <p:nvPr/>
        </p:nvSpPr>
        <p:spPr>
          <a:xfrm>
            <a:off x="9940603" y="5263630"/>
            <a:ext cx="2251397" cy="923330"/>
          </a:xfrm>
          <a:prstGeom prst="rect">
            <a:avLst/>
          </a:prstGeom>
        </p:spPr>
        <p:txBody>
          <a:bodyPr wrap="square">
            <a:spAutoFit/>
          </a:bodyPr>
          <a:lstStyle/>
          <a:p>
            <a:r>
              <a:rPr lang="en-US" altLang="en-US" dirty="0">
                <a:hlinkClick r:id="rId5"/>
              </a:rPr>
              <a:t>TTB Form 5130.26 – Quarterly Brewer’s Report of Operations</a:t>
            </a:r>
            <a:endParaRPr lang="en-US" altLang="en-US" dirty="0"/>
          </a:p>
        </p:txBody>
      </p:sp>
    </p:spTree>
    <p:extLst>
      <p:ext uri="{BB962C8B-B14F-4D97-AF65-F5344CB8AC3E}">
        <p14:creationId xmlns:p14="http://schemas.microsoft.com/office/powerpoint/2010/main" val="3284164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C Document" ma:contentTypeID="0x01010089E80B1425BA024AAB3AB3D42B4206AD" ma:contentTypeVersion="25" ma:contentTypeDescription="Create a new document." ma:contentTypeScope="" ma:versionID="baef25cb9fffe155b540f0b5c41b0a23">
  <xsd:schema xmlns:xsd="http://www.w3.org/2001/XMLSchema" xmlns:xs="http://www.w3.org/2001/XMLSchema" xmlns:p="http://schemas.microsoft.com/office/2006/metadata/properties" xmlns:ns1="9a88999c-eba5-403d-a66b-274320ea398b" xmlns:ns3="14a1290a-fb64-4acd-8bc6-97dbef60505b" targetNamespace="http://schemas.microsoft.com/office/2006/metadata/properties" ma:root="true" ma:fieldsID="cdedfeb2e1a4e54b5c715746dba7c64a" ns1:_="" ns3:_="">
    <xsd:import namespace="9a88999c-eba5-403d-a66b-274320ea398b"/>
    <xsd:import namespace="14a1290a-fb64-4acd-8bc6-97dbef60505b"/>
    <xsd:element name="properties">
      <xsd:complexType>
        <xsd:sequence>
          <xsd:element name="documentManagement">
            <xsd:complexType>
              <xsd:all>
                <xsd:element ref="ns1:Subject0"/>
                <xsd:element ref="ns1:Document_x0020_Type" minOccurs="0"/>
                <xsd:element ref="ns3:Mission_x0020_Area" minOccurs="0"/>
                <xsd:element ref="ns3:Commodit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8999c-eba5-403d-a66b-274320ea398b" elementFormDefault="qualified">
    <xsd:import namespace="http://schemas.microsoft.com/office/2006/documentManagement/types"/>
    <xsd:import namespace="http://schemas.microsoft.com/office/infopath/2007/PartnerControls"/>
    <xsd:element name="Subject0" ma:index="0" ma:displayName="Project Name" ma:default="-Select-" ma:format="Dropdown" ma:internalName="Subject0">
      <xsd:simpleType>
        <xsd:restriction base="dms:Choice">
          <xsd:enumeration value="-Select-"/>
          <xsd:enumeration value="AVA Mapping App"/>
          <xsd:enumeration value="E-Web Posting Request"/>
          <xsd:enumeration value="External Presentations"/>
          <xsd:enumeration value="Formula Approval Tool"/>
          <xsd:enumeration value="General"/>
          <xsd:enumeration value="Joomla Implementation"/>
          <xsd:enumeration value="Web Form"/>
          <xsd:enumeration value="Zoom Audio Recording"/>
        </xsd:restriction>
      </xsd:simpleType>
    </xsd:element>
    <xsd:element name="Document_x0020_Type" ma:index="4" nillable="true" ma:displayName="Document Type" ma:default="Accomplishment (Annual &amp; Mid-year)" ma:format="Dropdown" ma:internalName="Document_x0020_Type">
      <xsd:simpleType>
        <xsd:restriction base="dms:Choice">
          <xsd:enumeration value="Accomplishment (Annual &amp; Mid-year)"/>
          <xsd:enumeration value="Agenda, Minutes, Meeting Notes"/>
          <xsd:enumeration value="Annual Plan"/>
          <xsd:enumeration value="Brief"/>
          <xsd:enumeration value="Brochure &amp; Flyer"/>
          <xsd:enumeration value="BSC Initiative"/>
          <xsd:enumeration value="Budget"/>
          <xsd:enumeration value="Bureau Mission Commitment"/>
          <xsd:enumeration value="COR File"/>
          <xsd:enumeration value="Decision Memo"/>
          <xsd:enumeration value="Handbook"/>
          <xsd:enumeration value="IDP"/>
          <xsd:enumeration value="Mission Commitment"/>
          <xsd:enumeration value="Order"/>
          <xsd:enumeration value="Outline"/>
          <xsd:enumeration value="Outline, Notes &amp; Article for TTB.gov"/>
          <xsd:enumeration value="Outline, Notes &amp; Article for TTBWeb"/>
          <xsd:enumeration value="Performance Plan"/>
          <xsd:enumeration value="Policy"/>
          <xsd:enumeration value="Program Brief"/>
          <xsd:enumeration value="Program Presentation"/>
          <xsd:enumeration value="Project Plan"/>
          <xsd:enumeration value="Report"/>
          <xsd:enumeration value="SOP"/>
          <xsd:enumeration value="Strategic Plan"/>
          <xsd:enumeration value="Transcript"/>
          <xsd:enumeration value="User Guide"/>
          <xsd:enumeration value="White Paper"/>
        </xsd:restriction>
      </xsd:simpleType>
    </xsd:element>
  </xsd:schema>
  <xsd:schema xmlns:xsd="http://www.w3.org/2001/XMLSchema" xmlns:xs="http://www.w3.org/2001/XMLSchema" xmlns:dms="http://schemas.microsoft.com/office/2006/documentManagement/types" xmlns:pc="http://schemas.microsoft.com/office/infopath/2007/PartnerControls" targetNamespace="14a1290a-fb64-4acd-8bc6-97dbef60505b" elementFormDefault="qualified">
    <xsd:import namespace="http://schemas.microsoft.com/office/2006/documentManagement/types"/>
    <xsd:import namespace="http://schemas.microsoft.com/office/infopath/2007/PartnerControls"/>
    <xsd:element name="Mission_x0020_Area" ma:index="5" nillable="true" ma:displayName="Mission Area" ma:default="None" ma:format="Dropdown" ma:internalName="Mission_x0020_Area">
      <xsd:simpleType>
        <xsd:restriction base="dms:Choice">
          <xsd:enumeration value="None"/>
          <xsd:enumeration value="Labeling"/>
          <xsd:enumeration value="Formulation"/>
          <xsd:enumeration value="Permits"/>
          <xsd:enumeration value="Taxes"/>
          <xsd:enumeration value="Enforcement"/>
          <xsd:enumeration value="Trade Practices"/>
          <xsd:enumeration value="International Affairs"/>
          <xsd:enumeration value="Information Technology"/>
          <xsd:enumeration value="Management and Administration"/>
        </xsd:restriction>
      </xsd:simpleType>
    </xsd:element>
    <xsd:element name="Commodity" ma:index="6" nillable="true" ma:displayName="Commodity" ma:default="None" ma:format="Dropdown" ma:internalName="Commodity">
      <xsd:simpleType>
        <xsd:restriction base="dms:Choice">
          <xsd:enumeration value="None"/>
          <xsd:enumeration value="Wine"/>
          <xsd:enumeration value="Beer"/>
          <xsd:enumeration value="Distilled Spirits"/>
          <xsd:enumeration value="Firearms and Ammunition"/>
          <xsd:enumeration value="Multiple Commodities"/>
          <xsd:enumeration value="Nonbeverage Alcohol"/>
          <xsd:enumeration value="Tobacco"/>
        </xsd:restrictio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2" ma:displayName="Title"/>
        <xsd:element ref="dc:subject" minOccurs="0" maxOccurs="1" ma:index="3" ma:displayName="Subject Area"/>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ocument_x0020_Type xmlns="9a88999c-eba5-403d-a66b-274320ea398b">Accomplishment (Annual &amp; Mid-year)</Document_x0020_Type>
    <Commodity xmlns="14a1290a-fb64-4acd-8bc6-97dbef60505b">None</Commodity>
    <Mission_x0020_Area xmlns="14a1290a-fb64-4acd-8bc6-97dbef60505b">None</Mission_x0020_Area>
    <Subject0 xmlns="9a88999c-eba5-403d-a66b-274320ea398b">-Select-</Subject0>
    <_dlc_DocId xmlns="14a1290a-fb64-4acd-8bc6-97dbef60505b">FJCQYKXRE2XX-771305987-2493</_dlc_DocId>
    <_dlc_DocIdUrl xmlns="14a1290a-fb64-4acd-8bc6-97dbef60505b">
      <Url>https://ttbsharepoint/HQ/KM/_layouts/15/DocIdRedir.aspx?ID=FJCQYKXRE2XX-771305987-2493</Url>
      <Description>FJCQYKXRE2XX-771305987-2493</Description>
    </_dlc_DocIdUrl>
  </documentManagement>
</p:properties>
</file>

<file path=customXml/itemProps1.xml><?xml version="1.0" encoding="utf-8"?>
<ds:datastoreItem xmlns:ds="http://schemas.openxmlformats.org/officeDocument/2006/customXml" ds:itemID="{F68B1F12-D150-4074-83DB-FBA4357C0AF7}"/>
</file>

<file path=customXml/itemProps2.xml><?xml version="1.0" encoding="utf-8"?>
<ds:datastoreItem xmlns:ds="http://schemas.openxmlformats.org/officeDocument/2006/customXml" ds:itemID="{5C32EC98-EF5C-44F1-B52E-BB58A90451ED}"/>
</file>

<file path=customXml/itemProps3.xml><?xml version="1.0" encoding="utf-8"?>
<ds:datastoreItem xmlns:ds="http://schemas.openxmlformats.org/officeDocument/2006/customXml" ds:itemID="{FECB91A7-62C5-4C51-B994-66693F52C5BB}"/>
</file>

<file path=customXml/itemProps4.xml><?xml version="1.0" encoding="utf-8"?>
<ds:datastoreItem xmlns:ds="http://schemas.openxmlformats.org/officeDocument/2006/customXml" ds:itemID="{E23769E1-F1F1-4493-B469-5EB72C69B0F5}"/>
</file>

<file path=docProps/app.xml><?xml version="1.0" encoding="utf-8"?>
<Properties xmlns="http://schemas.openxmlformats.org/officeDocument/2006/extended-properties" xmlns:vt="http://schemas.openxmlformats.org/officeDocument/2006/docPropsVTypes">
  <Template>Office Theme</Template>
  <TotalTime>0</TotalTime>
  <Words>14945</Words>
  <Application>Microsoft Office PowerPoint</Application>
  <PresentationFormat>Widescreen</PresentationFormat>
  <Paragraphs>2204</Paragraphs>
  <Slides>228</Slides>
  <Notes>97</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228</vt:i4>
      </vt:variant>
    </vt:vector>
  </HeadingPairs>
  <TitlesOfParts>
    <vt:vector size="251" baseType="lpstr">
      <vt:lpstr>MS UI Gothic</vt:lpstr>
      <vt:lpstr>Arial</vt:lpstr>
      <vt:lpstr>Arial Black</vt:lpstr>
      <vt:lpstr>Arial Narrow</vt:lpstr>
      <vt:lpstr>Arial Rounded MT Bold</vt:lpstr>
      <vt:lpstr>Avenir Black Oblique</vt:lpstr>
      <vt:lpstr>Berlin Sans FB Demi</vt:lpstr>
      <vt:lpstr>Britannic Bold</vt:lpstr>
      <vt:lpstr>Brush Script MT Italic</vt:lpstr>
      <vt:lpstr>Calibri</vt:lpstr>
      <vt:lpstr>Calisto MT</vt:lpstr>
      <vt:lpstr>Comic Sans MS</vt:lpstr>
      <vt:lpstr>Courier New</vt:lpstr>
      <vt:lpstr>Gill Sans MT</vt:lpstr>
      <vt:lpstr>Impact</vt:lpstr>
      <vt:lpstr>Matura MT Script Capitals</vt:lpstr>
      <vt:lpstr>Segoe UI</vt:lpstr>
      <vt:lpstr>Times New Roman</vt:lpstr>
      <vt:lpstr>Trebuchet MS</vt:lpstr>
      <vt:lpstr>Wingdings</vt:lpstr>
      <vt:lpstr>power-point-template</vt:lpstr>
      <vt:lpstr>1_power-point-template</vt:lpstr>
      <vt:lpstr>Worksheet</vt:lpstr>
      <vt:lpstr>TTB Bootcamp for Brewers</vt:lpstr>
      <vt:lpstr>TTB Disclaimer</vt:lpstr>
      <vt:lpstr>PowerPoint Presentation</vt:lpstr>
      <vt:lpstr>TTB Overview </vt:lpstr>
      <vt:lpstr>TTB Overview</vt:lpstr>
      <vt:lpstr>Our Mission</vt:lpstr>
      <vt:lpstr>Our 5-Year Strategic Goals</vt:lpstr>
      <vt:lpstr>Follow the TTB Path for Brewers</vt:lpstr>
      <vt:lpstr>TTB Organizational Chart</vt:lpstr>
      <vt:lpstr>National Revenue Center</vt:lpstr>
      <vt:lpstr>TTB Organizational Chart</vt:lpstr>
      <vt:lpstr>Alcohol Labeling and Formulation Division</vt:lpstr>
      <vt:lpstr>TTB Organizational Chart</vt:lpstr>
      <vt:lpstr>Scientific Services Division</vt:lpstr>
      <vt:lpstr>TTB Organizational Chart</vt:lpstr>
      <vt:lpstr>Regulations and Rulings Division</vt:lpstr>
      <vt:lpstr>TTB Organizational Chart</vt:lpstr>
      <vt:lpstr>Tax Audit &amp; Trade Investigations Divisions (Field Enforcement)</vt:lpstr>
      <vt:lpstr>Registration is Open for the Free  TTB Trade Practice Seminars</vt:lpstr>
      <vt:lpstr>TTB Laws and Regulations</vt:lpstr>
      <vt:lpstr>TTB Laws and Regulations* Domestic Breweries</vt:lpstr>
      <vt:lpstr>IRC Definition of Beer</vt:lpstr>
      <vt:lpstr>FAA Act Definition of Malt Beverage</vt:lpstr>
      <vt:lpstr>As a Result...</vt:lpstr>
      <vt:lpstr>Therefore...</vt:lpstr>
      <vt:lpstr>IRC Requirements for (Domestic) Beer</vt:lpstr>
      <vt:lpstr>FAA Act Requirements for Malt Beverages</vt:lpstr>
      <vt:lpstr>Craft Beverage Modernization &amp; Tax Reform Act </vt:lpstr>
      <vt:lpstr>Tax Rates for Domestic Beer</vt:lpstr>
      <vt:lpstr>What is “Production”</vt:lpstr>
      <vt:lpstr>What is “Production”</vt:lpstr>
      <vt:lpstr>Controlled Group and Single Taxpayer Rules</vt:lpstr>
      <vt:lpstr>Tax Rates for Imported Beer</vt:lpstr>
      <vt:lpstr>Foreign Manufacturer Election</vt:lpstr>
      <vt:lpstr>Transfer of Beer in Bond</vt:lpstr>
      <vt:lpstr>Summary &amp; Questions</vt:lpstr>
      <vt:lpstr>Using Hemp and Hemp Derivatives in Alcohol Beverages</vt:lpstr>
      <vt:lpstr>2000 Hemp Policy</vt:lpstr>
      <vt:lpstr>Recent Amendment to Law</vt:lpstr>
      <vt:lpstr>CBD and other Hemp Ingredients in Food</vt:lpstr>
      <vt:lpstr>Terpenes and Botanical Extracts</vt:lpstr>
      <vt:lpstr>Alcohol Beverage Formulas for Products Containing Hemp Ingredients</vt:lpstr>
      <vt:lpstr>Summary &amp; Questions</vt:lpstr>
      <vt:lpstr>Brewer’s Notices</vt:lpstr>
      <vt:lpstr>Definitions </vt:lpstr>
      <vt:lpstr>What is a “Brewpub”?</vt:lpstr>
      <vt:lpstr>Brewpub vs. Tasting/Tap Room</vt:lpstr>
      <vt:lpstr>Tasting Rooms</vt:lpstr>
      <vt:lpstr>Alternation of Premises</vt:lpstr>
      <vt:lpstr>Alternation of Proprietorship</vt:lpstr>
      <vt:lpstr>Alternation of Proprietorship</vt:lpstr>
      <vt:lpstr>Did You Know…?</vt:lpstr>
      <vt:lpstr>The Benefits of Using Permits Online</vt:lpstr>
      <vt:lpstr>Register for an Account in Permits Online</vt:lpstr>
      <vt:lpstr>What to Gather Before You Apply</vt:lpstr>
      <vt:lpstr>Business Entity and Commodity Operations </vt:lpstr>
      <vt:lpstr>Business Entity and Commodity Operations </vt:lpstr>
      <vt:lpstr>Business Entity and Commodity Operations </vt:lpstr>
      <vt:lpstr>Overview of the Application Process</vt:lpstr>
      <vt:lpstr>Changes You Must Report to TTB</vt:lpstr>
      <vt:lpstr>Changes You Must Report to TTB</vt:lpstr>
      <vt:lpstr>Termination of Business</vt:lpstr>
      <vt:lpstr>Permits Online Guidance</vt:lpstr>
      <vt:lpstr>Summary &amp; Questions</vt:lpstr>
      <vt:lpstr>Brewery Records, Reports, and Returns</vt:lpstr>
      <vt:lpstr>Using TTB.gov</vt:lpstr>
      <vt:lpstr>Records, Reports &amp; Returns</vt:lpstr>
      <vt:lpstr>Required Records | Purpose </vt:lpstr>
      <vt:lpstr>Records | Basic Info  27 CFR 25.291</vt:lpstr>
      <vt:lpstr>Daily Records | General  27 CFR 25.291  </vt:lpstr>
      <vt:lpstr>Electronic Code of Federal Regulations  (CFR)</vt:lpstr>
      <vt:lpstr>Daily Records of Operations &amp; Daily Summaries</vt:lpstr>
      <vt:lpstr>Daily Records of Operations  27 CFR 25.292(a)(1) – (19)</vt:lpstr>
      <vt:lpstr>Daily Summary Records  27 CFR 25.292(b)(1)–(6)</vt:lpstr>
      <vt:lpstr>Example Production Record – Batch Record / Brewing Log</vt:lpstr>
      <vt:lpstr>Example Materials Received/Used Record</vt:lpstr>
      <vt:lpstr>Example Packaging Record</vt:lpstr>
      <vt:lpstr>Example Removal Record (Brewpub)</vt:lpstr>
      <vt:lpstr>Example Removal Record </vt:lpstr>
      <vt:lpstr>Example Returns to Brewery Record </vt:lpstr>
      <vt:lpstr>Beer Removed Without Payment of Tax   27 CFR 25.292(a)(9)–(11)</vt:lpstr>
      <vt:lpstr>Beer Removed Without Payment of Tax  Consumed on Premises - 27 CFR 25.292(a)(9)–(11)</vt:lpstr>
      <vt:lpstr>Beer Removed Without Payment of Tax  Exports - 27 CFR 25.292(a)(9)  </vt:lpstr>
      <vt:lpstr>Inventory Records 27 CFR 25.294</vt:lpstr>
      <vt:lpstr>Example Inventory Record  Larger Breweries Reporting on TTB Form 5130.9</vt:lpstr>
      <vt:lpstr>Example Inventory Record  Smaller Breweries Reporting on TTB Form 5130.26</vt:lpstr>
      <vt:lpstr>Common Issues: Loss vs. Shortage   27 CFR 25.292(a)(16)</vt:lpstr>
      <vt:lpstr>Common Issues: Recording Beer Destructions 27 CFR 25.292(a)(14)</vt:lpstr>
      <vt:lpstr>Common Issues: Recording Beer Destructions 27 CFR 25.292(a)(14)</vt:lpstr>
      <vt:lpstr>Common Issues: Recording Returns   27 CFR 25.292(a)(12)(13)</vt:lpstr>
      <vt:lpstr>Records | Best Practices</vt:lpstr>
      <vt:lpstr>Records, Reports &amp; Returns</vt:lpstr>
      <vt:lpstr>Beer Barrel Equivalency</vt:lpstr>
      <vt:lpstr>Beer Barrel Equivalency</vt:lpstr>
      <vt:lpstr>Operations Report </vt:lpstr>
      <vt:lpstr>Operations Reports </vt:lpstr>
      <vt:lpstr>PowerPoint Presentation</vt:lpstr>
      <vt:lpstr>PowerPoint Presentation</vt:lpstr>
      <vt:lpstr>PowerPoint Presentation</vt:lpstr>
      <vt:lpstr>PowerPoint Presentation</vt:lpstr>
      <vt:lpstr>Records, Reports &amp; Returns</vt:lpstr>
      <vt:lpstr>PowerPoint Presentation</vt:lpstr>
      <vt:lpstr>PowerPoint Presentation</vt:lpstr>
      <vt:lpstr>Tax Rates for Domestic Beer</vt:lpstr>
      <vt:lpstr>When is There Beer Tax Liability?</vt:lpstr>
      <vt:lpstr>Excise Tax Return Filing Frequency</vt:lpstr>
      <vt:lpstr>Excise Tax Return Filing Frequency</vt:lpstr>
      <vt:lpstr>Excise Tax Return -  TTB Form 5000.24</vt:lpstr>
      <vt:lpstr>Email Reminders for Filing Tax Returns and Reports</vt:lpstr>
      <vt:lpstr>Tax  Calculation</vt:lpstr>
      <vt:lpstr>PowerPoint Presentation</vt:lpstr>
      <vt:lpstr>Example Reconciliation of Tax Returns to Report of Operations</vt:lpstr>
      <vt:lpstr>Tax Return – TTB Form 5000.24</vt:lpstr>
      <vt:lpstr>Tax Return – TTB Form 5000.24</vt:lpstr>
      <vt:lpstr>Tax Return – TTB Form 5000.24</vt:lpstr>
      <vt:lpstr>Pay.gov</vt:lpstr>
      <vt:lpstr>Mailing Address for Returns &amp; Payments</vt:lpstr>
      <vt:lpstr>Mailing Address for Operations Reports</vt:lpstr>
      <vt:lpstr>Summary &amp; Questions</vt:lpstr>
      <vt:lpstr>Malt Beverage Formulas </vt:lpstr>
      <vt:lpstr>Common Formula Questions</vt:lpstr>
      <vt:lpstr>What is a Formula?</vt:lpstr>
      <vt:lpstr>Why is a Formula Required?</vt:lpstr>
      <vt:lpstr>At What Stage do I Apply for Formula Approval?</vt:lpstr>
      <vt:lpstr>When is a Formula Required?</vt:lpstr>
      <vt:lpstr>When is a Formula Required?</vt:lpstr>
      <vt:lpstr>Which Beers Require Formula Approval?</vt:lpstr>
      <vt:lpstr>Which Beers Require Formula Approval?</vt:lpstr>
      <vt:lpstr>Ingredients and Processes that are Exempt from Formula Requirements</vt:lpstr>
      <vt:lpstr>TTB Ruling 2015-1 | Attachment 1</vt:lpstr>
      <vt:lpstr>Combinations of Exempt and Non Exempt Ingredients</vt:lpstr>
      <vt:lpstr>What TTB Looks For When Reviewing Formulas</vt:lpstr>
      <vt:lpstr>Compounded Flavors</vt:lpstr>
      <vt:lpstr>Flavor Ingredient Data Sheet  (FID Sheet or FIDS)</vt:lpstr>
      <vt:lpstr>Flavor Ingredient Data Sheet  (FID Sheet or FIDS)</vt:lpstr>
      <vt:lpstr>FID Sheet: Header</vt:lpstr>
      <vt:lpstr>FID Sheet: Limited Ingredients Section</vt:lpstr>
      <vt:lpstr>Limited Ingredient Calculation Worksheets</vt:lpstr>
      <vt:lpstr>Ingredient Specification Sheet  (Spec Sheet or Technical Data Sheet)</vt:lpstr>
      <vt:lpstr>Certified Colors  21 CFR part 74, Subpart A*</vt:lpstr>
      <vt:lpstr>Non-Certified Colors*  21 CFR part 73, subpart A</vt:lpstr>
      <vt:lpstr>FDA Requirements</vt:lpstr>
      <vt:lpstr>GRAS and Restricted Ingredients</vt:lpstr>
      <vt:lpstr>TTB Limited Ingredients</vt:lpstr>
      <vt:lpstr>Beer/Malt Beverages with Flavors that Contain Alcohol*</vt:lpstr>
      <vt:lpstr>How to Submit a Formula</vt:lpstr>
      <vt:lpstr>Benefits of Using Formulas Online</vt:lpstr>
      <vt:lpstr>PowerPoint Presentation</vt:lpstr>
      <vt:lpstr>Method of Manufacture</vt:lpstr>
      <vt:lpstr>Helpful Hints</vt:lpstr>
      <vt:lpstr>Common Reasons Formulas Must be Returned for Correction</vt:lpstr>
      <vt:lpstr>Summary &amp; Questions</vt:lpstr>
      <vt:lpstr>Labeling</vt:lpstr>
      <vt:lpstr>Laws and Regulations</vt:lpstr>
      <vt:lpstr>COLAs: </vt:lpstr>
      <vt:lpstr>What is a COLA?</vt:lpstr>
      <vt:lpstr>Who Can File an Application for a COLA?</vt:lpstr>
      <vt:lpstr>Who Gets the COLA in a Contract Brewing Arrangement?</vt:lpstr>
      <vt:lpstr>Who Gets the COLA in an Alternating Proprietorship Arrangement?</vt:lpstr>
      <vt:lpstr>Why do I Need a COLA?</vt:lpstr>
      <vt:lpstr>At What Stage do I Apply for Label Approval?</vt:lpstr>
      <vt:lpstr>When is a COLA Not Required?</vt:lpstr>
      <vt:lpstr>How to Apply for Label Approval</vt:lpstr>
      <vt:lpstr>Label Information</vt:lpstr>
      <vt:lpstr>Mandatory Label Information</vt:lpstr>
      <vt:lpstr>PowerPoint Presentation</vt:lpstr>
      <vt:lpstr>Mandatory Label Information  General Requirements</vt:lpstr>
      <vt:lpstr>Mandatory Label Information  Brand Name </vt:lpstr>
      <vt:lpstr>Mandatory Label Information  Class and Type</vt:lpstr>
      <vt:lpstr>Mandatory Label Information  Class and Type</vt:lpstr>
      <vt:lpstr>Ingredients and Processes Exempt From Formulas</vt:lpstr>
      <vt:lpstr>TTB Ruling 2015-1 List of Exemptions – Attachment 1</vt:lpstr>
      <vt:lpstr>2015-1 Examples of Designations –  Attachment 2</vt:lpstr>
      <vt:lpstr>Example 1 – Class and Type Designations</vt:lpstr>
      <vt:lpstr>Example 2 – Class and Type Designations</vt:lpstr>
      <vt:lpstr>Class and Type | Common Mistakes</vt:lpstr>
      <vt:lpstr>Mandatory Label Information  Name and Address</vt:lpstr>
      <vt:lpstr>Principal Place of Business</vt:lpstr>
      <vt:lpstr>Name and Address | Common Mistakes</vt:lpstr>
      <vt:lpstr>Mandatory Label Information Net Contents</vt:lpstr>
      <vt:lpstr>Net Contents| Common Mistakes</vt:lpstr>
      <vt:lpstr>Mandatory Label Information  Alcohol Content</vt:lpstr>
      <vt:lpstr>Alcohol Content | Common Mistakes</vt:lpstr>
      <vt:lpstr>Mandatory Label Information Health Warning Statement</vt:lpstr>
      <vt:lpstr>PowerPoint Presentation</vt:lpstr>
      <vt:lpstr>Labels and TTB Ruling 2015-1</vt:lpstr>
      <vt:lpstr>Geographical Names</vt:lpstr>
      <vt:lpstr>Geographical Names of Distinctive Types</vt:lpstr>
      <vt:lpstr>Examples of Prohibited Practices Labels/Cartons/Cases</vt:lpstr>
      <vt:lpstr>PowerPoint Presentation</vt:lpstr>
      <vt:lpstr>Non-Alcoholic, Alcohol Free, and 0.0% Alcohol By Volume</vt:lpstr>
      <vt:lpstr>Non-Alcoholic</vt:lpstr>
      <vt:lpstr>PowerPoint Presentation</vt:lpstr>
      <vt:lpstr>Alcohol Free &amp; 0.0% Alcohol by Volume</vt:lpstr>
      <vt:lpstr>PowerPoint Presentation</vt:lpstr>
      <vt:lpstr>Non-Alcoholic, Alcohol Free, and 0.0% Alcohol by Volume |Common Mistakes</vt:lpstr>
      <vt:lpstr>Allergen Disclosures</vt:lpstr>
      <vt:lpstr>Allergen Disclosures | Common Mistakes</vt:lpstr>
      <vt:lpstr>Light/Lite Beer Claims</vt:lpstr>
      <vt:lpstr>Light Beer | Common Mistakes</vt:lpstr>
      <vt:lpstr>Kegs</vt:lpstr>
      <vt:lpstr>Kegs | Common Mistakes </vt:lpstr>
      <vt:lpstr>PowerPoint Presentation</vt:lpstr>
      <vt:lpstr>PowerPoint Presentation</vt:lpstr>
      <vt:lpstr>PowerPoint Presentation</vt:lpstr>
      <vt:lpstr>PowerPoint Presentation</vt:lpstr>
      <vt:lpstr>Growlers &amp; Crowlers</vt:lpstr>
      <vt:lpstr>Labeling Requirements for Growlers/Crowlers</vt:lpstr>
      <vt:lpstr>Can I Change my Approved Label Without a New COLA?</vt:lpstr>
      <vt:lpstr>Examples of Changes to Labels That Require a New COLA</vt:lpstr>
      <vt:lpstr>Allowable Changes to Labels </vt:lpstr>
      <vt:lpstr>Modernization of TTB Labeling and Advertising Regulations</vt:lpstr>
      <vt:lpstr>Modernization of TTB Labeling and Advertising Regulations</vt:lpstr>
      <vt:lpstr>Proposed Clarifying Changes</vt:lpstr>
      <vt:lpstr>Proposed Clarifications</vt:lpstr>
      <vt:lpstr>Proposed Liberalizing Changes</vt:lpstr>
      <vt:lpstr>Potentially Restrictive Proposed Changes</vt:lpstr>
      <vt:lpstr>How to Comment</vt:lpstr>
      <vt:lpstr>Next steps</vt:lpstr>
      <vt:lpstr>Summary &amp; Questions</vt:lpstr>
      <vt:lpstr>Beer and Malt Beverage Resources</vt:lpstr>
      <vt:lpstr>Speaker Contact Information</vt:lpstr>
      <vt:lpstr>TTB Beer Contacts</vt:lpstr>
      <vt:lpstr>TTB Beer Contacts</vt:lpstr>
      <vt:lpstr>Regulations &amp; Resources</vt:lpstr>
      <vt:lpstr>Internet Resources</vt:lpstr>
      <vt:lpstr>Resources on TTB.gov</vt:lpstr>
      <vt:lpstr>Resources on TTB.gov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2019-04-04T14:18:04Z</dcterms:created>
  <dcterms:modified xsi:type="dcterms:W3CDTF">2019-04-17T14:30:07Z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0x01010089E80B1425BA024AAB3AB3D42B4206AD</vt:lpwstr>
  </property>
  <property fmtid="{D5CDD505-2E9C-101B-9397-08002B2CF9AE}" pid="3" name="_dlc_DocIdItemGuid">
    <vt:lpwstr>d5a0365c-14b8-4c9c-ac80-0986559c9315</vt:lpwstr>
  </property>
</Properties>
</file>