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2" r:id="rId1"/>
  </p:sldMasterIdLst>
  <p:notesMasterIdLst>
    <p:notesMasterId r:id="rId109"/>
  </p:notesMasterIdLst>
  <p:handoutMasterIdLst>
    <p:handoutMasterId r:id="rId110"/>
  </p:handoutMasterIdLst>
  <p:sldIdLst>
    <p:sldId id="261" r:id="rId2"/>
    <p:sldId id="288" r:id="rId3"/>
    <p:sldId id="466" r:id="rId4"/>
    <p:sldId id="467" r:id="rId5"/>
    <p:sldId id="289" r:id="rId6"/>
    <p:sldId id="290" r:id="rId7"/>
    <p:sldId id="291" r:id="rId8"/>
    <p:sldId id="313" r:id="rId9"/>
    <p:sldId id="314" r:id="rId10"/>
    <p:sldId id="268" r:id="rId11"/>
    <p:sldId id="315" r:id="rId12"/>
    <p:sldId id="292" r:id="rId13"/>
    <p:sldId id="322" r:id="rId14"/>
    <p:sldId id="417" r:id="rId15"/>
    <p:sldId id="418" r:id="rId16"/>
    <p:sldId id="405" r:id="rId17"/>
    <p:sldId id="404" r:id="rId18"/>
    <p:sldId id="355" r:id="rId19"/>
    <p:sldId id="356" r:id="rId20"/>
    <p:sldId id="357" r:id="rId21"/>
    <p:sldId id="402" r:id="rId22"/>
    <p:sldId id="408" r:id="rId23"/>
    <p:sldId id="410" r:id="rId24"/>
    <p:sldId id="293" r:id="rId25"/>
    <p:sldId id="403" r:id="rId26"/>
    <p:sldId id="407" r:id="rId27"/>
    <p:sldId id="323" r:id="rId28"/>
    <p:sldId id="269" r:id="rId29"/>
    <p:sldId id="344" r:id="rId30"/>
    <p:sldId id="276" r:id="rId31"/>
    <p:sldId id="419" r:id="rId32"/>
    <p:sldId id="420" r:id="rId33"/>
    <p:sldId id="421" r:id="rId34"/>
    <p:sldId id="422" r:id="rId35"/>
    <p:sldId id="423" r:id="rId36"/>
    <p:sldId id="424" r:id="rId37"/>
    <p:sldId id="425" r:id="rId38"/>
    <p:sldId id="426" r:id="rId39"/>
    <p:sldId id="427" r:id="rId40"/>
    <p:sldId id="428" r:id="rId41"/>
    <p:sldId id="324" r:id="rId42"/>
    <p:sldId id="270" r:id="rId43"/>
    <p:sldId id="429" r:id="rId44"/>
    <p:sldId id="430" r:id="rId45"/>
    <p:sldId id="431" r:id="rId46"/>
    <p:sldId id="432" r:id="rId47"/>
    <p:sldId id="433" r:id="rId48"/>
    <p:sldId id="434" r:id="rId49"/>
    <p:sldId id="435" r:id="rId50"/>
    <p:sldId id="335" r:id="rId51"/>
    <p:sldId id="272" r:id="rId52"/>
    <p:sldId id="436" r:id="rId53"/>
    <p:sldId id="437" r:id="rId54"/>
    <p:sldId id="438" r:id="rId55"/>
    <p:sldId id="439" r:id="rId56"/>
    <p:sldId id="440" r:id="rId57"/>
    <p:sldId id="441" r:id="rId58"/>
    <p:sldId id="341" r:id="rId59"/>
    <p:sldId id="274" r:id="rId60"/>
    <p:sldId id="442" r:id="rId61"/>
    <p:sldId id="443" r:id="rId62"/>
    <p:sldId id="444" r:id="rId63"/>
    <p:sldId id="445" r:id="rId64"/>
    <p:sldId id="446" r:id="rId65"/>
    <p:sldId id="447" r:id="rId66"/>
    <p:sldId id="448" r:id="rId67"/>
    <p:sldId id="382" r:id="rId68"/>
    <p:sldId id="358" r:id="rId69"/>
    <p:sldId id="279" r:id="rId70"/>
    <p:sldId id="308" r:id="rId71"/>
    <p:sldId id="307" r:id="rId72"/>
    <p:sldId id="309" r:id="rId73"/>
    <p:sldId id="413" r:id="rId74"/>
    <p:sldId id="478" r:id="rId75"/>
    <p:sldId id="378" r:id="rId76"/>
    <p:sldId id="280" r:id="rId77"/>
    <p:sldId id="379" r:id="rId78"/>
    <p:sldId id="380" r:id="rId79"/>
    <p:sldId id="381" r:id="rId80"/>
    <p:sldId id="473" r:id="rId81"/>
    <p:sldId id="384" r:id="rId82"/>
    <p:sldId id="383" r:id="rId83"/>
    <p:sldId id="283" r:id="rId84"/>
    <p:sldId id="475" r:id="rId85"/>
    <p:sldId id="481" r:id="rId86"/>
    <p:sldId id="477" r:id="rId87"/>
    <p:sldId id="476" r:id="rId88"/>
    <p:sldId id="480" r:id="rId89"/>
    <p:sldId id="479" r:id="rId90"/>
    <p:sldId id="449" r:id="rId91"/>
    <p:sldId id="450" r:id="rId92"/>
    <p:sldId id="451" r:id="rId93"/>
    <p:sldId id="452" r:id="rId94"/>
    <p:sldId id="453" r:id="rId95"/>
    <p:sldId id="454" r:id="rId96"/>
    <p:sldId id="455" r:id="rId97"/>
    <p:sldId id="456" r:id="rId98"/>
    <p:sldId id="457" r:id="rId99"/>
    <p:sldId id="458" r:id="rId100"/>
    <p:sldId id="459" r:id="rId101"/>
    <p:sldId id="460" r:id="rId102"/>
    <p:sldId id="461" r:id="rId103"/>
    <p:sldId id="462" r:id="rId104"/>
    <p:sldId id="463" r:id="rId105"/>
    <p:sldId id="464" r:id="rId106"/>
    <p:sldId id="465" r:id="rId107"/>
    <p:sldId id="310" r:id="rId10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9" name="Author" initials="A" lastIdx="0"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90" autoAdjust="0"/>
    <p:restoredTop sz="78744" autoAdjust="0"/>
  </p:normalViewPr>
  <p:slideViewPr>
    <p:cSldViewPr snapToGrid="0">
      <p:cViewPr varScale="1">
        <p:scale>
          <a:sx n="84" d="100"/>
          <a:sy n="84" d="100"/>
        </p:scale>
        <p:origin x="1464" y="8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viewProps" Target="view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handoutMaster" Target="handoutMasters/handoutMaster1.xml"/><Relationship Id="rId115"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9303C6-4493-44B4-8277-21AB227CB71F}"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2D32C01-5317-4A65-AD02-8A2FE72D99C1}">
      <dgm:prSet phldrT="[Text]" custT="1"/>
      <dgm:spPr>
        <a:solidFill>
          <a:schemeClr val="accent1"/>
        </a:solidFill>
        <a:effectLst>
          <a:outerShdw blurRad="50800" dist="38100" dir="2700000" algn="tl" rotWithShape="0">
            <a:prstClr val="black">
              <a:alpha val="40000"/>
            </a:prstClr>
          </a:outerShdw>
        </a:effectLst>
      </dgm:spPr>
      <dgm:t>
        <a:bodyPr/>
        <a:lstStyle/>
        <a:p>
          <a:r>
            <a:rPr lang="en-US" sz="1400" dirty="0" smtClean="0">
              <a:solidFill>
                <a:schemeClr val="bg1"/>
              </a:solidFill>
            </a:rPr>
            <a:t>Field Operations</a:t>
          </a:r>
          <a:endParaRPr lang="en-US" sz="1400" dirty="0">
            <a:solidFill>
              <a:schemeClr val="bg1"/>
            </a:solidFill>
          </a:endParaRPr>
        </a:p>
      </dgm:t>
    </dgm:pt>
    <dgm:pt modelId="{BAB342C5-8F79-4B47-BA3B-12E0C7FA2EA4}" type="parTrans" cxnId="{02C05C0B-B3B5-49EF-B026-9656C2439BE9}">
      <dgm:prSet/>
      <dgm:spPr/>
      <dgm:t>
        <a:bodyPr/>
        <a:lstStyle/>
        <a:p>
          <a:endParaRPr lang="en-US" sz="2000"/>
        </a:p>
      </dgm:t>
    </dgm:pt>
    <dgm:pt modelId="{7C1B6B2F-199C-4C7F-95BA-5014757C09A3}" type="sibTrans" cxnId="{02C05C0B-B3B5-49EF-B026-9656C2439BE9}">
      <dgm:prSet/>
      <dgm:spPr/>
      <dgm:t>
        <a:bodyPr/>
        <a:lstStyle/>
        <a:p>
          <a:endParaRPr lang="en-US" sz="2000"/>
        </a:p>
      </dgm:t>
    </dgm:pt>
    <dgm:pt modelId="{61C1327B-07CD-4484-A838-772A639E6FB2}">
      <dgm:prSet phldrT="[Text]" custT="1"/>
      <dgm:spPr>
        <a:solidFill>
          <a:schemeClr val="accent1"/>
        </a:solidFill>
        <a:effectLst>
          <a:outerShdw blurRad="50800" dist="38100" dir="2700000" algn="tl" rotWithShape="0">
            <a:prstClr val="black">
              <a:alpha val="40000"/>
            </a:prstClr>
          </a:outerShdw>
        </a:effectLst>
      </dgm:spPr>
      <dgm:t>
        <a:bodyPr/>
        <a:lstStyle/>
        <a:p>
          <a:r>
            <a:rPr lang="en-US" sz="1400" dirty="0" smtClean="0">
              <a:solidFill>
                <a:schemeClr val="bg1"/>
              </a:solidFill>
            </a:rPr>
            <a:t>Trade Investigations Division</a:t>
          </a:r>
          <a:endParaRPr lang="en-US" sz="1400" dirty="0">
            <a:solidFill>
              <a:schemeClr val="bg1"/>
            </a:solidFill>
          </a:endParaRPr>
        </a:p>
      </dgm:t>
    </dgm:pt>
    <dgm:pt modelId="{E765CA93-9480-4755-953A-933C55D4043A}" type="parTrans" cxnId="{C7ABCF1C-DE85-4A30-9D77-8993FBC8EAA4}">
      <dgm:prSet/>
      <dgm:spPr/>
      <dgm:t>
        <a:bodyPr/>
        <a:lstStyle/>
        <a:p>
          <a:endParaRPr lang="en-US" sz="2000"/>
        </a:p>
      </dgm:t>
    </dgm:pt>
    <dgm:pt modelId="{4439DA47-2751-44B4-835A-8DD53BD64A6B}" type="sibTrans" cxnId="{C7ABCF1C-DE85-4A30-9D77-8993FBC8EAA4}">
      <dgm:prSet/>
      <dgm:spPr/>
      <dgm:t>
        <a:bodyPr/>
        <a:lstStyle/>
        <a:p>
          <a:endParaRPr lang="en-US" sz="2000"/>
        </a:p>
      </dgm:t>
    </dgm:pt>
    <dgm:pt modelId="{1B5ED71D-2D8C-49CB-9F90-93EB673AFB13}">
      <dgm:prSet phldrT="[Text]" custT="1"/>
      <dgm:spPr>
        <a:solidFill>
          <a:schemeClr val="accent1"/>
        </a:solidFill>
        <a:effectLst>
          <a:outerShdw blurRad="50800" dist="38100" dir="2700000" algn="tl" rotWithShape="0">
            <a:prstClr val="black">
              <a:alpha val="40000"/>
            </a:prstClr>
          </a:outerShdw>
        </a:effectLst>
      </dgm:spPr>
      <dgm:t>
        <a:bodyPr/>
        <a:lstStyle/>
        <a:p>
          <a:r>
            <a:rPr lang="en-US" sz="1400" dirty="0" smtClean="0">
              <a:solidFill>
                <a:schemeClr val="bg1"/>
              </a:solidFill>
            </a:rPr>
            <a:t> Intelligence Division</a:t>
          </a:r>
          <a:endParaRPr lang="en-US" sz="1400" dirty="0">
            <a:solidFill>
              <a:schemeClr val="bg1"/>
            </a:solidFill>
          </a:endParaRPr>
        </a:p>
      </dgm:t>
    </dgm:pt>
    <dgm:pt modelId="{14D716EB-07E7-41A6-8AD3-B8CC71C6985B}" type="parTrans" cxnId="{AE1C1838-8AD2-4410-B7D8-6E7C3C035D50}">
      <dgm:prSet/>
      <dgm:spPr/>
      <dgm:t>
        <a:bodyPr/>
        <a:lstStyle/>
        <a:p>
          <a:endParaRPr lang="en-US" sz="2000"/>
        </a:p>
      </dgm:t>
    </dgm:pt>
    <dgm:pt modelId="{1C10555D-CC71-47AA-87EB-AE6FA5C04841}" type="sibTrans" cxnId="{AE1C1838-8AD2-4410-B7D8-6E7C3C035D50}">
      <dgm:prSet/>
      <dgm:spPr/>
      <dgm:t>
        <a:bodyPr/>
        <a:lstStyle/>
        <a:p>
          <a:endParaRPr lang="en-US" sz="2000"/>
        </a:p>
      </dgm:t>
    </dgm:pt>
    <dgm:pt modelId="{6AC11303-0BAC-46A6-B739-D9B26AAE2AAD}">
      <dgm:prSet phldrT="[Text]" custT="1"/>
      <dgm:spPr>
        <a:solidFill>
          <a:schemeClr val="accent1"/>
        </a:solidFill>
        <a:effectLst>
          <a:outerShdw blurRad="50800" dist="38100" dir="2700000" algn="tl" rotWithShape="0">
            <a:prstClr val="black">
              <a:alpha val="40000"/>
            </a:prstClr>
          </a:outerShdw>
        </a:effectLst>
      </dgm:spPr>
      <dgm:t>
        <a:bodyPr/>
        <a:lstStyle/>
        <a:p>
          <a:r>
            <a:rPr lang="en-US" sz="1400" dirty="0" smtClean="0">
              <a:solidFill>
                <a:schemeClr val="bg1"/>
              </a:solidFill>
            </a:rPr>
            <a:t>Tax Audit Division</a:t>
          </a:r>
          <a:endParaRPr lang="en-US" sz="1400" dirty="0">
            <a:solidFill>
              <a:schemeClr val="bg1"/>
            </a:solidFill>
          </a:endParaRPr>
        </a:p>
      </dgm:t>
    </dgm:pt>
    <dgm:pt modelId="{3B85C4BB-B0F3-474C-938D-36CDEBA974FB}" type="parTrans" cxnId="{F9217A3F-0756-4308-91EE-B1814C0A0147}">
      <dgm:prSet/>
      <dgm:spPr/>
      <dgm:t>
        <a:bodyPr/>
        <a:lstStyle/>
        <a:p>
          <a:endParaRPr lang="en-US" sz="2000"/>
        </a:p>
      </dgm:t>
    </dgm:pt>
    <dgm:pt modelId="{19E05577-D502-4C68-BD40-66CA570A2046}" type="sibTrans" cxnId="{F9217A3F-0756-4308-91EE-B1814C0A0147}">
      <dgm:prSet/>
      <dgm:spPr/>
      <dgm:t>
        <a:bodyPr/>
        <a:lstStyle/>
        <a:p>
          <a:endParaRPr lang="en-US" sz="2000"/>
        </a:p>
      </dgm:t>
    </dgm:pt>
    <dgm:pt modelId="{BDA5646C-3B1D-41E3-826A-793D8A367468}" type="pres">
      <dgm:prSet presAssocID="{019303C6-4493-44B4-8277-21AB227CB71F}" presName="mainComposite" presStyleCnt="0">
        <dgm:presLayoutVars>
          <dgm:chPref val="1"/>
          <dgm:dir val="rev"/>
          <dgm:animOne val="branch"/>
          <dgm:animLvl val="lvl"/>
          <dgm:resizeHandles val="exact"/>
        </dgm:presLayoutVars>
      </dgm:prSet>
      <dgm:spPr/>
      <dgm:t>
        <a:bodyPr/>
        <a:lstStyle/>
        <a:p>
          <a:endParaRPr lang="en-US"/>
        </a:p>
      </dgm:t>
    </dgm:pt>
    <dgm:pt modelId="{2E13E5FB-7F59-4D00-A7F1-BA644CE2986B}" type="pres">
      <dgm:prSet presAssocID="{019303C6-4493-44B4-8277-21AB227CB71F}" presName="hierFlow" presStyleCnt="0"/>
      <dgm:spPr/>
    </dgm:pt>
    <dgm:pt modelId="{F7EAA44A-2C29-4B68-B5DE-52EC0E08B947}" type="pres">
      <dgm:prSet presAssocID="{019303C6-4493-44B4-8277-21AB227CB71F}" presName="hierChild1" presStyleCnt="0">
        <dgm:presLayoutVars>
          <dgm:chPref val="1"/>
          <dgm:animOne val="branch"/>
          <dgm:animLvl val="lvl"/>
        </dgm:presLayoutVars>
      </dgm:prSet>
      <dgm:spPr/>
    </dgm:pt>
    <dgm:pt modelId="{B523470F-EA67-478A-A5BC-F93848130506}" type="pres">
      <dgm:prSet presAssocID="{52D32C01-5317-4A65-AD02-8A2FE72D99C1}" presName="Name14" presStyleCnt="0"/>
      <dgm:spPr/>
    </dgm:pt>
    <dgm:pt modelId="{23AB9FD4-248E-4CD0-99C0-5C22BD28CF3E}" type="pres">
      <dgm:prSet presAssocID="{52D32C01-5317-4A65-AD02-8A2FE72D99C1}" presName="level1Shape" presStyleLbl="node0" presStyleIdx="0" presStyleCnt="1">
        <dgm:presLayoutVars>
          <dgm:chPref val="3"/>
        </dgm:presLayoutVars>
      </dgm:prSet>
      <dgm:spPr/>
      <dgm:t>
        <a:bodyPr/>
        <a:lstStyle/>
        <a:p>
          <a:endParaRPr lang="en-US"/>
        </a:p>
      </dgm:t>
    </dgm:pt>
    <dgm:pt modelId="{541AECAD-2F11-4CFC-A254-366E133A0276}" type="pres">
      <dgm:prSet presAssocID="{52D32C01-5317-4A65-AD02-8A2FE72D99C1}" presName="hierChild2" presStyleCnt="0"/>
      <dgm:spPr/>
    </dgm:pt>
    <dgm:pt modelId="{DE7BBBB8-EA2B-4258-8BAE-CABC0E8FDB6B}" type="pres">
      <dgm:prSet presAssocID="{14D716EB-07E7-41A6-8AD3-B8CC71C6985B}" presName="Name19" presStyleLbl="parChTrans1D2" presStyleIdx="0" presStyleCnt="3"/>
      <dgm:spPr/>
      <dgm:t>
        <a:bodyPr/>
        <a:lstStyle/>
        <a:p>
          <a:endParaRPr lang="en-US"/>
        </a:p>
      </dgm:t>
    </dgm:pt>
    <dgm:pt modelId="{87F560C9-7C8A-48C0-BEE6-04E1BB3E6E8A}" type="pres">
      <dgm:prSet presAssocID="{1B5ED71D-2D8C-49CB-9F90-93EB673AFB13}" presName="Name21" presStyleCnt="0"/>
      <dgm:spPr/>
    </dgm:pt>
    <dgm:pt modelId="{1A2ABE77-0C0B-48BD-BE54-55A0BB6DB91E}" type="pres">
      <dgm:prSet presAssocID="{1B5ED71D-2D8C-49CB-9F90-93EB673AFB13}" presName="level2Shape" presStyleLbl="node2" presStyleIdx="0" presStyleCnt="3"/>
      <dgm:spPr/>
      <dgm:t>
        <a:bodyPr/>
        <a:lstStyle/>
        <a:p>
          <a:endParaRPr lang="en-US"/>
        </a:p>
      </dgm:t>
    </dgm:pt>
    <dgm:pt modelId="{B2CDEFC7-D769-4C0D-AC88-DE99ABED4C86}" type="pres">
      <dgm:prSet presAssocID="{1B5ED71D-2D8C-49CB-9F90-93EB673AFB13}" presName="hierChild3" presStyleCnt="0"/>
      <dgm:spPr/>
    </dgm:pt>
    <dgm:pt modelId="{8B16E4C1-C62A-4B08-9E24-E3653A32C70F}" type="pres">
      <dgm:prSet presAssocID="{3B85C4BB-B0F3-474C-938D-36CDEBA974FB}" presName="Name19" presStyleLbl="parChTrans1D2" presStyleIdx="1" presStyleCnt="3"/>
      <dgm:spPr/>
      <dgm:t>
        <a:bodyPr/>
        <a:lstStyle/>
        <a:p>
          <a:endParaRPr lang="en-US"/>
        </a:p>
      </dgm:t>
    </dgm:pt>
    <dgm:pt modelId="{9F37055E-2C61-45C2-B18C-B8A225FE6B7E}" type="pres">
      <dgm:prSet presAssocID="{6AC11303-0BAC-46A6-B739-D9B26AAE2AAD}" presName="Name21" presStyleCnt="0"/>
      <dgm:spPr/>
    </dgm:pt>
    <dgm:pt modelId="{15B271CC-E144-4E81-8CD2-EF6B1E86BABD}" type="pres">
      <dgm:prSet presAssocID="{6AC11303-0BAC-46A6-B739-D9B26AAE2AAD}" presName="level2Shape" presStyleLbl="node2" presStyleIdx="1" presStyleCnt="3"/>
      <dgm:spPr/>
      <dgm:t>
        <a:bodyPr/>
        <a:lstStyle/>
        <a:p>
          <a:endParaRPr lang="en-US"/>
        </a:p>
      </dgm:t>
    </dgm:pt>
    <dgm:pt modelId="{769BFEE2-5FA9-49E1-9755-DB11916A9FEE}" type="pres">
      <dgm:prSet presAssocID="{6AC11303-0BAC-46A6-B739-D9B26AAE2AAD}" presName="hierChild3" presStyleCnt="0"/>
      <dgm:spPr/>
    </dgm:pt>
    <dgm:pt modelId="{0D8A386C-A885-42AD-B313-8012153C15C4}" type="pres">
      <dgm:prSet presAssocID="{E765CA93-9480-4755-953A-933C55D4043A}" presName="Name19" presStyleLbl="parChTrans1D2" presStyleIdx="2" presStyleCnt="3"/>
      <dgm:spPr/>
      <dgm:t>
        <a:bodyPr/>
        <a:lstStyle/>
        <a:p>
          <a:endParaRPr lang="en-US"/>
        </a:p>
      </dgm:t>
    </dgm:pt>
    <dgm:pt modelId="{CDCF6354-0E6D-42CA-B18B-8715324659E8}" type="pres">
      <dgm:prSet presAssocID="{61C1327B-07CD-4484-A838-772A639E6FB2}" presName="Name21" presStyleCnt="0"/>
      <dgm:spPr/>
    </dgm:pt>
    <dgm:pt modelId="{4A7822F4-6D06-4019-98AC-F8F3C80D027A}" type="pres">
      <dgm:prSet presAssocID="{61C1327B-07CD-4484-A838-772A639E6FB2}" presName="level2Shape" presStyleLbl="node2" presStyleIdx="2" presStyleCnt="3"/>
      <dgm:spPr/>
      <dgm:t>
        <a:bodyPr/>
        <a:lstStyle/>
        <a:p>
          <a:endParaRPr lang="en-US"/>
        </a:p>
      </dgm:t>
    </dgm:pt>
    <dgm:pt modelId="{E73AD4AC-AE38-4C33-B3EB-C631142F01F2}" type="pres">
      <dgm:prSet presAssocID="{61C1327B-07CD-4484-A838-772A639E6FB2}" presName="hierChild3" presStyleCnt="0"/>
      <dgm:spPr/>
    </dgm:pt>
    <dgm:pt modelId="{014669CC-DC89-4DC0-9F7A-D2B22F365244}" type="pres">
      <dgm:prSet presAssocID="{019303C6-4493-44B4-8277-21AB227CB71F}" presName="bgShapesFlow" presStyleCnt="0"/>
      <dgm:spPr/>
    </dgm:pt>
  </dgm:ptLst>
  <dgm:cxnLst>
    <dgm:cxn modelId="{6690E036-6604-44C1-8A43-DE3E96CC89FC}" type="presOf" srcId="{61C1327B-07CD-4484-A838-772A639E6FB2}" destId="{4A7822F4-6D06-4019-98AC-F8F3C80D027A}" srcOrd="0" destOrd="0" presId="urn:microsoft.com/office/officeart/2005/8/layout/hierarchy6"/>
    <dgm:cxn modelId="{AE1C1838-8AD2-4410-B7D8-6E7C3C035D50}" srcId="{52D32C01-5317-4A65-AD02-8A2FE72D99C1}" destId="{1B5ED71D-2D8C-49CB-9F90-93EB673AFB13}" srcOrd="0" destOrd="0" parTransId="{14D716EB-07E7-41A6-8AD3-B8CC71C6985B}" sibTransId="{1C10555D-CC71-47AA-87EB-AE6FA5C04841}"/>
    <dgm:cxn modelId="{02C05C0B-B3B5-49EF-B026-9656C2439BE9}" srcId="{019303C6-4493-44B4-8277-21AB227CB71F}" destId="{52D32C01-5317-4A65-AD02-8A2FE72D99C1}" srcOrd="0" destOrd="0" parTransId="{BAB342C5-8F79-4B47-BA3B-12E0C7FA2EA4}" sibTransId="{7C1B6B2F-199C-4C7F-95BA-5014757C09A3}"/>
    <dgm:cxn modelId="{F9C87E74-CF54-4AAC-86A2-54959743AC3F}" type="presOf" srcId="{3B85C4BB-B0F3-474C-938D-36CDEBA974FB}" destId="{8B16E4C1-C62A-4B08-9E24-E3653A32C70F}" srcOrd="0" destOrd="0" presId="urn:microsoft.com/office/officeart/2005/8/layout/hierarchy6"/>
    <dgm:cxn modelId="{C7ABCF1C-DE85-4A30-9D77-8993FBC8EAA4}" srcId="{52D32C01-5317-4A65-AD02-8A2FE72D99C1}" destId="{61C1327B-07CD-4484-A838-772A639E6FB2}" srcOrd="2" destOrd="0" parTransId="{E765CA93-9480-4755-953A-933C55D4043A}" sibTransId="{4439DA47-2751-44B4-835A-8DD53BD64A6B}"/>
    <dgm:cxn modelId="{8FE1560E-6B05-4E25-8E76-4346E3C37B21}" type="presOf" srcId="{019303C6-4493-44B4-8277-21AB227CB71F}" destId="{BDA5646C-3B1D-41E3-826A-793D8A367468}" srcOrd="0" destOrd="0" presId="urn:microsoft.com/office/officeart/2005/8/layout/hierarchy6"/>
    <dgm:cxn modelId="{72003136-D59C-48E8-A534-BB88372990D9}" type="presOf" srcId="{14D716EB-07E7-41A6-8AD3-B8CC71C6985B}" destId="{DE7BBBB8-EA2B-4258-8BAE-CABC0E8FDB6B}" srcOrd="0" destOrd="0" presId="urn:microsoft.com/office/officeart/2005/8/layout/hierarchy6"/>
    <dgm:cxn modelId="{0BAC526B-F1BC-4402-875A-0E1088616B23}" type="presOf" srcId="{E765CA93-9480-4755-953A-933C55D4043A}" destId="{0D8A386C-A885-42AD-B313-8012153C15C4}" srcOrd="0" destOrd="0" presId="urn:microsoft.com/office/officeart/2005/8/layout/hierarchy6"/>
    <dgm:cxn modelId="{685547B7-0EF7-4481-AEC6-64DECEC724B3}" type="presOf" srcId="{52D32C01-5317-4A65-AD02-8A2FE72D99C1}" destId="{23AB9FD4-248E-4CD0-99C0-5C22BD28CF3E}" srcOrd="0" destOrd="0" presId="urn:microsoft.com/office/officeart/2005/8/layout/hierarchy6"/>
    <dgm:cxn modelId="{226054D8-2A2D-46B8-AF0D-8DDEBD8CB6F0}" type="presOf" srcId="{1B5ED71D-2D8C-49CB-9F90-93EB673AFB13}" destId="{1A2ABE77-0C0B-48BD-BE54-55A0BB6DB91E}" srcOrd="0" destOrd="0" presId="urn:microsoft.com/office/officeart/2005/8/layout/hierarchy6"/>
    <dgm:cxn modelId="{F9217A3F-0756-4308-91EE-B1814C0A0147}" srcId="{52D32C01-5317-4A65-AD02-8A2FE72D99C1}" destId="{6AC11303-0BAC-46A6-B739-D9B26AAE2AAD}" srcOrd="1" destOrd="0" parTransId="{3B85C4BB-B0F3-474C-938D-36CDEBA974FB}" sibTransId="{19E05577-D502-4C68-BD40-66CA570A2046}"/>
    <dgm:cxn modelId="{50348A11-D813-454E-8655-483005C73930}" type="presOf" srcId="{6AC11303-0BAC-46A6-B739-D9B26AAE2AAD}" destId="{15B271CC-E144-4E81-8CD2-EF6B1E86BABD}" srcOrd="0" destOrd="0" presId="urn:microsoft.com/office/officeart/2005/8/layout/hierarchy6"/>
    <dgm:cxn modelId="{10E2DB62-9D44-404B-98FF-BD29D52FBA85}" type="presParOf" srcId="{BDA5646C-3B1D-41E3-826A-793D8A367468}" destId="{2E13E5FB-7F59-4D00-A7F1-BA644CE2986B}" srcOrd="0" destOrd="0" presId="urn:microsoft.com/office/officeart/2005/8/layout/hierarchy6"/>
    <dgm:cxn modelId="{B8B9AE85-9161-4076-AA99-D349C227F90C}" type="presParOf" srcId="{2E13E5FB-7F59-4D00-A7F1-BA644CE2986B}" destId="{F7EAA44A-2C29-4B68-B5DE-52EC0E08B947}" srcOrd="0" destOrd="0" presId="urn:microsoft.com/office/officeart/2005/8/layout/hierarchy6"/>
    <dgm:cxn modelId="{0B80B0CE-FE20-413C-9C73-5C69DD65FF7F}" type="presParOf" srcId="{F7EAA44A-2C29-4B68-B5DE-52EC0E08B947}" destId="{B523470F-EA67-478A-A5BC-F93848130506}" srcOrd="0" destOrd="0" presId="urn:microsoft.com/office/officeart/2005/8/layout/hierarchy6"/>
    <dgm:cxn modelId="{5D23E8AD-BB93-41A8-B14D-C03019D6D163}" type="presParOf" srcId="{B523470F-EA67-478A-A5BC-F93848130506}" destId="{23AB9FD4-248E-4CD0-99C0-5C22BD28CF3E}" srcOrd="0" destOrd="0" presId="urn:microsoft.com/office/officeart/2005/8/layout/hierarchy6"/>
    <dgm:cxn modelId="{58049DA6-90E0-4221-A05B-6834865BF63C}" type="presParOf" srcId="{B523470F-EA67-478A-A5BC-F93848130506}" destId="{541AECAD-2F11-4CFC-A254-366E133A0276}" srcOrd="1" destOrd="0" presId="urn:microsoft.com/office/officeart/2005/8/layout/hierarchy6"/>
    <dgm:cxn modelId="{BA54F6C1-F526-49E7-A418-B20CFC160C83}" type="presParOf" srcId="{541AECAD-2F11-4CFC-A254-366E133A0276}" destId="{DE7BBBB8-EA2B-4258-8BAE-CABC0E8FDB6B}" srcOrd="0" destOrd="0" presId="urn:microsoft.com/office/officeart/2005/8/layout/hierarchy6"/>
    <dgm:cxn modelId="{B13F15F7-6F2C-479F-B0B3-0575468C3651}" type="presParOf" srcId="{541AECAD-2F11-4CFC-A254-366E133A0276}" destId="{87F560C9-7C8A-48C0-BEE6-04E1BB3E6E8A}" srcOrd="1" destOrd="0" presId="urn:microsoft.com/office/officeart/2005/8/layout/hierarchy6"/>
    <dgm:cxn modelId="{C9582996-57AF-4194-B64F-A25FE5B38EF6}" type="presParOf" srcId="{87F560C9-7C8A-48C0-BEE6-04E1BB3E6E8A}" destId="{1A2ABE77-0C0B-48BD-BE54-55A0BB6DB91E}" srcOrd="0" destOrd="0" presId="urn:microsoft.com/office/officeart/2005/8/layout/hierarchy6"/>
    <dgm:cxn modelId="{1BF31EE6-6ED3-48C0-B138-761DB48194FE}" type="presParOf" srcId="{87F560C9-7C8A-48C0-BEE6-04E1BB3E6E8A}" destId="{B2CDEFC7-D769-4C0D-AC88-DE99ABED4C86}" srcOrd="1" destOrd="0" presId="urn:microsoft.com/office/officeart/2005/8/layout/hierarchy6"/>
    <dgm:cxn modelId="{8FA40B75-29FC-4B5F-B858-287F21064292}" type="presParOf" srcId="{541AECAD-2F11-4CFC-A254-366E133A0276}" destId="{8B16E4C1-C62A-4B08-9E24-E3653A32C70F}" srcOrd="2" destOrd="0" presId="urn:microsoft.com/office/officeart/2005/8/layout/hierarchy6"/>
    <dgm:cxn modelId="{A2A734C7-1120-403A-90B0-E649B5750100}" type="presParOf" srcId="{541AECAD-2F11-4CFC-A254-366E133A0276}" destId="{9F37055E-2C61-45C2-B18C-B8A225FE6B7E}" srcOrd="3" destOrd="0" presId="urn:microsoft.com/office/officeart/2005/8/layout/hierarchy6"/>
    <dgm:cxn modelId="{67E89F69-8888-4813-9B4F-0BBEBF43AD4A}" type="presParOf" srcId="{9F37055E-2C61-45C2-B18C-B8A225FE6B7E}" destId="{15B271CC-E144-4E81-8CD2-EF6B1E86BABD}" srcOrd="0" destOrd="0" presId="urn:microsoft.com/office/officeart/2005/8/layout/hierarchy6"/>
    <dgm:cxn modelId="{D2E23C5F-B8F2-4A8E-A8F6-B4BE2BDDC42B}" type="presParOf" srcId="{9F37055E-2C61-45C2-B18C-B8A225FE6B7E}" destId="{769BFEE2-5FA9-49E1-9755-DB11916A9FEE}" srcOrd="1" destOrd="0" presId="urn:microsoft.com/office/officeart/2005/8/layout/hierarchy6"/>
    <dgm:cxn modelId="{5C96D5CC-889C-49AB-B290-F6A236957E25}" type="presParOf" srcId="{541AECAD-2F11-4CFC-A254-366E133A0276}" destId="{0D8A386C-A885-42AD-B313-8012153C15C4}" srcOrd="4" destOrd="0" presId="urn:microsoft.com/office/officeart/2005/8/layout/hierarchy6"/>
    <dgm:cxn modelId="{FD0DB362-4E6E-4432-8480-D1F3E47EC9F1}" type="presParOf" srcId="{541AECAD-2F11-4CFC-A254-366E133A0276}" destId="{CDCF6354-0E6D-42CA-B18B-8715324659E8}" srcOrd="5" destOrd="0" presId="urn:microsoft.com/office/officeart/2005/8/layout/hierarchy6"/>
    <dgm:cxn modelId="{6ACCE6B2-4EE6-405D-AD05-D711FFBC494E}" type="presParOf" srcId="{CDCF6354-0E6D-42CA-B18B-8715324659E8}" destId="{4A7822F4-6D06-4019-98AC-F8F3C80D027A}" srcOrd="0" destOrd="0" presId="urn:microsoft.com/office/officeart/2005/8/layout/hierarchy6"/>
    <dgm:cxn modelId="{1CB6AEAE-FC7D-431F-B7D7-6C1A42056E09}" type="presParOf" srcId="{CDCF6354-0E6D-42CA-B18B-8715324659E8}" destId="{E73AD4AC-AE38-4C33-B3EB-C631142F01F2}" srcOrd="1" destOrd="0" presId="urn:microsoft.com/office/officeart/2005/8/layout/hierarchy6"/>
    <dgm:cxn modelId="{752CF1BC-D2D5-45F5-8100-7E148CDA6AD5}" type="presParOf" srcId="{BDA5646C-3B1D-41E3-826A-793D8A367468}" destId="{014669CC-DC89-4DC0-9F7A-D2B22F365244}"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9303C6-4493-44B4-8277-21AB227CB71F}"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C6E9E401-FF26-4E7C-900B-E145837200D9}">
      <dgm:prSet phldrT="[Text]" custT="1"/>
      <dgm:spPr>
        <a:solidFill>
          <a:schemeClr val="accent1"/>
        </a:solidFill>
        <a:effectLst>
          <a:outerShdw blurRad="50800" dist="38100" dir="2700000" algn="tl" rotWithShape="0">
            <a:prstClr val="black">
              <a:alpha val="40000"/>
            </a:prstClr>
          </a:outerShdw>
        </a:effectLst>
      </dgm:spPr>
      <dgm:t>
        <a:bodyPr/>
        <a:lstStyle/>
        <a:p>
          <a:r>
            <a:rPr lang="en-US" sz="1400" dirty="0" smtClean="0">
              <a:solidFill>
                <a:schemeClr val="bg1"/>
              </a:solidFill>
            </a:rPr>
            <a:t>Deputy Director</a:t>
          </a:r>
          <a:endParaRPr lang="en-US" sz="1400" dirty="0">
            <a:solidFill>
              <a:schemeClr val="bg1"/>
            </a:solidFill>
          </a:endParaRPr>
        </a:p>
      </dgm:t>
    </dgm:pt>
    <dgm:pt modelId="{45C3E0FB-C5DF-4687-AF27-53D07766B40F}" type="parTrans" cxnId="{F6ACA5F3-1E88-42DF-82FB-2A2F9234200C}">
      <dgm:prSet/>
      <dgm:spPr/>
      <dgm:t>
        <a:bodyPr/>
        <a:lstStyle/>
        <a:p>
          <a:endParaRPr lang="en-US" sz="2000"/>
        </a:p>
      </dgm:t>
    </dgm:pt>
    <dgm:pt modelId="{FFE6467B-3E39-4793-AA2C-E9BAFCBBEB96}" type="sibTrans" cxnId="{F6ACA5F3-1E88-42DF-82FB-2A2F9234200C}">
      <dgm:prSet/>
      <dgm:spPr/>
      <dgm:t>
        <a:bodyPr/>
        <a:lstStyle/>
        <a:p>
          <a:endParaRPr lang="en-US" sz="2000"/>
        </a:p>
      </dgm:t>
    </dgm:pt>
    <dgm:pt modelId="{22124C8E-9A46-4C38-B53D-995980287E41}">
      <dgm:prSet/>
      <dgm:spPr/>
      <dgm:t>
        <a:bodyPr/>
        <a:lstStyle/>
        <a:p>
          <a:r>
            <a:rPr lang="en-US" dirty="0" smtClean="0"/>
            <a:t>PR District Office</a:t>
          </a:r>
          <a:endParaRPr lang="en-US" dirty="0"/>
        </a:p>
      </dgm:t>
    </dgm:pt>
    <dgm:pt modelId="{49B72699-15CD-4037-8EE0-8CC64FC43EBD}" type="parTrans" cxnId="{B138FA56-E8FD-4B26-8113-4CEB64203FAE}">
      <dgm:prSet/>
      <dgm:spPr/>
      <dgm:t>
        <a:bodyPr/>
        <a:lstStyle/>
        <a:p>
          <a:endParaRPr lang="en-US"/>
        </a:p>
      </dgm:t>
    </dgm:pt>
    <dgm:pt modelId="{B1EBFFFB-5D81-49EC-8660-137EF047D467}" type="sibTrans" cxnId="{B138FA56-E8FD-4B26-8113-4CEB64203FAE}">
      <dgm:prSet/>
      <dgm:spPr/>
      <dgm:t>
        <a:bodyPr/>
        <a:lstStyle/>
        <a:p>
          <a:endParaRPr lang="en-US"/>
        </a:p>
      </dgm:t>
    </dgm:pt>
    <dgm:pt modelId="{9CC3C46B-727C-433E-A60D-4CFACFBD89D8}">
      <dgm:prSet/>
      <dgm:spPr/>
      <dgm:t>
        <a:bodyPr/>
        <a:lstStyle/>
        <a:p>
          <a:r>
            <a:rPr lang="en-US" dirty="0" smtClean="0"/>
            <a:t>Western II District Office</a:t>
          </a:r>
          <a:endParaRPr lang="en-US" dirty="0"/>
        </a:p>
      </dgm:t>
    </dgm:pt>
    <dgm:pt modelId="{9AFB419D-00CF-4181-A9E3-5797974A73FE}" type="parTrans" cxnId="{83F713CC-E440-49A2-8A66-7AF36132C910}">
      <dgm:prSet/>
      <dgm:spPr/>
      <dgm:t>
        <a:bodyPr/>
        <a:lstStyle/>
        <a:p>
          <a:endParaRPr lang="en-US"/>
        </a:p>
      </dgm:t>
    </dgm:pt>
    <dgm:pt modelId="{13671DA1-6452-44E2-98F6-7670FC12CF4D}" type="sibTrans" cxnId="{83F713CC-E440-49A2-8A66-7AF36132C910}">
      <dgm:prSet/>
      <dgm:spPr/>
      <dgm:t>
        <a:bodyPr/>
        <a:lstStyle/>
        <a:p>
          <a:endParaRPr lang="en-US"/>
        </a:p>
      </dgm:t>
    </dgm:pt>
    <dgm:pt modelId="{3B1C72F7-2816-4A87-854C-BF8570C64749}">
      <dgm:prSet/>
      <dgm:spPr/>
      <dgm:t>
        <a:bodyPr/>
        <a:lstStyle/>
        <a:p>
          <a:r>
            <a:rPr lang="en-US" dirty="0" smtClean="0"/>
            <a:t>Western I District Office</a:t>
          </a:r>
          <a:endParaRPr lang="en-US" dirty="0"/>
        </a:p>
      </dgm:t>
    </dgm:pt>
    <dgm:pt modelId="{F4BF6F4D-B36E-43ED-B0C5-238E3FDE9CE3}" type="parTrans" cxnId="{F3B731F6-7B22-4431-A190-2CFE892C4E40}">
      <dgm:prSet/>
      <dgm:spPr/>
      <dgm:t>
        <a:bodyPr/>
        <a:lstStyle/>
        <a:p>
          <a:endParaRPr lang="en-US"/>
        </a:p>
      </dgm:t>
    </dgm:pt>
    <dgm:pt modelId="{11E1E92C-DC11-4BE8-A1AE-0E0380E69F31}" type="sibTrans" cxnId="{F3B731F6-7B22-4431-A190-2CFE892C4E40}">
      <dgm:prSet/>
      <dgm:spPr/>
      <dgm:t>
        <a:bodyPr/>
        <a:lstStyle/>
        <a:p>
          <a:endParaRPr lang="en-US"/>
        </a:p>
      </dgm:t>
    </dgm:pt>
    <dgm:pt modelId="{62F76EEB-EECD-4A12-A925-A385FD3CE513}">
      <dgm:prSet/>
      <dgm:spPr/>
      <dgm:t>
        <a:bodyPr/>
        <a:lstStyle/>
        <a:p>
          <a:r>
            <a:rPr lang="en-US" dirty="0" smtClean="0"/>
            <a:t>Mountain District Office</a:t>
          </a:r>
          <a:endParaRPr lang="en-US" dirty="0"/>
        </a:p>
      </dgm:t>
    </dgm:pt>
    <dgm:pt modelId="{3FCDF2C1-D8B0-4376-A3A0-8ECD3713E19B}" type="parTrans" cxnId="{77440F3D-6A10-419A-8F1D-377BF12D2D73}">
      <dgm:prSet/>
      <dgm:spPr/>
      <dgm:t>
        <a:bodyPr/>
        <a:lstStyle/>
        <a:p>
          <a:endParaRPr lang="en-US"/>
        </a:p>
      </dgm:t>
    </dgm:pt>
    <dgm:pt modelId="{B119F9F0-B404-431F-A867-6F26122A3F2F}" type="sibTrans" cxnId="{77440F3D-6A10-419A-8F1D-377BF12D2D73}">
      <dgm:prSet/>
      <dgm:spPr/>
      <dgm:t>
        <a:bodyPr/>
        <a:lstStyle/>
        <a:p>
          <a:endParaRPr lang="en-US"/>
        </a:p>
      </dgm:t>
    </dgm:pt>
    <dgm:pt modelId="{4D2BB7F0-37F7-47F2-A948-2BC5808D8D75}">
      <dgm:prSet/>
      <dgm:spPr/>
      <dgm:t>
        <a:bodyPr/>
        <a:lstStyle/>
        <a:p>
          <a:r>
            <a:rPr lang="en-US" dirty="0" smtClean="0"/>
            <a:t>SE District Office</a:t>
          </a:r>
          <a:endParaRPr lang="en-US" dirty="0"/>
        </a:p>
      </dgm:t>
    </dgm:pt>
    <dgm:pt modelId="{57BB5B05-2EA4-4BEC-8CB3-9ADAB34268C8}" type="parTrans" cxnId="{D45540D0-5DAD-4FB7-B7A4-F4E51304EC72}">
      <dgm:prSet/>
      <dgm:spPr/>
      <dgm:t>
        <a:bodyPr/>
        <a:lstStyle/>
        <a:p>
          <a:endParaRPr lang="en-US"/>
        </a:p>
      </dgm:t>
    </dgm:pt>
    <dgm:pt modelId="{1AAE4668-8FAE-4E61-BD3A-A86B7A5D8CB9}" type="sibTrans" cxnId="{D45540D0-5DAD-4FB7-B7A4-F4E51304EC72}">
      <dgm:prSet/>
      <dgm:spPr/>
      <dgm:t>
        <a:bodyPr/>
        <a:lstStyle/>
        <a:p>
          <a:endParaRPr lang="en-US"/>
        </a:p>
      </dgm:t>
    </dgm:pt>
    <dgm:pt modelId="{970CB8C2-36D4-423F-BCB1-F846B8B191F4}">
      <dgm:prSet/>
      <dgm:spPr/>
      <dgm:t>
        <a:bodyPr/>
        <a:lstStyle/>
        <a:p>
          <a:r>
            <a:rPr lang="en-US" dirty="0" smtClean="0"/>
            <a:t>NE District Office</a:t>
          </a:r>
          <a:endParaRPr lang="en-US" dirty="0"/>
        </a:p>
      </dgm:t>
    </dgm:pt>
    <dgm:pt modelId="{FFC2F765-68C4-4602-B91A-0595C3F48FE0}" type="parTrans" cxnId="{EA7CB27B-2B9C-4F24-88D3-5E396E8D3D77}">
      <dgm:prSet/>
      <dgm:spPr/>
      <dgm:t>
        <a:bodyPr/>
        <a:lstStyle/>
        <a:p>
          <a:endParaRPr lang="en-US"/>
        </a:p>
      </dgm:t>
    </dgm:pt>
    <dgm:pt modelId="{6FFB152B-6947-427D-9296-41B1C3B75175}" type="sibTrans" cxnId="{EA7CB27B-2B9C-4F24-88D3-5E396E8D3D77}">
      <dgm:prSet/>
      <dgm:spPr/>
      <dgm:t>
        <a:bodyPr/>
        <a:lstStyle/>
        <a:p>
          <a:endParaRPr lang="en-US"/>
        </a:p>
      </dgm:t>
    </dgm:pt>
    <dgm:pt modelId="{AEF1F016-520B-4146-BF3A-DC73F1E2B804}">
      <dgm:prSet/>
      <dgm:spPr/>
      <dgm:t>
        <a:bodyPr/>
        <a:lstStyle/>
        <a:p>
          <a:r>
            <a:rPr lang="en-US" dirty="0" smtClean="0"/>
            <a:t>Director</a:t>
          </a:r>
          <a:endParaRPr lang="en-US" dirty="0"/>
        </a:p>
      </dgm:t>
    </dgm:pt>
    <dgm:pt modelId="{D812D6AC-6F3A-43E6-B314-3725C21D8E14}" type="parTrans" cxnId="{F9E61A4D-C6C1-4AAE-8612-DFE21C683CE9}">
      <dgm:prSet/>
      <dgm:spPr/>
      <dgm:t>
        <a:bodyPr/>
        <a:lstStyle/>
        <a:p>
          <a:endParaRPr lang="en-US"/>
        </a:p>
      </dgm:t>
    </dgm:pt>
    <dgm:pt modelId="{C4050FE4-B027-42C9-8767-1E0B47E1929D}" type="sibTrans" cxnId="{F9E61A4D-C6C1-4AAE-8612-DFE21C683CE9}">
      <dgm:prSet/>
      <dgm:spPr/>
      <dgm:t>
        <a:bodyPr/>
        <a:lstStyle/>
        <a:p>
          <a:endParaRPr lang="en-US"/>
        </a:p>
      </dgm:t>
    </dgm:pt>
    <dgm:pt modelId="{112EC1D2-9B86-41B5-A688-AFD2D23D1D86}">
      <dgm:prSet/>
      <dgm:spPr/>
      <dgm:t>
        <a:bodyPr/>
        <a:lstStyle/>
        <a:p>
          <a:r>
            <a:rPr lang="en-US" dirty="0" smtClean="0"/>
            <a:t>Office of Special Operations</a:t>
          </a:r>
          <a:endParaRPr lang="en-US" dirty="0"/>
        </a:p>
      </dgm:t>
    </dgm:pt>
    <dgm:pt modelId="{80F5F649-46FD-49B1-B087-E22ABB922343}" type="parTrans" cxnId="{C93BC24E-9E1C-44C9-8EA7-4350A4354566}">
      <dgm:prSet/>
      <dgm:spPr/>
      <dgm:t>
        <a:bodyPr/>
        <a:lstStyle/>
        <a:p>
          <a:endParaRPr lang="en-US"/>
        </a:p>
      </dgm:t>
    </dgm:pt>
    <dgm:pt modelId="{41C76759-DB79-4F13-8FE2-1BE46E7ED17C}" type="sibTrans" cxnId="{C93BC24E-9E1C-44C9-8EA7-4350A4354566}">
      <dgm:prSet/>
      <dgm:spPr/>
      <dgm:t>
        <a:bodyPr/>
        <a:lstStyle/>
        <a:p>
          <a:endParaRPr lang="en-US"/>
        </a:p>
      </dgm:t>
    </dgm:pt>
    <dgm:pt modelId="{25BCBBAB-0275-4C5B-AEE2-6CB8F9A10374}">
      <dgm:prSet/>
      <dgm:spPr/>
      <dgm:t>
        <a:bodyPr/>
        <a:lstStyle/>
        <a:p>
          <a:r>
            <a:rPr lang="en-US" dirty="0" smtClean="0"/>
            <a:t>Market Compliance Office</a:t>
          </a:r>
          <a:endParaRPr lang="en-US" dirty="0"/>
        </a:p>
      </dgm:t>
    </dgm:pt>
    <dgm:pt modelId="{CCF2A96F-0996-4E5A-AD44-4CA40C60C3FA}" type="parTrans" cxnId="{505F8F86-0054-4F1E-B25B-8109FA674A0A}">
      <dgm:prSet/>
      <dgm:spPr/>
      <dgm:t>
        <a:bodyPr/>
        <a:lstStyle/>
        <a:p>
          <a:endParaRPr lang="en-US"/>
        </a:p>
      </dgm:t>
    </dgm:pt>
    <dgm:pt modelId="{A25A7814-DFA1-4375-BE31-15693A7695A0}" type="sibTrans" cxnId="{505F8F86-0054-4F1E-B25B-8109FA674A0A}">
      <dgm:prSet/>
      <dgm:spPr/>
      <dgm:t>
        <a:bodyPr/>
        <a:lstStyle/>
        <a:p>
          <a:endParaRPr lang="en-US"/>
        </a:p>
      </dgm:t>
    </dgm:pt>
    <dgm:pt modelId="{BDA5646C-3B1D-41E3-826A-793D8A367468}" type="pres">
      <dgm:prSet presAssocID="{019303C6-4493-44B4-8277-21AB227CB71F}" presName="mainComposite" presStyleCnt="0">
        <dgm:presLayoutVars>
          <dgm:chPref val="1"/>
          <dgm:dir val="rev"/>
          <dgm:animOne val="branch"/>
          <dgm:animLvl val="lvl"/>
          <dgm:resizeHandles val="exact"/>
        </dgm:presLayoutVars>
      </dgm:prSet>
      <dgm:spPr/>
      <dgm:t>
        <a:bodyPr/>
        <a:lstStyle/>
        <a:p>
          <a:endParaRPr lang="en-US"/>
        </a:p>
      </dgm:t>
    </dgm:pt>
    <dgm:pt modelId="{2E13E5FB-7F59-4D00-A7F1-BA644CE2986B}" type="pres">
      <dgm:prSet presAssocID="{019303C6-4493-44B4-8277-21AB227CB71F}" presName="hierFlow" presStyleCnt="0"/>
      <dgm:spPr/>
    </dgm:pt>
    <dgm:pt modelId="{F7EAA44A-2C29-4B68-B5DE-52EC0E08B947}" type="pres">
      <dgm:prSet presAssocID="{019303C6-4493-44B4-8277-21AB227CB71F}" presName="hierChild1" presStyleCnt="0">
        <dgm:presLayoutVars>
          <dgm:chPref val="1"/>
          <dgm:animOne val="branch"/>
          <dgm:animLvl val="lvl"/>
        </dgm:presLayoutVars>
      </dgm:prSet>
      <dgm:spPr/>
    </dgm:pt>
    <dgm:pt modelId="{D3E47038-4A96-4B0A-97CC-F27A12BF40BA}" type="pres">
      <dgm:prSet presAssocID="{AEF1F016-520B-4146-BF3A-DC73F1E2B804}" presName="Name14" presStyleCnt="0"/>
      <dgm:spPr/>
    </dgm:pt>
    <dgm:pt modelId="{D0D5C8D8-A7B0-4148-B2F3-320EA978854A}" type="pres">
      <dgm:prSet presAssocID="{AEF1F016-520B-4146-BF3A-DC73F1E2B804}" presName="level1Shape" presStyleLbl="node0" presStyleIdx="0" presStyleCnt="1" custLinFactX="30770" custLinFactNeighborX="100000" custLinFactNeighborY="-37130">
        <dgm:presLayoutVars>
          <dgm:chPref val="3"/>
        </dgm:presLayoutVars>
      </dgm:prSet>
      <dgm:spPr/>
      <dgm:t>
        <a:bodyPr/>
        <a:lstStyle/>
        <a:p>
          <a:endParaRPr lang="en-US"/>
        </a:p>
      </dgm:t>
    </dgm:pt>
    <dgm:pt modelId="{08C42C09-93E3-43DD-A4B4-E39CFF96DCC1}" type="pres">
      <dgm:prSet presAssocID="{AEF1F016-520B-4146-BF3A-DC73F1E2B804}" presName="hierChild2" presStyleCnt="0"/>
      <dgm:spPr/>
    </dgm:pt>
    <dgm:pt modelId="{5233C565-7EA9-486A-B211-C30D175A7A88}" type="pres">
      <dgm:prSet presAssocID="{45C3E0FB-C5DF-4687-AF27-53D07766B40F}" presName="Name19" presStyleLbl="parChTrans1D2" presStyleIdx="0" presStyleCnt="3"/>
      <dgm:spPr/>
      <dgm:t>
        <a:bodyPr/>
        <a:lstStyle/>
        <a:p>
          <a:endParaRPr lang="en-US"/>
        </a:p>
      </dgm:t>
    </dgm:pt>
    <dgm:pt modelId="{AEE386CB-56EA-4296-8DEA-2666635631CE}" type="pres">
      <dgm:prSet presAssocID="{C6E9E401-FF26-4E7C-900B-E145837200D9}" presName="Name21" presStyleCnt="0"/>
      <dgm:spPr/>
    </dgm:pt>
    <dgm:pt modelId="{D37E7C4E-A195-46D6-9744-D3F8EB7DCE04}" type="pres">
      <dgm:prSet presAssocID="{C6E9E401-FF26-4E7C-900B-E145837200D9}" presName="level2Shape" presStyleLbl="node2" presStyleIdx="0" presStyleCnt="3"/>
      <dgm:spPr/>
      <dgm:t>
        <a:bodyPr/>
        <a:lstStyle/>
        <a:p>
          <a:endParaRPr lang="en-US"/>
        </a:p>
      </dgm:t>
    </dgm:pt>
    <dgm:pt modelId="{0C8326DA-FAAB-4FFC-8C54-33B4BE90F391}" type="pres">
      <dgm:prSet presAssocID="{C6E9E401-FF26-4E7C-900B-E145837200D9}" presName="hierChild3" presStyleCnt="0"/>
      <dgm:spPr/>
    </dgm:pt>
    <dgm:pt modelId="{997C7CE1-5E3C-447C-A3C3-C78883DE57F6}" type="pres">
      <dgm:prSet presAssocID="{49B72699-15CD-4037-8EE0-8CC64FC43EBD}" presName="Name19" presStyleLbl="parChTrans1D3" presStyleIdx="0" presStyleCnt="6"/>
      <dgm:spPr/>
      <dgm:t>
        <a:bodyPr/>
        <a:lstStyle/>
        <a:p>
          <a:endParaRPr lang="en-US"/>
        </a:p>
      </dgm:t>
    </dgm:pt>
    <dgm:pt modelId="{78780743-537F-4C02-84C9-74539B1F86D1}" type="pres">
      <dgm:prSet presAssocID="{22124C8E-9A46-4C38-B53D-995980287E41}" presName="Name21" presStyleCnt="0"/>
      <dgm:spPr/>
    </dgm:pt>
    <dgm:pt modelId="{63427B91-F317-41B9-8FAD-986D9A63ED1D}" type="pres">
      <dgm:prSet presAssocID="{22124C8E-9A46-4C38-B53D-995980287E41}" presName="level2Shape" presStyleLbl="node3" presStyleIdx="0" presStyleCnt="6"/>
      <dgm:spPr/>
      <dgm:t>
        <a:bodyPr/>
        <a:lstStyle/>
        <a:p>
          <a:endParaRPr lang="en-US"/>
        </a:p>
      </dgm:t>
    </dgm:pt>
    <dgm:pt modelId="{3B381813-7207-4AC1-905E-AF438888DA3C}" type="pres">
      <dgm:prSet presAssocID="{22124C8E-9A46-4C38-B53D-995980287E41}" presName="hierChild3" presStyleCnt="0"/>
      <dgm:spPr/>
    </dgm:pt>
    <dgm:pt modelId="{52D338A9-D094-4CA4-BC8F-1DDD1DE80E50}" type="pres">
      <dgm:prSet presAssocID="{9AFB419D-00CF-4181-A9E3-5797974A73FE}" presName="Name19" presStyleLbl="parChTrans1D3" presStyleIdx="1" presStyleCnt="6"/>
      <dgm:spPr/>
      <dgm:t>
        <a:bodyPr/>
        <a:lstStyle/>
        <a:p>
          <a:endParaRPr lang="en-US"/>
        </a:p>
      </dgm:t>
    </dgm:pt>
    <dgm:pt modelId="{9BD50629-F1AD-44DF-9C23-BB0235079365}" type="pres">
      <dgm:prSet presAssocID="{9CC3C46B-727C-433E-A60D-4CFACFBD89D8}" presName="Name21" presStyleCnt="0"/>
      <dgm:spPr/>
    </dgm:pt>
    <dgm:pt modelId="{906AAF95-FA13-42FF-A9FA-F845EE3F6502}" type="pres">
      <dgm:prSet presAssocID="{9CC3C46B-727C-433E-A60D-4CFACFBD89D8}" presName="level2Shape" presStyleLbl="node3" presStyleIdx="1" presStyleCnt="6"/>
      <dgm:spPr/>
      <dgm:t>
        <a:bodyPr/>
        <a:lstStyle/>
        <a:p>
          <a:endParaRPr lang="en-US"/>
        </a:p>
      </dgm:t>
    </dgm:pt>
    <dgm:pt modelId="{9CFED07A-F790-4B7F-B271-905D0FCBB87A}" type="pres">
      <dgm:prSet presAssocID="{9CC3C46B-727C-433E-A60D-4CFACFBD89D8}" presName="hierChild3" presStyleCnt="0"/>
      <dgm:spPr/>
    </dgm:pt>
    <dgm:pt modelId="{135DCF36-83F6-4B57-BA1C-3A6AD625779F}" type="pres">
      <dgm:prSet presAssocID="{F4BF6F4D-B36E-43ED-B0C5-238E3FDE9CE3}" presName="Name19" presStyleLbl="parChTrans1D3" presStyleIdx="2" presStyleCnt="6"/>
      <dgm:spPr/>
      <dgm:t>
        <a:bodyPr/>
        <a:lstStyle/>
        <a:p>
          <a:endParaRPr lang="en-US"/>
        </a:p>
      </dgm:t>
    </dgm:pt>
    <dgm:pt modelId="{572B812B-E6C8-4BF3-AF38-E734824717B4}" type="pres">
      <dgm:prSet presAssocID="{3B1C72F7-2816-4A87-854C-BF8570C64749}" presName="Name21" presStyleCnt="0"/>
      <dgm:spPr/>
    </dgm:pt>
    <dgm:pt modelId="{3F40BD8B-1D1D-4061-ACF1-DE08A4BECA77}" type="pres">
      <dgm:prSet presAssocID="{3B1C72F7-2816-4A87-854C-BF8570C64749}" presName="level2Shape" presStyleLbl="node3" presStyleIdx="2" presStyleCnt="6"/>
      <dgm:spPr/>
      <dgm:t>
        <a:bodyPr/>
        <a:lstStyle/>
        <a:p>
          <a:endParaRPr lang="en-US"/>
        </a:p>
      </dgm:t>
    </dgm:pt>
    <dgm:pt modelId="{BF8F0A25-36FE-40E8-A70B-62A471AE10F5}" type="pres">
      <dgm:prSet presAssocID="{3B1C72F7-2816-4A87-854C-BF8570C64749}" presName="hierChild3" presStyleCnt="0"/>
      <dgm:spPr/>
    </dgm:pt>
    <dgm:pt modelId="{901204AD-5C57-4BE3-9A5F-E9F3A224A2B1}" type="pres">
      <dgm:prSet presAssocID="{3FCDF2C1-D8B0-4376-A3A0-8ECD3713E19B}" presName="Name19" presStyleLbl="parChTrans1D3" presStyleIdx="3" presStyleCnt="6"/>
      <dgm:spPr/>
      <dgm:t>
        <a:bodyPr/>
        <a:lstStyle/>
        <a:p>
          <a:endParaRPr lang="en-US"/>
        </a:p>
      </dgm:t>
    </dgm:pt>
    <dgm:pt modelId="{07711DE8-7022-4980-B443-B78FC493953D}" type="pres">
      <dgm:prSet presAssocID="{62F76EEB-EECD-4A12-A925-A385FD3CE513}" presName="Name21" presStyleCnt="0"/>
      <dgm:spPr/>
    </dgm:pt>
    <dgm:pt modelId="{C15F6460-5DD0-4BDA-B147-1EE253E14E19}" type="pres">
      <dgm:prSet presAssocID="{62F76EEB-EECD-4A12-A925-A385FD3CE513}" presName="level2Shape" presStyleLbl="node3" presStyleIdx="3" presStyleCnt="6"/>
      <dgm:spPr/>
      <dgm:t>
        <a:bodyPr/>
        <a:lstStyle/>
        <a:p>
          <a:endParaRPr lang="en-US"/>
        </a:p>
      </dgm:t>
    </dgm:pt>
    <dgm:pt modelId="{32AEBBC4-47F0-4DB5-95CC-A6023405DCE7}" type="pres">
      <dgm:prSet presAssocID="{62F76EEB-EECD-4A12-A925-A385FD3CE513}" presName="hierChild3" presStyleCnt="0"/>
      <dgm:spPr/>
    </dgm:pt>
    <dgm:pt modelId="{578D6254-ECC8-460D-819D-87250AD1B928}" type="pres">
      <dgm:prSet presAssocID="{57BB5B05-2EA4-4BEC-8CB3-9ADAB34268C8}" presName="Name19" presStyleLbl="parChTrans1D3" presStyleIdx="4" presStyleCnt="6"/>
      <dgm:spPr/>
      <dgm:t>
        <a:bodyPr/>
        <a:lstStyle/>
        <a:p>
          <a:endParaRPr lang="en-US"/>
        </a:p>
      </dgm:t>
    </dgm:pt>
    <dgm:pt modelId="{638BCC43-4187-4214-B1D1-3CDFEDC4C06D}" type="pres">
      <dgm:prSet presAssocID="{4D2BB7F0-37F7-47F2-A948-2BC5808D8D75}" presName="Name21" presStyleCnt="0"/>
      <dgm:spPr/>
    </dgm:pt>
    <dgm:pt modelId="{24169050-4619-4D6A-9571-355760768E46}" type="pres">
      <dgm:prSet presAssocID="{4D2BB7F0-37F7-47F2-A948-2BC5808D8D75}" presName="level2Shape" presStyleLbl="node3" presStyleIdx="4" presStyleCnt="6"/>
      <dgm:spPr/>
      <dgm:t>
        <a:bodyPr/>
        <a:lstStyle/>
        <a:p>
          <a:endParaRPr lang="en-US"/>
        </a:p>
      </dgm:t>
    </dgm:pt>
    <dgm:pt modelId="{7B558712-8935-4374-9A49-569D8763C347}" type="pres">
      <dgm:prSet presAssocID="{4D2BB7F0-37F7-47F2-A948-2BC5808D8D75}" presName="hierChild3" presStyleCnt="0"/>
      <dgm:spPr/>
    </dgm:pt>
    <dgm:pt modelId="{55B9D750-01BC-4A16-A0B5-8A52FEFFB0C9}" type="pres">
      <dgm:prSet presAssocID="{FFC2F765-68C4-4602-B91A-0595C3F48FE0}" presName="Name19" presStyleLbl="parChTrans1D3" presStyleIdx="5" presStyleCnt="6"/>
      <dgm:spPr/>
      <dgm:t>
        <a:bodyPr/>
        <a:lstStyle/>
        <a:p>
          <a:endParaRPr lang="en-US"/>
        </a:p>
      </dgm:t>
    </dgm:pt>
    <dgm:pt modelId="{28810BDB-EFCF-4853-81E0-631704F9B87B}" type="pres">
      <dgm:prSet presAssocID="{970CB8C2-36D4-423F-BCB1-F846B8B191F4}" presName="Name21" presStyleCnt="0"/>
      <dgm:spPr/>
    </dgm:pt>
    <dgm:pt modelId="{48EBC6AC-5536-4672-9EEE-86468D5EEE66}" type="pres">
      <dgm:prSet presAssocID="{970CB8C2-36D4-423F-BCB1-F846B8B191F4}" presName="level2Shape" presStyleLbl="node3" presStyleIdx="5" presStyleCnt="6"/>
      <dgm:spPr/>
      <dgm:t>
        <a:bodyPr/>
        <a:lstStyle/>
        <a:p>
          <a:endParaRPr lang="en-US"/>
        </a:p>
      </dgm:t>
    </dgm:pt>
    <dgm:pt modelId="{B13CB242-E925-442C-BD7D-3E98738E673D}" type="pres">
      <dgm:prSet presAssocID="{970CB8C2-36D4-423F-BCB1-F846B8B191F4}" presName="hierChild3" presStyleCnt="0"/>
      <dgm:spPr/>
    </dgm:pt>
    <dgm:pt modelId="{3D96BBE7-28F6-447A-A289-1DED7C5E8451}" type="pres">
      <dgm:prSet presAssocID="{80F5F649-46FD-49B1-B087-E22ABB922343}" presName="Name19" presStyleLbl="parChTrans1D2" presStyleIdx="1" presStyleCnt="3"/>
      <dgm:spPr/>
      <dgm:t>
        <a:bodyPr/>
        <a:lstStyle/>
        <a:p>
          <a:endParaRPr lang="en-US"/>
        </a:p>
      </dgm:t>
    </dgm:pt>
    <dgm:pt modelId="{17A6329F-5BD0-4709-94D5-CC256E3F367D}" type="pres">
      <dgm:prSet presAssocID="{112EC1D2-9B86-41B5-A688-AFD2D23D1D86}" presName="Name21" presStyleCnt="0"/>
      <dgm:spPr/>
    </dgm:pt>
    <dgm:pt modelId="{92AC46FC-DFEE-4664-A2BD-6122199E628D}" type="pres">
      <dgm:prSet presAssocID="{112EC1D2-9B86-41B5-A688-AFD2D23D1D86}" presName="level2Shape" presStyleLbl="node2" presStyleIdx="1" presStyleCnt="3" custLinFactX="100000" custLinFactNeighborX="188059"/>
      <dgm:spPr/>
      <dgm:t>
        <a:bodyPr/>
        <a:lstStyle/>
        <a:p>
          <a:endParaRPr lang="en-US"/>
        </a:p>
      </dgm:t>
    </dgm:pt>
    <dgm:pt modelId="{B350A825-19EE-40C8-92E0-10F6F63FC909}" type="pres">
      <dgm:prSet presAssocID="{112EC1D2-9B86-41B5-A688-AFD2D23D1D86}" presName="hierChild3" presStyleCnt="0"/>
      <dgm:spPr/>
    </dgm:pt>
    <dgm:pt modelId="{54EB2C99-34B8-4AEB-93B7-6E4A3653E21D}" type="pres">
      <dgm:prSet presAssocID="{CCF2A96F-0996-4E5A-AD44-4CA40C60C3FA}" presName="Name19" presStyleLbl="parChTrans1D2" presStyleIdx="2" presStyleCnt="3"/>
      <dgm:spPr/>
      <dgm:t>
        <a:bodyPr/>
        <a:lstStyle/>
        <a:p>
          <a:endParaRPr lang="en-US"/>
        </a:p>
      </dgm:t>
    </dgm:pt>
    <dgm:pt modelId="{1271E069-17D5-4D9C-B628-4C9BD71D4ACC}" type="pres">
      <dgm:prSet presAssocID="{25BCBBAB-0275-4C5B-AEE2-6CB8F9A10374}" presName="Name21" presStyleCnt="0"/>
      <dgm:spPr/>
    </dgm:pt>
    <dgm:pt modelId="{EC7F2500-7A4F-4DC6-AB40-CE91A8E4FAE0}" type="pres">
      <dgm:prSet presAssocID="{25BCBBAB-0275-4C5B-AEE2-6CB8F9A10374}" presName="level2Shape" presStyleLbl="node2" presStyleIdx="2" presStyleCnt="3" custLinFactX="9150" custLinFactNeighborX="100000" custLinFactNeighborY="-3429"/>
      <dgm:spPr/>
      <dgm:t>
        <a:bodyPr/>
        <a:lstStyle/>
        <a:p>
          <a:endParaRPr lang="en-US"/>
        </a:p>
      </dgm:t>
    </dgm:pt>
    <dgm:pt modelId="{9D364DD0-2047-4285-BFC7-41A1AC641675}" type="pres">
      <dgm:prSet presAssocID="{25BCBBAB-0275-4C5B-AEE2-6CB8F9A10374}" presName="hierChild3" presStyleCnt="0"/>
      <dgm:spPr/>
    </dgm:pt>
    <dgm:pt modelId="{014669CC-DC89-4DC0-9F7A-D2B22F365244}" type="pres">
      <dgm:prSet presAssocID="{019303C6-4493-44B4-8277-21AB227CB71F}" presName="bgShapesFlow" presStyleCnt="0"/>
      <dgm:spPr/>
    </dgm:pt>
  </dgm:ptLst>
  <dgm:cxnLst>
    <dgm:cxn modelId="{2F4CBA51-240B-4D16-9EC4-FC142872AB1B}" type="presOf" srcId="{9CC3C46B-727C-433E-A60D-4CFACFBD89D8}" destId="{906AAF95-FA13-42FF-A9FA-F845EE3F6502}" srcOrd="0" destOrd="0" presId="urn:microsoft.com/office/officeart/2005/8/layout/hierarchy6"/>
    <dgm:cxn modelId="{F9E61A4D-C6C1-4AAE-8612-DFE21C683CE9}" srcId="{019303C6-4493-44B4-8277-21AB227CB71F}" destId="{AEF1F016-520B-4146-BF3A-DC73F1E2B804}" srcOrd="0" destOrd="0" parTransId="{D812D6AC-6F3A-43E6-B314-3725C21D8E14}" sibTransId="{C4050FE4-B027-42C9-8767-1E0B47E1929D}"/>
    <dgm:cxn modelId="{C93BC24E-9E1C-44C9-8EA7-4350A4354566}" srcId="{AEF1F016-520B-4146-BF3A-DC73F1E2B804}" destId="{112EC1D2-9B86-41B5-A688-AFD2D23D1D86}" srcOrd="1" destOrd="0" parTransId="{80F5F649-46FD-49B1-B087-E22ABB922343}" sibTransId="{41C76759-DB79-4F13-8FE2-1BE46E7ED17C}"/>
    <dgm:cxn modelId="{DDF432E3-3263-42F1-856C-7FDC19E30353}" type="presOf" srcId="{9AFB419D-00CF-4181-A9E3-5797974A73FE}" destId="{52D338A9-D094-4CA4-BC8F-1DDD1DE80E50}" srcOrd="0" destOrd="0" presId="urn:microsoft.com/office/officeart/2005/8/layout/hierarchy6"/>
    <dgm:cxn modelId="{21B878E3-6D8A-48C3-91DE-D9FDB4E00FCC}" type="presOf" srcId="{62F76EEB-EECD-4A12-A925-A385FD3CE513}" destId="{C15F6460-5DD0-4BDA-B147-1EE253E14E19}" srcOrd="0" destOrd="0" presId="urn:microsoft.com/office/officeart/2005/8/layout/hierarchy6"/>
    <dgm:cxn modelId="{83F713CC-E440-49A2-8A66-7AF36132C910}" srcId="{C6E9E401-FF26-4E7C-900B-E145837200D9}" destId="{9CC3C46B-727C-433E-A60D-4CFACFBD89D8}" srcOrd="1" destOrd="0" parTransId="{9AFB419D-00CF-4181-A9E3-5797974A73FE}" sibTransId="{13671DA1-6452-44E2-98F6-7670FC12CF4D}"/>
    <dgm:cxn modelId="{620A6A3F-64E6-42FB-A139-783624E47038}" type="presOf" srcId="{F4BF6F4D-B36E-43ED-B0C5-238E3FDE9CE3}" destId="{135DCF36-83F6-4B57-BA1C-3A6AD625779F}" srcOrd="0" destOrd="0" presId="urn:microsoft.com/office/officeart/2005/8/layout/hierarchy6"/>
    <dgm:cxn modelId="{B2FC2B58-43F9-45FC-BCA9-FC0FEB4A97C6}" type="presOf" srcId="{22124C8E-9A46-4C38-B53D-995980287E41}" destId="{63427B91-F317-41B9-8FAD-986D9A63ED1D}" srcOrd="0" destOrd="0" presId="urn:microsoft.com/office/officeart/2005/8/layout/hierarchy6"/>
    <dgm:cxn modelId="{F3B731F6-7B22-4431-A190-2CFE892C4E40}" srcId="{C6E9E401-FF26-4E7C-900B-E145837200D9}" destId="{3B1C72F7-2816-4A87-854C-BF8570C64749}" srcOrd="2" destOrd="0" parTransId="{F4BF6F4D-B36E-43ED-B0C5-238E3FDE9CE3}" sibTransId="{11E1E92C-DC11-4BE8-A1AE-0E0380E69F31}"/>
    <dgm:cxn modelId="{54601857-0C15-4DC0-AC4E-85D5E4CEA201}" type="presOf" srcId="{4D2BB7F0-37F7-47F2-A948-2BC5808D8D75}" destId="{24169050-4619-4D6A-9571-355760768E46}" srcOrd="0" destOrd="0" presId="urn:microsoft.com/office/officeart/2005/8/layout/hierarchy6"/>
    <dgm:cxn modelId="{77440F3D-6A10-419A-8F1D-377BF12D2D73}" srcId="{C6E9E401-FF26-4E7C-900B-E145837200D9}" destId="{62F76EEB-EECD-4A12-A925-A385FD3CE513}" srcOrd="3" destOrd="0" parTransId="{3FCDF2C1-D8B0-4376-A3A0-8ECD3713E19B}" sibTransId="{B119F9F0-B404-431F-A867-6F26122A3F2F}"/>
    <dgm:cxn modelId="{505F8F86-0054-4F1E-B25B-8109FA674A0A}" srcId="{AEF1F016-520B-4146-BF3A-DC73F1E2B804}" destId="{25BCBBAB-0275-4C5B-AEE2-6CB8F9A10374}" srcOrd="2" destOrd="0" parTransId="{CCF2A96F-0996-4E5A-AD44-4CA40C60C3FA}" sibTransId="{A25A7814-DFA1-4375-BE31-15693A7695A0}"/>
    <dgm:cxn modelId="{EA7CB27B-2B9C-4F24-88D3-5E396E8D3D77}" srcId="{C6E9E401-FF26-4E7C-900B-E145837200D9}" destId="{970CB8C2-36D4-423F-BCB1-F846B8B191F4}" srcOrd="5" destOrd="0" parTransId="{FFC2F765-68C4-4602-B91A-0595C3F48FE0}" sibTransId="{6FFB152B-6947-427D-9296-41B1C3B75175}"/>
    <dgm:cxn modelId="{36E04528-D6E3-479C-B7A9-2133AF51A267}" type="presOf" srcId="{45C3E0FB-C5DF-4687-AF27-53D07766B40F}" destId="{5233C565-7EA9-486A-B211-C30D175A7A88}" srcOrd="0" destOrd="0" presId="urn:microsoft.com/office/officeart/2005/8/layout/hierarchy6"/>
    <dgm:cxn modelId="{94E20130-99F7-42EF-9509-C572E356A77C}" type="presOf" srcId="{FFC2F765-68C4-4602-B91A-0595C3F48FE0}" destId="{55B9D750-01BC-4A16-A0B5-8A52FEFFB0C9}" srcOrd="0" destOrd="0" presId="urn:microsoft.com/office/officeart/2005/8/layout/hierarchy6"/>
    <dgm:cxn modelId="{9018D71D-F0B2-4080-B29A-46869E3BB905}" type="presOf" srcId="{3FCDF2C1-D8B0-4376-A3A0-8ECD3713E19B}" destId="{901204AD-5C57-4BE3-9A5F-E9F3A224A2B1}" srcOrd="0" destOrd="0" presId="urn:microsoft.com/office/officeart/2005/8/layout/hierarchy6"/>
    <dgm:cxn modelId="{D45540D0-5DAD-4FB7-B7A4-F4E51304EC72}" srcId="{C6E9E401-FF26-4E7C-900B-E145837200D9}" destId="{4D2BB7F0-37F7-47F2-A948-2BC5808D8D75}" srcOrd="4" destOrd="0" parTransId="{57BB5B05-2EA4-4BEC-8CB3-9ADAB34268C8}" sibTransId="{1AAE4668-8FAE-4E61-BD3A-A86B7A5D8CB9}"/>
    <dgm:cxn modelId="{8B96495D-FE7A-4E48-9372-1FF8225ED509}" type="presOf" srcId="{C6E9E401-FF26-4E7C-900B-E145837200D9}" destId="{D37E7C4E-A195-46D6-9744-D3F8EB7DCE04}" srcOrd="0" destOrd="0" presId="urn:microsoft.com/office/officeart/2005/8/layout/hierarchy6"/>
    <dgm:cxn modelId="{E403E60B-85F0-4A4E-9F25-28D76FEDC5EF}" type="presOf" srcId="{112EC1D2-9B86-41B5-A688-AFD2D23D1D86}" destId="{92AC46FC-DFEE-4664-A2BD-6122199E628D}" srcOrd="0" destOrd="0" presId="urn:microsoft.com/office/officeart/2005/8/layout/hierarchy6"/>
    <dgm:cxn modelId="{BBF3CB02-9408-42F4-A569-8330FCF7A55E}" type="presOf" srcId="{AEF1F016-520B-4146-BF3A-DC73F1E2B804}" destId="{D0D5C8D8-A7B0-4148-B2F3-320EA978854A}" srcOrd="0" destOrd="0" presId="urn:microsoft.com/office/officeart/2005/8/layout/hierarchy6"/>
    <dgm:cxn modelId="{F6ACA5F3-1E88-42DF-82FB-2A2F9234200C}" srcId="{AEF1F016-520B-4146-BF3A-DC73F1E2B804}" destId="{C6E9E401-FF26-4E7C-900B-E145837200D9}" srcOrd="0" destOrd="0" parTransId="{45C3E0FB-C5DF-4687-AF27-53D07766B40F}" sibTransId="{FFE6467B-3E39-4793-AA2C-E9BAFCBBEB96}"/>
    <dgm:cxn modelId="{EC60FA00-DBE6-4FB1-818C-6FEFFECE9129}" type="presOf" srcId="{25BCBBAB-0275-4C5B-AEE2-6CB8F9A10374}" destId="{EC7F2500-7A4F-4DC6-AB40-CE91A8E4FAE0}" srcOrd="0" destOrd="0" presId="urn:microsoft.com/office/officeart/2005/8/layout/hierarchy6"/>
    <dgm:cxn modelId="{15F86143-CEA8-4B00-A7E8-C1439FB60AA0}" type="presOf" srcId="{3B1C72F7-2816-4A87-854C-BF8570C64749}" destId="{3F40BD8B-1D1D-4061-ACF1-DE08A4BECA77}" srcOrd="0" destOrd="0" presId="urn:microsoft.com/office/officeart/2005/8/layout/hierarchy6"/>
    <dgm:cxn modelId="{0D087C69-9BE8-440D-AB87-5F81F295C3C5}" type="presOf" srcId="{49B72699-15CD-4037-8EE0-8CC64FC43EBD}" destId="{997C7CE1-5E3C-447C-A3C3-C78883DE57F6}" srcOrd="0" destOrd="0" presId="urn:microsoft.com/office/officeart/2005/8/layout/hierarchy6"/>
    <dgm:cxn modelId="{1FDD40AD-F182-438B-9299-BBFA6AEEDE9A}" type="presOf" srcId="{CCF2A96F-0996-4E5A-AD44-4CA40C60C3FA}" destId="{54EB2C99-34B8-4AEB-93B7-6E4A3653E21D}" srcOrd="0" destOrd="0" presId="urn:microsoft.com/office/officeart/2005/8/layout/hierarchy6"/>
    <dgm:cxn modelId="{B138FA56-E8FD-4B26-8113-4CEB64203FAE}" srcId="{C6E9E401-FF26-4E7C-900B-E145837200D9}" destId="{22124C8E-9A46-4C38-B53D-995980287E41}" srcOrd="0" destOrd="0" parTransId="{49B72699-15CD-4037-8EE0-8CC64FC43EBD}" sibTransId="{B1EBFFFB-5D81-49EC-8660-137EF047D467}"/>
    <dgm:cxn modelId="{2073D80F-0043-424F-97C0-41BBA9F505BC}" type="presOf" srcId="{970CB8C2-36D4-423F-BCB1-F846B8B191F4}" destId="{48EBC6AC-5536-4672-9EEE-86468D5EEE66}" srcOrd="0" destOrd="0" presId="urn:microsoft.com/office/officeart/2005/8/layout/hierarchy6"/>
    <dgm:cxn modelId="{EB509064-EE59-40A1-8CDE-867F17A0CEEF}" type="presOf" srcId="{57BB5B05-2EA4-4BEC-8CB3-9ADAB34268C8}" destId="{578D6254-ECC8-460D-819D-87250AD1B928}" srcOrd="0" destOrd="0" presId="urn:microsoft.com/office/officeart/2005/8/layout/hierarchy6"/>
    <dgm:cxn modelId="{957A03EF-7F45-4917-A384-2F1D3772BE26}" type="presOf" srcId="{019303C6-4493-44B4-8277-21AB227CB71F}" destId="{BDA5646C-3B1D-41E3-826A-793D8A367468}" srcOrd="0" destOrd="0" presId="urn:microsoft.com/office/officeart/2005/8/layout/hierarchy6"/>
    <dgm:cxn modelId="{88D324FF-4BA1-4A9A-8ACD-FDB2C8E3C668}" type="presOf" srcId="{80F5F649-46FD-49B1-B087-E22ABB922343}" destId="{3D96BBE7-28F6-447A-A289-1DED7C5E8451}" srcOrd="0" destOrd="0" presId="urn:microsoft.com/office/officeart/2005/8/layout/hierarchy6"/>
    <dgm:cxn modelId="{3ED31CCB-3E55-49E7-B616-69B99BE03036}" type="presParOf" srcId="{BDA5646C-3B1D-41E3-826A-793D8A367468}" destId="{2E13E5FB-7F59-4D00-A7F1-BA644CE2986B}" srcOrd="0" destOrd="0" presId="urn:microsoft.com/office/officeart/2005/8/layout/hierarchy6"/>
    <dgm:cxn modelId="{EA25235B-E1AB-4E8F-ACBA-89D363D35022}" type="presParOf" srcId="{2E13E5FB-7F59-4D00-A7F1-BA644CE2986B}" destId="{F7EAA44A-2C29-4B68-B5DE-52EC0E08B947}" srcOrd="0" destOrd="0" presId="urn:microsoft.com/office/officeart/2005/8/layout/hierarchy6"/>
    <dgm:cxn modelId="{3AC6A35E-0514-43C8-8341-2BF4DA257BF7}" type="presParOf" srcId="{F7EAA44A-2C29-4B68-B5DE-52EC0E08B947}" destId="{D3E47038-4A96-4B0A-97CC-F27A12BF40BA}" srcOrd="0" destOrd="0" presId="urn:microsoft.com/office/officeart/2005/8/layout/hierarchy6"/>
    <dgm:cxn modelId="{F7A5FF57-E92F-437D-8743-476110C23E6B}" type="presParOf" srcId="{D3E47038-4A96-4B0A-97CC-F27A12BF40BA}" destId="{D0D5C8D8-A7B0-4148-B2F3-320EA978854A}" srcOrd="0" destOrd="0" presId="urn:microsoft.com/office/officeart/2005/8/layout/hierarchy6"/>
    <dgm:cxn modelId="{C05756A8-2D0A-4CDE-8D84-1CFBA8CABB5D}" type="presParOf" srcId="{D3E47038-4A96-4B0A-97CC-F27A12BF40BA}" destId="{08C42C09-93E3-43DD-A4B4-E39CFF96DCC1}" srcOrd="1" destOrd="0" presId="urn:microsoft.com/office/officeart/2005/8/layout/hierarchy6"/>
    <dgm:cxn modelId="{6CFDC7EB-F1EC-4F7B-8C82-CEF63AB4CC8B}" type="presParOf" srcId="{08C42C09-93E3-43DD-A4B4-E39CFF96DCC1}" destId="{5233C565-7EA9-486A-B211-C30D175A7A88}" srcOrd="0" destOrd="0" presId="urn:microsoft.com/office/officeart/2005/8/layout/hierarchy6"/>
    <dgm:cxn modelId="{D8AC68C5-171D-41F3-AC52-6C6149DBA000}" type="presParOf" srcId="{08C42C09-93E3-43DD-A4B4-E39CFF96DCC1}" destId="{AEE386CB-56EA-4296-8DEA-2666635631CE}" srcOrd="1" destOrd="0" presId="urn:microsoft.com/office/officeart/2005/8/layout/hierarchy6"/>
    <dgm:cxn modelId="{BD4A9F0D-0640-4BE9-9579-CF66C3C826B4}" type="presParOf" srcId="{AEE386CB-56EA-4296-8DEA-2666635631CE}" destId="{D37E7C4E-A195-46D6-9744-D3F8EB7DCE04}" srcOrd="0" destOrd="0" presId="urn:microsoft.com/office/officeart/2005/8/layout/hierarchy6"/>
    <dgm:cxn modelId="{1D6530C9-71E1-4DD5-93C3-767CA00E29BC}" type="presParOf" srcId="{AEE386CB-56EA-4296-8DEA-2666635631CE}" destId="{0C8326DA-FAAB-4FFC-8C54-33B4BE90F391}" srcOrd="1" destOrd="0" presId="urn:microsoft.com/office/officeart/2005/8/layout/hierarchy6"/>
    <dgm:cxn modelId="{ABFB665B-BADC-47BD-8BCD-330FD49FCDEA}" type="presParOf" srcId="{0C8326DA-FAAB-4FFC-8C54-33B4BE90F391}" destId="{997C7CE1-5E3C-447C-A3C3-C78883DE57F6}" srcOrd="0" destOrd="0" presId="urn:microsoft.com/office/officeart/2005/8/layout/hierarchy6"/>
    <dgm:cxn modelId="{577237E2-BD11-4994-9043-EE423ED89F13}" type="presParOf" srcId="{0C8326DA-FAAB-4FFC-8C54-33B4BE90F391}" destId="{78780743-537F-4C02-84C9-74539B1F86D1}" srcOrd="1" destOrd="0" presId="urn:microsoft.com/office/officeart/2005/8/layout/hierarchy6"/>
    <dgm:cxn modelId="{16D6A778-27D8-4549-AFA9-71FE81C61528}" type="presParOf" srcId="{78780743-537F-4C02-84C9-74539B1F86D1}" destId="{63427B91-F317-41B9-8FAD-986D9A63ED1D}" srcOrd="0" destOrd="0" presId="urn:microsoft.com/office/officeart/2005/8/layout/hierarchy6"/>
    <dgm:cxn modelId="{5FE62B2D-D274-49B7-9CED-F223534D3D10}" type="presParOf" srcId="{78780743-537F-4C02-84C9-74539B1F86D1}" destId="{3B381813-7207-4AC1-905E-AF438888DA3C}" srcOrd="1" destOrd="0" presId="urn:microsoft.com/office/officeart/2005/8/layout/hierarchy6"/>
    <dgm:cxn modelId="{E3A24C40-7B70-494B-A829-B103E67C439F}" type="presParOf" srcId="{0C8326DA-FAAB-4FFC-8C54-33B4BE90F391}" destId="{52D338A9-D094-4CA4-BC8F-1DDD1DE80E50}" srcOrd="2" destOrd="0" presId="urn:microsoft.com/office/officeart/2005/8/layout/hierarchy6"/>
    <dgm:cxn modelId="{7C10E3DB-2218-4D17-BDD2-C8970FE96CA3}" type="presParOf" srcId="{0C8326DA-FAAB-4FFC-8C54-33B4BE90F391}" destId="{9BD50629-F1AD-44DF-9C23-BB0235079365}" srcOrd="3" destOrd="0" presId="urn:microsoft.com/office/officeart/2005/8/layout/hierarchy6"/>
    <dgm:cxn modelId="{B59E900B-1D26-425E-BC0D-BAFD53F030C9}" type="presParOf" srcId="{9BD50629-F1AD-44DF-9C23-BB0235079365}" destId="{906AAF95-FA13-42FF-A9FA-F845EE3F6502}" srcOrd="0" destOrd="0" presId="urn:microsoft.com/office/officeart/2005/8/layout/hierarchy6"/>
    <dgm:cxn modelId="{1043FB16-B8AD-4FEA-8160-6A349A75B166}" type="presParOf" srcId="{9BD50629-F1AD-44DF-9C23-BB0235079365}" destId="{9CFED07A-F790-4B7F-B271-905D0FCBB87A}" srcOrd="1" destOrd="0" presId="urn:microsoft.com/office/officeart/2005/8/layout/hierarchy6"/>
    <dgm:cxn modelId="{6743E322-7BB7-4D87-9A1C-7BB151EB25C7}" type="presParOf" srcId="{0C8326DA-FAAB-4FFC-8C54-33B4BE90F391}" destId="{135DCF36-83F6-4B57-BA1C-3A6AD625779F}" srcOrd="4" destOrd="0" presId="urn:microsoft.com/office/officeart/2005/8/layout/hierarchy6"/>
    <dgm:cxn modelId="{086F7EE9-060E-4F4D-8968-47047B588487}" type="presParOf" srcId="{0C8326DA-FAAB-4FFC-8C54-33B4BE90F391}" destId="{572B812B-E6C8-4BF3-AF38-E734824717B4}" srcOrd="5" destOrd="0" presId="urn:microsoft.com/office/officeart/2005/8/layout/hierarchy6"/>
    <dgm:cxn modelId="{D7DAD581-9C5F-43B5-9E67-4EFBBB1FE46B}" type="presParOf" srcId="{572B812B-E6C8-4BF3-AF38-E734824717B4}" destId="{3F40BD8B-1D1D-4061-ACF1-DE08A4BECA77}" srcOrd="0" destOrd="0" presId="urn:microsoft.com/office/officeart/2005/8/layout/hierarchy6"/>
    <dgm:cxn modelId="{AFB39CAE-C1FB-44E9-8A46-5B270B3DAFAD}" type="presParOf" srcId="{572B812B-E6C8-4BF3-AF38-E734824717B4}" destId="{BF8F0A25-36FE-40E8-A70B-62A471AE10F5}" srcOrd="1" destOrd="0" presId="urn:microsoft.com/office/officeart/2005/8/layout/hierarchy6"/>
    <dgm:cxn modelId="{03B91838-350E-44CE-BBED-0C5F23871F40}" type="presParOf" srcId="{0C8326DA-FAAB-4FFC-8C54-33B4BE90F391}" destId="{901204AD-5C57-4BE3-9A5F-E9F3A224A2B1}" srcOrd="6" destOrd="0" presId="urn:microsoft.com/office/officeart/2005/8/layout/hierarchy6"/>
    <dgm:cxn modelId="{5C76D898-F52B-4ACF-AC69-DBF347085180}" type="presParOf" srcId="{0C8326DA-FAAB-4FFC-8C54-33B4BE90F391}" destId="{07711DE8-7022-4980-B443-B78FC493953D}" srcOrd="7" destOrd="0" presId="urn:microsoft.com/office/officeart/2005/8/layout/hierarchy6"/>
    <dgm:cxn modelId="{56DF7B71-F369-4BAB-9052-E57489D3D81B}" type="presParOf" srcId="{07711DE8-7022-4980-B443-B78FC493953D}" destId="{C15F6460-5DD0-4BDA-B147-1EE253E14E19}" srcOrd="0" destOrd="0" presId="urn:microsoft.com/office/officeart/2005/8/layout/hierarchy6"/>
    <dgm:cxn modelId="{AC092E1F-5C5B-4C93-9333-5825CBBA7472}" type="presParOf" srcId="{07711DE8-7022-4980-B443-B78FC493953D}" destId="{32AEBBC4-47F0-4DB5-95CC-A6023405DCE7}" srcOrd="1" destOrd="0" presId="urn:microsoft.com/office/officeart/2005/8/layout/hierarchy6"/>
    <dgm:cxn modelId="{92D3BF93-CE48-4598-8747-2FE4F2BA491C}" type="presParOf" srcId="{0C8326DA-FAAB-4FFC-8C54-33B4BE90F391}" destId="{578D6254-ECC8-460D-819D-87250AD1B928}" srcOrd="8" destOrd="0" presId="urn:microsoft.com/office/officeart/2005/8/layout/hierarchy6"/>
    <dgm:cxn modelId="{90E378FD-2D17-41BA-BDFC-BA8100434086}" type="presParOf" srcId="{0C8326DA-FAAB-4FFC-8C54-33B4BE90F391}" destId="{638BCC43-4187-4214-B1D1-3CDFEDC4C06D}" srcOrd="9" destOrd="0" presId="urn:microsoft.com/office/officeart/2005/8/layout/hierarchy6"/>
    <dgm:cxn modelId="{7F73D611-5A5A-4DEE-AD5D-7D987AB4E83E}" type="presParOf" srcId="{638BCC43-4187-4214-B1D1-3CDFEDC4C06D}" destId="{24169050-4619-4D6A-9571-355760768E46}" srcOrd="0" destOrd="0" presId="urn:microsoft.com/office/officeart/2005/8/layout/hierarchy6"/>
    <dgm:cxn modelId="{C5A5B4EC-B61C-424C-BD35-DB82A79CC29D}" type="presParOf" srcId="{638BCC43-4187-4214-B1D1-3CDFEDC4C06D}" destId="{7B558712-8935-4374-9A49-569D8763C347}" srcOrd="1" destOrd="0" presId="urn:microsoft.com/office/officeart/2005/8/layout/hierarchy6"/>
    <dgm:cxn modelId="{C9AB15B8-4C7D-4BC2-AFAD-BF9226CB6A5B}" type="presParOf" srcId="{0C8326DA-FAAB-4FFC-8C54-33B4BE90F391}" destId="{55B9D750-01BC-4A16-A0B5-8A52FEFFB0C9}" srcOrd="10" destOrd="0" presId="urn:microsoft.com/office/officeart/2005/8/layout/hierarchy6"/>
    <dgm:cxn modelId="{69C5593F-35CA-4961-87EB-2F491F250157}" type="presParOf" srcId="{0C8326DA-FAAB-4FFC-8C54-33B4BE90F391}" destId="{28810BDB-EFCF-4853-81E0-631704F9B87B}" srcOrd="11" destOrd="0" presId="urn:microsoft.com/office/officeart/2005/8/layout/hierarchy6"/>
    <dgm:cxn modelId="{9BC70C5A-4993-4A0A-B256-7BA1473C04F4}" type="presParOf" srcId="{28810BDB-EFCF-4853-81E0-631704F9B87B}" destId="{48EBC6AC-5536-4672-9EEE-86468D5EEE66}" srcOrd="0" destOrd="0" presId="urn:microsoft.com/office/officeart/2005/8/layout/hierarchy6"/>
    <dgm:cxn modelId="{8D685F59-81ED-4692-9C8A-E4D2BDF9F158}" type="presParOf" srcId="{28810BDB-EFCF-4853-81E0-631704F9B87B}" destId="{B13CB242-E925-442C-BD7D-3E98738E673D}" srcOrd="1" destOrd="0" presId="urn:microsoft.com/office/officeart/2005/8/layout/hierarchy6"/>
    <dgm:cxn modelId="{30B17B1E-3583-4EBB-BD8F-E5C42FA40255}" type="presParOf" srcId="{08C42C09-93E3-43DD-A4B4-E39CFF96DCC1}" destId="{3D96BBE7-28F6-447A-A289-1DED7C5E8451}" srcOrd="2" destOrd="0" presId="urn:microsoft.com/office/officeart/2005/8/layout/hierarchy6"/>
    <dgm:cxn modelId="{8ED129CA-F5FE-40FD-8F4A-10C9E143C35B}" type="presParOf" srcId="{08C42C09-93E3-43DD-A4B4-E39CFF96DCC1}" destId="{17A6329F-5BD0-4709-94D5-CC256E3F367D}" srcOrd="3" destOrd="0" presId="urn:microsoft.com/office/officeart/2005/8/layout/hierarchy6"/>
    <dgm:cxn modelId="{549B0FFA-A551-4A50-AF3C-6B119DD5BB15}" type="presParOf" srcId="{17A6329F-5BD0-4709-94D5-CC256E3F367D}" destId="{92AC46FC-DFEE-4664-A2BD-6122199E628D}" srcOrd="0" destOrd="0" presId="urn:microsoft.com/office/officeart/2005/8/layout/hierarchy6"/>
    <dgm:cxn modelId="{405C337F-7D07-46B6-87AF-14E4482BCC7D}" type="presParOf" srcId="{17A6329F-5BD0-4709-94D5-CC256E3F367D}" destId="{B350A825-19EE-40C8-92E0-10F6F63FC909}" srcOrd="1" destOrd="0" presId="urn:microsoft.com/office/officeart/2005/8/layout/hierarchy6"/>
    <dgm:cxn modelId="{D9C916CD-E927-4A34-8656-E3819A22553B}" type="presParOf" srcId="{08C42C09-93E3-43DD-A4B4-E39CFF96DCC1}" destId="{54EB2C99-34B8-4AEB-93B7-6E4A3653E21D}" srcOrd="4" destOrd="0" presId="urn:microsoft.com/office/officeart/2005/8/layout/hierarchy6"/>
    <dgm:cxn modelId="{EC86FD7C-D959-43BB-A25F-EE063F5F2129}" type="presParOf" srcId="{08C42C09-93E3-43DD-A4B4-E39CFF96DCC1}" destId="{1271E069-17D5-4D9C-B628-4C9BD71D4ACC}" srcOrd="5" destOrd="0" presId="urn:microsoft.com/office/officeart/2005/8/layout/hierarchy6"/>
    <dgm:cxn modelId="{8B68FEC3-0DCE-4356-B7C1-75322EE2DD1E}" type="presParOf" srcId="{1271E069-17D5-4D9C-B628-4C9BD71D4ACC}" destId="{EC7F2500-7A4F-4DC6-AB40-CE91A8E4FAE0}" srcOrd="0" destOrd="0" presId="urn:microsoft.com/office/officeart/2005/8/layout/hierarchy6"/>
    <dgm:cxn modelId="{68C24C90-AA5A-4C45-BB5C-3CD5132A8BA9}" type="presParOf" srcId="{1271E069-17D5-4D9C-B628-4C9BD71D4ACC}" destId="{9D364DD0-2047-4285-BFC7-41A1AC641675}" srcOrd="1" destOrd="0" presId="urn:microsoft.com/office/officeart/2005/8/layout/hierarchy6"/>
    <dgm:cxn modelId="{C6BD019B-09A3-4D26-82F8-B377B5696D11}" type="presParOf" srcId="{BDA5646C-3B1D-41E3-826A-793D8A367468}" destId="{014669CC-DC89-4DC0-9F7A-D2B22F365244}"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AB9FD4-248E-4CD0-99C0-5C22BD28CF3E}">
      <dsp:nvSpPr>
        <dsp:cNvPr id="0" name=""/>
        <dsp:cNvSpPr/>
      </dsp:nvSpPr>
      <dsp:spPr>
        <a:xfrm>
          <a:off x="3011562" y="445934"/>
          <a:ext cx="2311578" cy="1541052"/>
        </a:xfrm>
        <a:prstGeom prst="roundRect">
          <a:avLst>
            <a:gd name="adj" fmla="val 10000"/>
          </a:avLst>
        </a:prstGeom>
        <a:solidFill>
          <a:schemeClr val="accent1"/>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bg1"/>
              </a:solidFill>
            </a:rPr>
            <a:t>Field Operations</a:t>
          </a:r>
          <a:endParaRPr lang="en-US" sz="1400" kern="1200" dirty="0">
            <a:solidFill>
              <a:schemeClr val="bg1"/>
            </a:solidFill>
          </a:endParaRPr>
        </a:p>
      </dsp:txBody>
      <dsp:txXfrm>
        <a:off x="3056698" y="491070"/>
        <a:ext cx="2221306" cy="1450780"/>
      </dsp:txXfrm>
    </dsp:sp>
    <dsp:sp modelId="{DE7BBBB8-EA2B-4258-8BAE-CABC0E8FDB6B}">
      <dsp:nvSpPr>
        <dsp:cNvPr id="0" name=""/>
        <dsp:cNvSpPr/>
      </dsp:nvSpPr>
      <dsp:spPr>
        <a:xfrm>
          <a:off x="4167352" y="1986986"/>
          <a:ext cx="3005051" cy="616420"/>
        </a:xfrm>
        <a:custGeom>
          <a:avLst/>
          <a:gdLst/>
          <a:ahLst/>
          <a:cxnLst/>
          <a:rect l="0" t="0" r="0" b="0"/>
          <a:pathLst>
            <a:path>
              <a:moveTo>
                <a:pt x="0" y="0"/>
              </a:moveTo>
              <a:lnTo>
                <a:pt x="0" y="308210"/>
              </a:lnTo>
              <a:lnTo>
                <a:pt x="3005051" y="308210"/>
              </a:lnTo>
              <a:lnTo>
                <a:pt x="3005051" y="61642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A2ABE77-0C0B-48BD-BE54-55A0BB6DB91E}">
      <dsp:nvSpPr>
        <dsp:cNvPr id="0" name=""/>
        <dsp:cNvSpPr/>
      </dsp:nvSpPr>
      <dsp:spPr>
        <a:xfrm>
          <a:off x="6016614" y="2603406"/>
          <a:ext cx="2311578" cy="1541052"/>
        </a:xfrm>
        <a:prstGeom prst="roundRect">
          <a:avLst>
            <a:gd name="adj" fmla="val 10000"/>
          </a:avLst>
        </a:prstGeom>
        <a:solidFill>
          <a:schemeClr val="accent1"/>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bg1"/>
              </a:solidFill>
            </a:rPr>
            <a:t> Intelligence Division</a:t>
          </a:r>
          <a:endParaRPr lang="en-US" sz="1400" kern="1200" dirty="0">
            <a:solidFill>
              <a:schemeClr val="bg1"/>
            </a:solidFill>
          </a:endParaRPr>
        </a:p>
      </dsp:txBody>
      <dsp:txXfrm>
        <a:off x="6061750" y="2648542"/>
        <a:ext cx="2221306" cy="1450780"/>
      </dsp:txXfrm>
    </dsp:sp>
    <dsp:sp modelId="{8B16E4C1-C62A-4B08-9E24-E3653A32C70F}">
      <dsp:nvSpPr>
        <dsp:cNvPr id="0" name=""/>
        <dsp:cNvSpPr/>
      </dsp:nvSpPr>
      <dsp:spPr>
        <a:xfrm>
          <a:off x="4121632" y="1986986"/>
          <a:ext cx="91440" cy="616420"/>
        </a:xfrm>
        <a:custGeom>
          <a:avLst/>
          <a:gdLst/>
          <a:ahLst/>
          <a:cxnLst/>
          <a:rect l="0" t="0" r="0" b="0"/>
          <a:pathLst>
            <a:path>
              <a:moveTo>
                <a:pt x="45720" y="0"/>
              </a:moveTo>
              <a:lnTo>
                <a:pt x="45720" y="61642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B271CC-E144-4E81-8CD2-EF6B1E86BABD}">
      <dsp:nvSpPr>
        <dsp:cNvPr id="0" name=""/>
        <dsp:cNvSpPr/>
      </dsp:nvSpPr>
      <dsp:spPr>
        <a:xfrm>
          <a:off x="3011562" y="2603406"/>
          <a:ext cx="2311578" cy="1541052"/>
        </a:xfrm>
        <a:prstGeom prst="roundRect">
          <a:avLst>
            <a:gd name="adj" fmla="val 10000"/>
          </a:avLst>
        </a:prstGeom>
        <a:solidFill>
          <a:schemeClr val="accent1"/>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bg1"/>
              </a:solidFill>
            </a:rPr>
            <a:t>Tax Audit Division</a:t>
          </a:r>
          <a:endParaRPr lang="en-US" sz="1400" kern="1200" dirty="0">
            <a:solidFill>
              <a:schemeClr val="bg1"/>
            </a:solidFill>
          </a:endParaRPr>
        </a:p>
      </dsp:txBody>
      <dsp:txXfrm>
        <a:off x="3056698" y="2648542"/>
        <a:ext cx="2221306" cy="1450780"/>
      </dsp:txXfrm>
    </dsp:sp>
    <dsp:sp modelId="{0D8A386C-A885-42AD-B313-8012153C15C4}">
      <dsp:nvSpPr>
        <dsp:cNvPr id="0" name=""/>
        <dsp:cNvSpPr/>
      </dsp:nvSpPr>
      <dsp:spPr>
        <a:xfrm>
          <a:off x="1162300" y="1986986"/>
          <a:ext cx="3005051" cy="616420"/>
        </a:xfrm>
        <a:custGeom>
          <a:avLst/>
          <a:gdLst/>
          <a:ahLst/>
          <a:cxnLst/>
          <a:rect l="0" t="0" r="0" b="0"/>
          <a:pathLst>
            <a:path>
              <a:moveTo>
                <a:pt x="3005051" y="0"/>
              </a:moveTo>
              <a:lnTo>
                <a:pt x="3005051" y="308210"/>
              </a:lnTo>
              <a:lnTo>
                <a:pt x="0" y="308210"/>
              </a:lnTo>
              <a:lnTo>
                <a:pt x="0" y="61642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A7822F4-6D06-4019-98AC-F8F3C80D027A}">
      <dsp:nvSpPr>
        <dsp:cNvPr id="0" name=""/>
        <dsp:cNvSpPr/>
      </dsp:nvSpPr>
      <dsp:spPr>
        <a:xfrm>
          <a:off x="6511" y="2603406"/>
          <a:ext cx="2311578" cy="1541052"/>
        </a:xfrm>
        <a:prstGeom prst="roundRect">
          <a:avLst>
            <a:gd name="adj" fmla="val 10000"/>
          </a:avLst>
        </a:prstGeom>
        <a:solidFill>
          <a:schemeClr val="accent1"/>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bg1"/>
              </a:solidFill>
            </a:rPr>
            <a:t>Trade Investigations Division</a:t>
          </a:r>
          <a:endParaRPr lang="en-US" sz="1400" kern="1200" dirty="0">
            <a:solidFill>
              <a:schemeClr val="bg1"/>
            </a:solidFill>
          </a:endParaRPr>
        </a:p>
      </dsp:txBody>
      <dsp:txXfrm>
        <a:off x="51647" y="2648542"/>
        <a:ext cx="2221306" cy="14507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D5C8D8-A7B0-4148-B2F3-320EA978854A}">
      <dsp:nvSpPr>
        <dsp:cNvPr id="0" name=""/>
        <dsp:cNvSpPr/>
      </dsp:nvSpPr>
      <dsp:spPr>
        <a:xfrm>
          <a:off x="3620395" y="612886"/>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Director</a:t>
          </a:r>
          <a:endParaRPr lang="en-US" sz="1400" kern="1200" dirty="0"/>
        </a:p>
      </dsp:txBody>
      <dsp:txXfrm>
        <a:off x="3642089" y="634580"/>
        <a:ext cx="1067634" cy="697293"/>
      </dsp:txXfrm>
    </dsp:sp>
    <dsp:sp modelId="{5233C565-7EA9-486A-B211-C30D175A7A88}">
      <dsp:nvSpPr>
        <dsp:cNvPr id="0" name=""/>
        <dsp:cNvSpPr/>
      </dsp:nvSpPr>
      <dsp:spPr>
        <a:xfrm>
          <a:off x="4121632" y="1353567"/>
          <a:ext cx="91440" cy="571287"/>
        </a:xfrm>
        <a:custGeom>
          <a:avLst/>
          <a:gdLst/>
          <a:ahLst/>
          <a:cxnLst/>
          <a:rect l="0" t="0" r="0" b="0"/>
          <a:pathLst>
            <a:path>
              <a:moveTo>
                <a:pt x="54274" y="0"/>
              </a:moveTo>
              <a:lnTo>
                <a:pt x="54274" y="285643"/>
              </a:lnTo>
              <a:lnTo>
                <a:pt x="45720" y="285643"/>
              </a:lnTo>
              <a:lnTo>
                <a:pt x="45720" y="571287"/>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7E7C4E-A195-46D6-9744-D3F8EB7DCE04}">
      <dsp:nvSpPr>
        <dsp:cNvPr id="0" name=""/>
        <dsp:cNvSpPr/>
      </dsp:nvSpPr>
      <dsp:spPr>
        <a:xfrm>
          <a:off x="3611840" y="1924855"/>
          <a:ext cx="1111022" cy="740681"/>
        </a:xfrm>
        <a:prstGeom prst="roundRect">
          <a:avLst>
            <a:gd name="adj" fmla="val 10000"/>
          </a:avLst>
        </a:prstGeom>
        <a:solidFill>
          <a:schemeClr val="accent1"/>
        </a:solidFill>
        <a:ln w="15875"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solidFill>
                <a:schemeClr val="bg1"/>
              </a:solidFill>
            </a:rPr>
            <a:t>Deputy Director</a:t>
          </a:r>
          <a:endParaRPr lang="en-US" sz="1400" kern="1200" dirty="0">
            <a:solidFill>
              <a:schemeClr val="bg1"/>
            </a:solidFill>
          </a:endParaRPr>
        </a:p>
      </dsp:txBody>
      <dsp:txXfrm>
        <a:off x="3633534" y="1946549"/>
        <a:ext cx="1067634" cy="697293"/>
      </dsp:txXfrm>
    </dsp:sp>
    <dsp:sp modelId="{997C7CE1-5E3C-447C-A3C3-C78883DE57F6}">
      <dsp:nvSpPr>
        <dsp:cNvPr id="0" name=""/>
        <dsp:cNvSpPr/>
      </dsp:nvSpPr>
      <dsp:spPr>
        <a:xfrm>
          <a:off x="4167352" y="2665537"/>
          <a:ext cx="3610823" cy="296272"/>
        </a:xfrm>
        <a:custGeom>
          <a:avLst/>
          <a:gdLst/>
          <a:ahLst/>
          <a:cxnLst/>
          <a:rect l="0" t="0" r="0" b="0"/>
          <a:pathLst>
            <a:path>
              <a:moveTo>
                <a:pt x="0" y="0"/>
              </a:moveTo>
              <a:lnTo>
                <a:pt x="0" y="148136"/>
              </a:lnTo>
              <a:lnTo>
                <a:pt x="3610823" y="148136"/>
              </a:lnTo>
              <a:lnTo>
                <a:pt x="3610823" y="29627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427B91-F317-41B9-8FAD-986D9A63ED1D}">
      <dsp:nvSpPr>
        <dsp:cNvPr id="0" name=""/>
        <dsp:cNvSpPr/>
      </dsp:nvSpPr>
      <dsp:spPr>
        <a:xfrm>
          <a:off x="7222664" y="2961810"/>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PR District Office</a:t>
          </a:r>
          <a:endParaRPr lang="en-US" sz="1400" kern="1200" dirty="0"/>
        </a:p>
      </dsp:txBody>
      <dsp:txXfrm>
        <a:off x="7244358" y="2983504"/>
        <a:ext cx="1067634" cy="697293"/>
      </dsp:txXfrm>
    </dsp:sp>
    <dsp:sp modelId="{52D338A9-D094-4CA4-BC8F-1DDD1DE80E50}">
      <dsp:nvSpPr>
        <dsp:cNvPr id="0" name=""/>
        <dsp:cNvSpPr/>
      </dsp:nvSpPr>
      <dsp:spPr>
        <a:xfrm>
          <a:off x="4167352" y="2665537"/>
          <a:ext cx="2166493" cy="296272"/>
        </a:xfrm>
        <a:custGeom>
          <a:avLst/>
          <a:gdLst/>
          <a:ahLst/>
          <a:cxnLst/>
          <a:rect l="0" t="0" r="0" b="0"/>
          <a:pathLst>
            <a:path>
              <a:moveTo>
                <a:pt x="0" y="0"/>
              </a:moveTo>
              <a:lnTo>
                <a:pt x="0" y="148136"/>
              </a:lnTo>
              <a:lnTo>
                <a:pt x="2166493" y="148136"/>
              </a:lnTo>
              <a:lnTo>
                <a:pt x="2166493" y="29627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6AAF95-FA13-42FF-A9FA-F845EE3F6502}">
      <dsp:nvSpPr>
        <dsp:cNvPr id="0" name=""/>
        <dsp:cNvSpPr/>
      </dsp:nvSpPr>
      <dsp:spPr>
        <a:xfrm>
          <a:off x="5778334" y="2961810"/>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Western II District Office</a:t>
          </a:r>
          <a:endParaRPr lang="en-US" sz="1400" kern="1200" dirty="0"/>
        </a:p>
      </dsp:txBody>
      <dsp:txXfrm>
        <a:off x="5800028" y="2983504"/>
        <a:ext cx="1067634" cy="697293"/>
      </dsp:txXfrm>
    </dsp:sp>
    <dsp:sp modelId="{135DCF36-83F6-4B57-BA1C-3A6AD625779F}">
      <dsp:nvSpPr>
        <dsp:cNvPr id="0" name=""/>
        <dsp:cNvSpPr/>
      </dsp:nvSpPr>
      <dsp:spPr>
        <a:xfrm>
          <a:off x="4167352" y="2665537"/>
          <a:ext cx="722164" cy="296272"/>
        </a:xfrm>
        <a:custGeom>
          <a:avLst/>
          <a:gdLst/>
          <a:ahLst/>
          <a:cxnLst/>
          <a:rect l="0" t="0" r="0" b="0"/>
          <a:pathLst>
            <a:path>
              <a:moveTo>
                <a:pt x="0" y="0"/>
              </a:moveTo>
              <a:lnTo>
                <a:pt x="0" y="148136"/>
              </a:lnTo>
              <a:lnTo>
                <a:pt x="722164" y="148136"/>
              </a:lnTo>
              <a:lnTo>
                <a:pt x="722164" y="29627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40BD8B-1D1D-4061-ACF1-DE08A4BECA77}">
      <dsp:nvSpPr>
        <dsp:cNvPr id="0" name=""/>
        <dsp:cNvSpPr/>
      </dsp:nvSpPr>
      <dsp:spPr>
        <a:xfrm>
          <a:off x="4334005" y="2961810"/>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Western I District Office</a:t>
          </a:r>
          <a:endParaRPr lang="en-US" sz="1400" kern="1200" dirty="0"/>
        </a:p>
      </dsp:txBody>
      <dsp:txXfrm>
        <a:off x="4355699" y="2983504"/>
        <a:ext cx="1067634" cy="697293"/>
      </dsp:txXfrm>
    </dsp:sp>
    <dsp:sp modelId="{901204AD-5C57-4BE3-9A5F-E9F3A224A2B1}">
      <dsp:nvSpPr>
        <dsp:cNvPr id="0" name=""/>
        <dsp:cNvSpPr/>
      </dsp:nvSpPr>
      <dsp:spPr>
        <a:xfrm>
          <a:off x="3445187" y="2665537"/>
          <a:ext cx="722164" cy="296272"/>
        </a:xfrm>
        <a:custGeom>
          <a:avLst/>
          <a:gdLst/>
          <a:ahLst/>
          <a:cxnLst/>
          <a:rect l="0" t="0" r="0" b="0"/>
          <a:pathLst>
            <a:path>
              <a:moveTo>
                <a:pt x="722164" y="0"/>
              </a:moveTo>
              <a:lnTo>
                <a:pt x="722164" y="148136"/>
              </a:lnTo>
              <a:lnTo>
                <a:pt x="0" y="148136"/>
              </a:lnTo>
              <a:lnTo>
                <a:pt x="0" y="29627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5F6460-5DD0-4BDA-B147-1EE253E14E19}">
      <dsp:nvSpPr>
        <dsp:cNvPr id="0" name=""/>
        <dsp:cNvSpPr/>
      </dsp:nvSpPr>
      <dsp:spPr>
        <a:xfrm>
          <a:off x="2889676" y="2961810"/>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Mountain District Office</a:t>
          </a:r>
          <a:endParaRPr lang="en-US" sz="1400" kern="1200" dirty="0"/>
        </a:p>
      </dsp:txBody>
      <dsp:txXfrm>
        <a:off x="2911370" y="2983504"/>
        <a:ext cx="1067634" cy="697293"/>
      </dsp:txXfrm>
    </dsp:sp>
    <dsp:sp modelId="{578D6254-ECC8-460D-819D-87250AD1B928}">
      <dsp:nvSpPr>
        <dsp:cNvPr id="0" name=""/>
        <dsp:cNvSpPr/>
      </dsp:nvSpPr>
      <dsp:spPr>
        <a:xfrm>
          <a:off x="2000858" y="2665537"/>
          <a:ext cx="2166493" cy="296272"/>
        </a:xfrm>
        <a:custGeom>
          <a:avLst/>
          <a:gdLst/>
          <a:ahLst/>
          <a:cxnLst/>
          <a:rect l="0" t="0" r="0" b="0"/>
          <a:pathLst>
            <a:path>
              <a:moveTo>
                <a:pt x="2166493" y="0"/>
              </a:moveTo>
              <a:lnTo>
                <a:pt x="2166493" y="148136"/>
              </a:lnTo>
              <a:lnTo>
                <a:pt x="0" y="148136"/>
              </a:lnTo>
              <a:lnTo>
                <a:pt x="0" y="29627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169050-4619-4D6A-9571-355760768E46}">
      <dsp:nvSpPr>
        <dsp:cNvPr id="0" name=""/>
        <dsp:cNvSpPr/>
      </dsp:nvSpPr>
      <dsp:spPr>
        <a:xfrm>
          <a:off x="1445346" y="2961810"/>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SE District Office</a:t>
          </a:r>
          <a:endParaRPr lang="en-US" sz="1400" kern="1200" dirty="0"/>
        </a:p>
      </dsp:txBody>
      <dsp:txXfrm>
        <a:off x="1467040" y="2983504"/>
        <a:ext cx="1067634" cy="697293"/>
      </dsp:txXfrm>
    </dsp:sp>
    <dsp:sp modelId="{55B9D750-01BC-4A16-A0B5-8A52FEFFB0C9}">
      <dsp:nvSpPr>
        <dsp:cNvPr id="0" name=""/>
        <dsp:cNvSpPr/>
      </dsp:nvSpPr>
      <dsp:spPr>
        <a:xfrm>
          <a:off x="556528" y="2665537"/>
          <a:ext cx="3610823" cy="296272"/>
        </a:xfrm>
        <a:custGeom>
          <a:avLst/>
          <a:gdLst/>
          <a:ahLst/>
          <a:cxnLst/>
          <a:rect l="0" t="0" r="0" b="0"/>
          <a:pathLst>
            <a:path>
              <a:moveTo>
                <a:pt x="3610823" y="0"/>
              </a:moveTo>
              <a:lnTo>
                <a:pt x="3610823" y="148136"/>
              </a:lnTo>
              <a:lnTo>
                <a:pt x="0" y="148136"/>
              </a:lnTo>
              <a:lnTo>
                <a:pt x="0" y="296272"/>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EBC6AC-5536-4672-9EEE-86468D5EEE66}">
      <dsp:nvSpPr>
        <dsp:cNvPr id="0" name=""/>
        <dsp:cNvSpPr/>
      </dsp:nvSpPr>
      <dsp:spPr>
        <a:xfrm>
          <a:off x="1017" y="2961810"/>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NE District Office</a:t>
          </a:r>
          <a:endParaRPr lang="en-US" sz="1400" kern="1200" dirty="0"/>
        </a:p>
      </dsp:txBody>
      <dsp:txXfrm>
        <a:off x="22711" y="2983504"/>
        <a:ext cx="1067634" cy="697293"/>
      </dsp:txXfrm>
    </dsp:sp>
    <dsp:sp modelId="{3D96BBE7-28F6-447A-A289-1DED7C5E8451}">
      <dsp:nvSpPr>
        <dsp:cNvPr id="0" name=""/>
        <dsp:cNvSpPr/>
      </dsp:nvSpPr>
      <dsp:spPr>
        <a:xfrm>
          <a:off x="4175906" y="1353567"/>
          <a:ext cx="1747516" cy="571287"/>
        </a:xfrm>
        <a:custGeom>
          <a:avLst/>
          <a:gdLst/>
          <a:ahLst/>
          <a:cxnLst/>
          <a:rect l="0" t="0" r="0" b="0"/>
          <a:pathLst>
            <a:path>
              <a:moveTo>
                <a:pt x="0" y="0"/>
              </a:moveTo>
              <a:lnTo>
                <a:pt x="0" y="285643"/>
              </a:lnTo>
              <a:lnTo>
                <a:pt x="1747516" y="285643"/>
              </a:lnTo>
              <a:lnTo>
                <a:pt x="1747516" y="571287"/>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AC46FC-DFEE-4664-A2BD-6122199E628D}">
      <dsp:nvSpPr>
        <dsp:cNvPr id="0" name=""/>
        <dsp:cNvSpPr/>
      </dsp:nvSpPr>
      <dsp:spPr>
        <a:xfrm>
          <a:off x="5367911" y="1924855"/>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Office of Special Operations</a:t>
          </a:r>
          <a:endParaRPr lang="en-US" sz="1400" kern="1200" dirty="0"/>
        </a:p>
      </dsp:txBody>
      <dsp:txXfrm>
        <a:off x="5389605" y="1946549"/>
        <a:ext cx="1067634" cy="697293"/>
      </dsp:txXfrm>
    </dsp:sp>
    <dsp:sp modelId="{54EB2C99-34B8-4AEB-93B7-6E4A3653E21D}">
      <dsp:nvSpPr>
        <dsp:cNvPr id="0" name=""/>
        <dsp:cNvSpPr/>
      </dsp:nvSpPr>
      <dsp:spPr>
        <a:xfrm>
          <a:off x="2491374" y="1353567"/>
          <a:ext cx="1684532" cy="545889"/>
        </a:xfrm>
        <a:custGeom>
          <a:avLst/>
          <a:gdLst/>
          <a:ahLst/>
          <a:cxnLst/>
          <a:rect l="0" t="0" r="0" b="0"/>
          <a:pathLst>
            <a:path>
              <a:moveTo>
                <a:pt x="1684532" y="0"/>
              </a:moveTo>
              <a:lnTo>
                <a:pt x="1684532" y="272944"/>
              </a:lnTo>
              <a:lnTo>
                <a:pt x="0" y="272944"/>
              </a:lnTo>
              <a:lnTo>
                <a:pt x="0" y="54588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C7F2500-7A4F-4DC6-AB40-CE91A8E4FAE0}">
      <dsp:nvSpPr>
        <dsp:cNvPr id="0" name=""/>
        <dsp:cNvSpPr/>
      </dsp:nvSpPr>
      <dsp:spPr>
        <a:xfrm>
          <a:off x="1935863" y="1899457"/>
          <a:ext cx="1111022" cy="740681"/>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Market Compliance Office</a:t>
          </a:r>
          <a:endParaRPr lang="en-US" sz="1400" kern="1200" dirty="0"/>
        </a:p>
      </dsp:txBody>
      <dsp:txXfrm>
        <a:off x="1957557" y="1921151"/>
        <a:ext cx="1067634" cy="69729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20D9A24-CAE8-4E35-B000-16FEA53D51AA}" type="datetimeFigureOut">
              <a:rPr lang="en-US" smtClean="0"/>
              <a:t>4/23/2019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9E993D52-670B-4EAD-8684-91C9DB8A1CC5}" type="slidenum">
              <a:rPr lang="en-US" smtClean="0"/>
              <a:t>‹#›</a:t>
            </a:fld>
            <a:endParaRPr lang="en-US"/>
          </a:p>
        </p:txBody>
      </p:sp>
    </p:spTree>
    <p:extLst>
      <p:ext uri="{BB962C8B-B14F-4D97-AF65-F5344CB8AC3E}">
        <p14:creationId xmlns:p14="http://schemas.microsoft.com/office/powerpoint/2010/main" val="609138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7CE499B-5B0D-44E8-8C04-196ADE505DFB}" type="datetimeFigureOut">
              <a:rPr lang="en-US" smtClean="0"/>
              <a:t>4/23/2019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3A5E006-9AD3-4A71-B46D-983FFF0CDA17}" type="slidenum">
              <a:rPr lang="en-US" smtClean="0"/>
              <a:t>‹#›</a:t>
            </a:fld>
            <a:endParaRPr lang="en-US" dirty="0"/>
          </a:p>
        </p:txBody>
      </p:sp>
    </p:spTree>
    <p:extLst>
      <p:ext uri="{BB962C8B-B14F-4D97-AF65-F5344CB8AC3E}">
        <p14:creationId xmlns:p14="http://schemas.microsoft.com/office/powerpoint/2010/main" val="3536156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1</a:t>
            </a:fld>
            <a:endParaRPr lang="en-US" dirty="0"/>
          </a:p>
        </p:txBody>
      </p:sp>
    </p:spTree>
    <p:extLst>
      <p:ext uri="{BB962C8B-B14F-4D97-AF65-F5344CB8AC3E}">
        <p14:creationId xmlns:p14="http://schemas.microsoft.com/office/powerpoint/2010/main" val="31673395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21</a:t>
            </a:fld>
            <a:endParaRPr lang="en-US" dirty="0"/>
          </a:p>
        </p:txBody>
      </p:sp>
    </p:spTree>
    <p:extLst>
      <p:ext uri="{BB962C8B-B14F-4D97-AF65-F5344CB8AC3E}">
        <p14:creationId xmlns:p14="http://schemas.microsoft.com/office/powerpoint/2010/main" val="40349401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22</a:t>
            </a:fld>
            <a:endParaRPr lang="en-US" dirty="0"/>
          </a:p>
        </p:txBody>
      </p:sp>
    </p:spTree>
    <p:extLst>
      <p:ext uri="{BB962C8B-B14F-4D97-AF65-F5344CB8AC3E}">
        <p14:creationId xmlns:p14="http://schemas.microsoft.com/office/powerpoint/2010/main" val="29547077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23</a:t>
            </a:fld>
            <a:endParaRPr lang="en-US" dirty="0"/>
          </a:p>
        </p:txBody>
      </p:sp>
    </p:spTree>
    <p:extLst>
      <p:ext uri="{BB962C8B-B14F-4D97-AF65-F5344CB8AC3E}">
        <p14:creationId xmlns:p14="http://schemas.microsoft.com/office/powerpoint/2010/main" val="629702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24</a:t>
            </a:fld>
            <a:endParaRPr lang="en-US" dirty="0"/>
          </a:p>
        </p:txBody>
      </p:sp>
    </p:spTree>
    <p:extLst>
      <p:ext uri="{BB962C8B-B14F-4D97-AF65-F5344CB8AC3E}">
        <p14:creationId xmlns:p14="http://schemas.microsoft.com/office/powerpoint/2010/main" val="4486407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26</a:t>
            </a:fld>
            <a:endParaRPr lang="en-US" dirty="0"/>
          </a:p>
        </p:txBody>
      </p:sp>
    </p:spTree>
    <p:extLst>
      <p:ext uri="{BB962C8B-B14F-4D97-AF65-F5344CB8AC3E}">
        <p14:creationId xmlns:p14="http://schemas.microsoft.com/office/powerpoint/2010/main" val="31817439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29</a:t>
            </a:fld>
            <a:endParaRPr lang="en-US" dirty="0"/>
          </a:p>
        </p:txBody>
      </p:sp>
    </p:spTree>
    <p:extLst>
      <p:ext uri="{BB962C8B-B14F-4D97-AF65-F5344CB8AC3E}">
        <p14:creationId xmlns:p14="http://schemas.microsoft.com/office/powerpoint/2010/main" val="22694073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30</a:t>
            </a:fld>
            <a:endParaRPr lang="en-US" dirty="0">
              <a:solidFill>
                <a:srgbClr val="000000"/>
              </a:solidFill>
            </a:endParaRPr>
          </a:p>
        </p:txBody>
      </p:sp>
    </p:spTree>
    <p:extLst>
      <p:ext uri="{BB962C8B-B14F-4D97-AF65-F5344CB8AC3E}">
        <p14:creationId xmlns:p14="http://schemas.microsoft.com/office/powerpoint/2010/main" val="13573573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31</a:t>
            </a:fld>
            <a:endParaRPr lang="en-US" dirty="0">
              <a:solidFill>
                <a:srgbClr val="000000"/>
              </a:solidFill>
            </a:endParaRPr>
          </a:p>
        </p:txBody>
      </p:sp>
    </p:spTree>
    <p:extLst>
      <p:ext uri="{BB962C8B-B14F-4D97-AF65-F5344CB8AC3E}">
        <p14:creationId xmlns:p14="http://schemas.microsoft.com/office/powerpoint/2010/main" val="30709472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32</a:t>
            </a:fld>
            <a:endParaRPr lang="en-US" dirty="0">
              <a:solidFill>
                <a:srgbClr val="000000"/>
              </a:solidFill>
            </a:endParaRPr>
          </a:p>
        </p:txBody>
      </p:sp>
    </p:spTree>
    <p:extLst>
      <p:ext uri="{BB962C8B-B14F-4D97-AF65-F5344CB8AC3E}">
        <p14:creationId xmlns:p14="http://schemas.microsoft.com/office/powerpoint/2010/main" val="36436922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33</a:t>
            </a:fld>
            <a:endParaRPr lang="en-US" dirty="0">
              <a:solidFill>
                <a:srgbClr val="000000"/>
              </a:solidFill>
            </a:endParaRPr>
          </a:p>
        </p:txBody>
      </p:sp>
    </p:spTree>
    <p:extLst>
      <p:ext uri="{BB962C8B-B14F-4D97-AF65-F5344CB8AC3E}">
        <p14:creationId xmlns:p14="http://schemas.microsoft.com/office/powerpoint/2010/main" val="1334530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2</a:t>
            </a:fld>
            <a:endParaRPr lang="en-US" dirty="0"/>
          </a:p>
        </p:txBody>
      </p:sp>
    </p:spTree>
    <p:extLst>
      <p:ext uri="{BB962C8B-B14F-4D97-AF65-F5344CB8AC3E}">
        <p14:creationId xmlns:p14="http://schemas.microsoft.com/office/powerpoint/2010/main" val="16658375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34</a:t>
            </a:fld>
            <a:endParaRPr lang="en-US" dirty="0">
              <a:solidFill>
                <a:srgbClr val="000000"/>
              </a:solidFill>
            </a:endParaRPr>
          </a:p>
        </p:txBody>
      </p:sp>
    </p:spTree>
    <p:extLst>
      <p:ext uri="{BB962C8B-B14F-4D97-AF65-F5344CB8AC3E}">
        <p14:creationId xmlns:p14="http://schemas.microsoft.com/office/powerpoint/2010/main" val="6754595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35</a:t>
            </a:fld>
            <a:endParaRPr lang="en-US" dirty="0">
              <a:solidFill>
                <a:srgbClr val="000000"/>
              </a:solidFill>
            </a:endParaRPr>
          </a:p>
        </p:txBody>
      </p:sp>
    </p:spTree>
    <p:extLst>
      <p:ext uri="{BB962C8B-B14F-4D97-AF65-F5344CB8AC3E}">
        <p14:creationId xmlns:p14="http://schemas.microsoft.com/office/powerpoint/2010/main" val="27207796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36</a:t>
            </a:fld>
            <a:endParaRPr lang="en-US" dirty="0">
              <a:solidFill>
                <a:srgbClr val="000000"/>
              </a:solidFill>
            </a:endParaRPr>
          </a:p>
        </p:txBody>
      </p:sp>
    </p:spTree>
    <p:extLst>
      <p:ext uri="{BB962C8B-B14F-4D97-AF65-F5344CB8AC3E}">
        <p14:creationId xmlns:p14="http://schemas.microsoft.com/office/powerpoint/2010/main" val="23959383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37</a:t>
            </a:fld>
            <a:endParaRPr lang="en-US" dirty="0">
              <a:solidFill>
                <a:srgbClr val="000000"/>
              </a:solidFill>
            </a:endParaRPr>
          </a:p>
        </p:txBody>
      </p:sp>
    </p:spTree>
    <p:extLst>
      <p:ext uri="{BB962C8B-B14F-4D97-AF65-F5344CB8AC3E}">
        <p14:creationId xmlns:p14="http://schemas.microsoft.com/office/powerpoint/2010/main" val="38719934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38</a:t>
            </a:fld>
            <a:endParaRPr lang="en-US" dirty="0">
              <a:solidFill>
                <a:srgbClr val="000000"/>
              </a:solidFill>
            </a:endParaRPr>
          </a:p>
        </p:txBody>
      </p:sp>
    </p:spTree>
    <p:extLst>
      <p:ext uri="{BB962C8B-B14F-4D97-AF65-F5344CB8AC3E}">
        <p14:creationId xmlns:p14="http://schemas.microsoft.com/office/powerpoint/2010/main" val="202395105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39</a:t>
            </a:fld>
            <a:endParaRPr lang="en-US" dirty="0">
              <a:solidFill>
                <a:srgbClr val="000000"/>
              </a:solidFill>
            </a:endParaRPr>
          </a:p>
        </p:txBody>
      </p:sp>
    </p:spTree>
    <p:extLst>
      <p:ext uri="{BB962C8B-B14F-4D97-AF65-F5344CB8AC3E}">
        <p14:creationId xmlns:p14="http://schemas.microsoft.com/office/powerpoint/2010/main" val="17628096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40</a:t>
            </a:fld>
            <a:endParaRPr lang="en-US" dirty="0">
              <a:solidFill>
                <a:srgbClr val="000000"/>
              </a:solidFill>
            </a:endParaRPr>
          </a:p>
        </p:txBody>
      </p:sp>
    </p:spTree>
    <p:extLst>
      <p:ext uri="{BB962C8B-B14F-4D97-AF65-F5344CB8AC3E}">
        <p14:creationId xmlns:p14="http://schemas.microsoft.com/office/powerpoint/2010/main" val="4470142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41</a:t>
            </a:fld>
            <a:endParaRPr lang="en-US" dirty="0"/>
          </a:p>
        </p:txBody>
      </p:sp>
    </p:spTree>
    <p:extLst>
      <p:ext uri="{BB962C8B-B14F-4D97-AF65-F5344CB8AC3E}">
        <p14:creationId xmlns:p14="http://schemas.microsoft.com/office/powerpoint/2010/main" val="40414594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ct val="50000"/>
              </a:spcBef>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42</a:t>
            </a:fld>
            <a:endParaRPr lang="en-US" dirty="0">
              <a:solidFill>
                <a:srgbClr val="000000"/>
              </a:solidFill>
            </a:endParaRPr>
          </a:p>
        </p:txBody>
      </p:sp>
    </p:spTree>
    <p:extLst>
      <p:ext uri="{BB962C8B-B14F-4D97-AF65-F5344CB8AC3E}">
        <p14:creationId xmlns:p14="http://schemas.microsoft.com/office/powerpoint/2010/main" val="31997295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ct val="50000"/>
              </a:spcBef>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43</a:t>
            </a:fld>
            <a:endParaRPr lang="en-US" dirty="0">
              <a:solidFill>
                <a:srgbClr val="000000"/>
              </a:solidFill>
            </a:endParaRPr>
          </a:p>
        </p:txBody>
      </p:sp>
    </p:spTree>
    <p:extLst>
      <p:ext uri="{BB962C8B-B14F-4D97-AF65-F5344CB8AC3E}">
        <p14:creationId xmlns:p14="http://schemas.microsoft.com/office/powerpoint/2010/main" val="2358691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3</a:t>
            </a:fld>
            <a:endParaRPr lang="en-US" dirty="0"/>
          </a:p>
        </p:txBody>
      </p:sp>
    </p:spTree>
    <p:extLst>
      <p:ext uri="{BB962C8B-B14F-4D97-AF65-F5344CB8AC3E}">
        <p14:creationId xmlns:p14="http://schemas.microsoft.com/office/powerpoint/2010/main" val="15225754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ct val="50000"/>
              </a:spcBef>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44</a:t>
            </a:fld>
            <a:endParaRPr lang="en-US" dirty="0">
              <a:solidFill>
                <a:srgbClr val="000000"/>
              </a:solidFill>
            </a:endParaRPr>
          </a:p>
        </p:txBody>
      </p:sp>
    </p:spTree>
    <p:extLst>
      <p:ext uri="{BB962C8B-B14F-4D97-AF65-F5344CB8AC3E}">
        <p14:creationId xmlns:p14="http://schemas.microsoft.com/office/powerpoint/2010/main" val="24299772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ct val="50000"/>
              </a:spcBef>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45</a:t>
            </a:fld>
            <a:endParaRPr lang="en-US" dirty="0">
              <a:solidFill>
                <a:srgbClr val="000000"/>
              </a:solidFill>
            </a:endParaRPr>
          </a:p>
        </p:txBody>
      </p:sp>
    </p:spTree>
    <p:extLst>
      <p:ext uri="{BB962C8B-B14F-4D97-AF65-F5344CB8AC3E}">
        <p14:creationId xmlns:p14="http://schemas.microsoft.com/office/powerpoint/2010/main" val="13485693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ct val="50000"/>
              </a:spcBef>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46</a:t>
            </a:fld>
            <a:endParaRPr lang="en-US" dirty="0">
              <a:solidFill>
                <a:srgbClr val="000000"/>
              </a:solidFill>
            </a:endParaRPr>
          </a:p>
        </p:txBody>
      </p:sp>
    </p:spTree>
    <p:extLst>
      <p:ext uri="{BB962C8B-B14F-4D97-AF65-F5344CB8AC3E}">
        <p14:creationId xmlns:p14="http://schemas.microsoft.com/office/powerpoint/2010/main" val="23898219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ct val="50000"/>
              </a:spcBef>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47</a:t>
            </a:fld>
            <a:endParaRPr lang="en-US" dirty="0">
              <a:solidFill>
                <a:srgbClr val="000000"/>
              </a:solidFill>
            </a:endParaRPr>
          </a:p>
        </p:txBody>
      </p:sp>
    </p:spTree>
    <p:extLst>
      <p:ext uri="{BB962C8B-B14F-4D97-AF65-F5344CB8AC3E}">
        <p14:creationId xmlns:p14="http://schemas.microsoft.com/office/powerpoint/2010/main" val="186146914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ct val="50000"/>
              </a:spcBef>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48</a:t>
            </a:fld>
            <a:endParaRPr lang="en-US" dirty="0">
              <a:solidFill>
                <a:srgbClr val="000000"/>
              </a:solidFill>
            </a:endParaRPr>
          </a:p>
        </p:txBody>
      </p:sp>
    </p:spTree>
    <p:extLst>
      <p:ext uri="{BB962C8B-B14F-4D97-AF65-F5344CB8AC3E}">
        <p14:creationId xmlns:p14="http://schemas.microsoft.com/office/powerpoint/2010/main" val="41574053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spcBef>
                <a:spcPct val="50000"/>
              </a:spcBef>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49</a:t>
            </a:fld>
            <a:endParaRPr lang="en-US" dirty="0">
              <a:solidFill>
                <a:srgbClr val="000000"/>
              </a:solidFill>
            </a:endParaRPr>
          </a:p>
        </p:txBody>
      </p:sp>
    </p:spTree>
    <p:extLst>
      <p:ext uri="{BB962C8B-B14F-4D97-AF65-F5344CB8AC3E}">
        <p14:creationId xmlns:p14="http://schemas.microsoft.com/office/powerpoint/2010/main" val="253543550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50</a:t>
            </a:fld>
            <a:endParaRPr lang="en-US" dirty="0"/>
          </a:p>
        </p:txBody>
      </p:sp>
    </p:spTree>
    <p:extLst>
      <p:ext uri="{BB962C8B-B14F-4D97-AF65-F5344CB8AC3E}">
        <p14:creationId xmlns:p14="http://schemas.microsoft.com/office/powerpoint/2010/main" val="38822169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51</a:t>
            </a:fld>
            <a:endParaRPr lang="en-US" dirty="0">
              <a:solidFill>
                <a:srgbClr val="000000"/>
              </a:solidFill>
            </a:endParaRPr>
          </a:p>
        </p:txBody>
      </p:sp>
    </p:spTree>
    <p:extLst>
      <p:ext uri="{BB962C8B-B14F-4D97-AF65-F5344CB8AC3E}">
        <p14:creationId xmlns:p14="http://schemas.microsoft.com/office/powerpoint/2010/main" val="229410606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52</a:t>
            </a:fld>
            <a:endParaRPr lang="en-US" dirty="0">
              <a:solidFill>
                <a:srgbClr val="000000"/>
              </a:solidFill>
            </a:endParaRPr>
          </a:p>
        </p:txBody>
      </p:sp>
    </p:spTree>
    <p:extLst>
      <p:ext uri="{BB962C8B-B14F-4D97-AF65-F5344CB8AC3E}">
        <p14:creationId xmlns:p14="http://schemas.microsoft.com/office/powerpoint/2010/main" val="280031824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53</a:t>
            </a:fld>
            <a:endParaRPr lang="en-US" dirty="0">
              <a:solidFill>
                <a:srgbClr val="000000"/>
              </a:solidFill>
            </a:endParaRPr>
          </a:p>
        </p:txBody>
      </p:sp>
    </p:spTree>
    <p:extLst>
      <p:ext uri="{BB962C8B-B14F-4D97-AF65-F5344CB8AC3E}">
        <p14:creationId xmlns:p14="http://schemas.microsoft.com/office/powerpoint/2010/main" val="4184936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5</a:t>
            </a:fld>
            <a:endParaRPr lang="en-US" dirty="0"/>
          </a:p>
        </p:txBody>
      </p:sp>
    </p:spTree>
    <p:extLst>
      <p:ext uri="{BB962C8B-B14F-4D97-AF65-F5344CB8AC3E}">
        <p14:creationId xmlns:p14="http://schemas.microsoft.com/office/powerpoint/2010/main" val="35621441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54</a:t>
            </a:fld>
            <a:endParaRPr lang="en-US" dirty="0">
              <a:solidFill>
                <a:srgbClr val="000000"/>
              </a:solidFill>
            </a:endParaRPr>
          </a:p>
        </p:txBody>
      </p:sp>
    </p:spTree>
    <p:extLst>
      <p:ext uri="{BB962C8B-B14F-4D97-AF65-F5344CB8AC3E}">
        <p14:creationId xmlns:p14="http://schemas.microsoft.com/office/powerpoint/2010/main" val="191224002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55</a:t>
            </a:fld>
            <a:endParaRPr lang="en-US" dirty="0">
              <a:solidFill>
                <a:srgbClr val="000000"/>
              </a:solidFill>
            </a:endParaRPr>
          </a:p>
        </p:txBody>
      </p:sp>
    </p:spTree>
    <p:extLst>
      <p:ext uri="{BB962C8B-B14F-4D97-AF65-F5344CB8AC3E}">
        <p14:creationId xmlns:p14="http://schemas.microsoft.com/office/powerpoint/2010/main" val="116945596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56</a:t>
            </a:fld>
            <a:endParaRPr lang="en-US" dirty="0">
              <a:solidFill>
                <a:srgbClr val="000000"/>
              </a:solidFill>
            </a:endParaRPr>
          </a:p>
        </p:txBody>
      </p:sp>
    </p:spTree>
    <p:extLst>
      <p:ext uri="{BB962C8B-B14F-4D97-AF65-F5344CB8AC3E}">
        <p14:creationId xmlns:p14="http://schemas.microsoft.com/office/powerpoint/2010/main" val="72140374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57</a:t>
            </a:fld>
            <a:endParaRPr lang="en-US" dirty="0">
              <a:solidFill>
                <a:srgbClr val="000000"/>
              </a:solidFill>
            </a:endParaRPr>
          </a:p>
        </p:txBody>
      </p:sp>
    </p:spTree>
    <p:extLst>
      <p:ext uri="{BB962C8B-B14F-4D97-AF65-F5344CB8AC3E}">
        <p14:creationId xmlns:p14="http://schemas.microsoft.com/office/powerpoint/2010/main" val="33931713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58</a:t>
            </a:fld>
            <a:endParaRPr lang="en-US" dirty="0"/>
          </a:p>
        </p:txBody>
      </p:sp>
    </p:spTree>
    <p:extLst>
      <p:ext uri="{BB962C8B-B14F-4D97-AF65-F5344CB8AC3E}">
        <p14:creationId xmlns:p14="http://schemas.microsoft.com/office/powerpoint/2010/main" val="50930446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base">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59</a:t>
            </a:fld>
            <a:endParaRPr lang="en-US" dirty="0">
              <a:solidFill>
                <a:srgbClr val="000000"/>
              </a:solidFill>
            </a:endParaRPr>
          </a:p>
        </p:txBody>
      </p:sp>
    </p:spTree>
    <p:extLst>
      <p:ext uri="{BB962C8B-B14F-4D97-AF65-F5344CB8AC3E}">
        <p14:creationId xmlns:p14="http://schemas.microsoft.com/office/powerpoint/2010/main" val="344073510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base">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60</a:t>
            </a:fld>
            <a:endParaRPr lang="en-US" dirty="0">
              <a:solidFill>
                <a:srgbClr val="000000"/>
              </a:solidFill>
            </a:endParaRPr>
          </a:p>
        </p:txBody>
      </p:sp>
    </p:spTree>
    <p:extLst>
      <p:ext uri="{BB962C8B-B14F-4D97-AF65-F5344CB8AC3E}">
        <p14:creationId xmlns:p14="http://schemas.microsoft.com/office/powerpoint/2010/main" val="386408344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base">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61</a:t>
            </a:fld>
            <a:endParaRPr lang="en-US" dirty="0">
              <a:solidFill>
                <a:srgbClr val="000000"/>
              </a:solidFill>
            </a:endParaRPr>
          </a:p>
        </p:txBody>
      </p:sp>
    </p:spTree>
    <p:extLst>
      <p:ext uri="{BB962C8B-B14F-4D97-AF65-F5344CB8AC3E}">
        <p14:creationId xmlns:p14="http://schemas.microsoft.com/office/powerpoint/2010/main" val="254380307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base">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62</a:t>
            </a:fld>
            <a:endParaRPr lang="en-US" dirty="0">
              <a:solidFill>
                <a:srgbClr val="000000"/>
              </a:solidFill>
            </a:endParaRPr>
          </a:p>
        </p:txBody>
      </p:sp>
    </p:spTree>
    <p:extLst>
      <p:ext uri="{BB962C8B-B14F-4D97-AF65-F5344CB8AC3E}">
        <p14:creationId xmlns:p14="http://schemas.microsoft.com/office/powerpoint/2010/main" val="39969682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base">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63</a:t>
            </a:fld>
            <a:endParaRPr lang="en-US" dirty="0">
              <a:solidFill>
                <a:srgbClr val="000000"/>
              </a:solidFill>
            </a:endParaRPr>
          </a:p>
        </p:txBody>
      </p:sp>
    </p:spTree>
    <p:extLst>
      <p:ext uri="{BB962C8B-B14F-4D97-AF65-F5344CB8AC3E}">
        <p14:creationId xmlns:p14="http://schemas.microsoft.com/office/powerpoint/2010/main" val="2422059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8</a:t>
            </a:fld>
            <a:endParaRPr lang="en-US" dirty="0"/>
          </a:p>
        </p:txBody>
      </p:sp>
    </p:spTree>
    <p:extLst>
      <p:ext uri="{BB962C8B-B14F-4D97-AF65-F5344CB8AC3E}">
        <p14:creationId xmlns:p14="http://schemas.microsoft.com/office/powerpoint/2010/main" val="351143644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64</a:t>
            </a:fld>
            <a:endParaRPr lang="en-US" dirty="0">
              <a:solidFill>
                <a:srgbClr val="000000"/>
              </a:solidFill>
            </a:endParaRPr>
          </a:p>
        </p:txBody>
      </p:sp>
    </p:spTree>
    <p:extLst>
      <p:ext uri="{BB962C8B-B14F-4D97-AF65-F5344CB8AC3E}">
        <p14:creationId xmlns:p14="http://schemas.microsoft.com/office/powerpoint/2010/main" val="306632278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base">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65</a:t>
            </a:fld>
            <a:endParaRPr lang="en-US" dirty="0">
              <a:solidFill>
                <a:srgbClr val="000000"/>
              </a:solidFill>
            </a:endParaRPr>
          </a:p>
        </p:txBody>
      </p:sp>
    </p:spTree>
    <p:extLst>
      <p:ext uri="{BB962C8B-B14F-4D97-AF65-F5344CB8AC3E}">
        <p14:creationId xmlns:p14="http://schemas.microsoft.com/office/powerpoint/2010/main" val="380060989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fontAlgn="base">
              <a:spcBef>
                <a:spcPct val="30000"/>
              </a:spcBef>
              <a:spcAft>
                <a:spcPct val="0"/>
              </a:spcAft>
              <a:defRPr/>
            </a:pPr>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66</a:t>
            </a:fld>
            <a:endParaRPr lang="en-US" dirty="0">
              <a:solidFill>
                <a:srgbClr val="000000"/>
              </a:solidFill>
            </a:endParaRPr>
          </a:p>
        </p:txBody>
      </p:sp>
    </p:spTree>
    <p:extLst>
      <p:ext uri="{BB962C8B-B14F-4D97-AF65-F5344CB8AC3E}">
        <p14:creationId xmlns:p14="http://schemas.microsoft.com/office/powerpoint/2010/main" val="216621144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68</a:t>
            </a:fld>
            <a:endParaRPr lang="en-US" dirty="0"/>
          </a:p>
        </p:txBody>
      </p:sp>
    </p:spTree>
    <p:extLst>
      <p:ext uri="{BB962C8B-B14F-4D97-AF65-F5344CB8AC3E}">
        <p14:creationId xmlns:p14="http://schemas.microsoft.com/office/powerpoint/2010/main" val="248288479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69</a:t>
            </a:fld>
            <a:endParaRPr lang="en-US" dirty="0">
              <a:solidFill>
                <a:srgbClr val="000000"/>
              </a:solidFill>
            </a:endParaRPr>
          </a:p>
        </p:txBody>
      </p:sp>
    </p:spTree>
    <p:extLst>
      <p:ext uri="{BB962C8B-B14F-4D97-AF65-F5344CB8AC3E}">
        <p14:creationId xmlns:p14="http://schemas.microsoft.com/office/powerpoint/2010/main" val="95624653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70</a:t>
            </a:fld>
            <a:endParaRPr lang="en-US" dirty="0">
              <a:solidFill>
                <a:srgbClr val="000000"/>
              </a:solidFill>
            </a:endParaRPr>
          </a:p>
        </p:txBody>
      </p:sp>
    </p:spTree>
    <p:extLst>
      <p:ext uri="{BB962C8B-B14F-4D97-AF65-F5344CB8AC3E}">
        <p14:creationId xmlns:p14="http://schemas.microsoft.com/office/powerpoint/2010/main" val="171686660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71</a:t>
            </a:fld>
            <a:endParaRPr lang="en-US" dirty="0">
              <a:solidFill>
                <a:srgbClr val="000000"/>
              </a:solidFill>
            </a:endParaRPr>
          </a:p>
        </p:txBody>
      </p:sp>
    </p:spTree>
    <p:extLst>
      <p:ext uri="{BB962C8B-B14F-4D97-AF65-F5344CB8AC3E}">
        <p14:creationId xmlns:p14="http://schemas.microsoft.com/office/powerpoint/2010/main" val="158706245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72</a:t>
            </a:fld>
            <a:endParaRPr lang="en-US" dirty="0">
              <a:solidFill>
                <a:srgbClr val="000000"/>
              </a:solidFill>
            </a:endParaRPr>
          </a:p>
        </p:txBody>
      </p:sp>
    </p:spTree>
    <p:extLst>
      <p:ext uri="{BB962C8B-B14F-4D97-AF65-F5344CB8AC3E}">
        <p14:creationId xmlns:p14="http://schemas.microsoft.com/office/powerpoint/2010/main" val="331403743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73</a:t>
            </a:fld>
            <a:endParaRPr lang="en-US" dirty="0">
              <a:solidFill>
                <a:srgbClr val="000000"/>
              </a:solidFill>
            </a:endParaRPr>
          </a:p>
        </p:txBody>
      </p:sp>
    </p:spTree>
    <p:extLst>
      <p:ext uri="{BB962C8B-B14F-4D97-AF65-F5344CB8AC3E}">
        <p14:creationId xmlns:p14="http://schemas.microsoft.com/office/powerpoint/2010/main" val="60827717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74</a:t>
            </a:fld>
            <a:endParaRPr lang="en-US" dirty="0">
              <a:solidFill>
                <a:srgbClr val="000000"/>
              </a:solidFill>
            </a:endParaRPr>
          </a:p>
        </p:txBody>
      </p:sp>
    </p:spTree>
    <p:extLst>
      <p:ext uri="{BB962C8B-B14F-4D97-AF65-F5344CB8AC3E}">
        <p14:creationId xmlns:p14="http://schemas.microsoft.com/office/powerpoint/2010/main" val="609842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10</a:t>
            </a:fld>
            <a:endParaRPr lang="en-US" dirty="0">
              <a:solidFill>
                <a:srgbClr val="000000"/>
              </a:solidFill>
            </a:endParaRPr>
          </a:p>
        </p:txBody>
      </p:sp>
    </p:spTree>
    <p:extLst>
      <p:ext uri="{BB962C8B-B14F-4D97-AF65-F5344CB8AC3E}">
        <p14:creationId xmlns:p14="http://schemas.microsoft.com/office/powerpoint/2010/main" val="321794985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solidFill>
                  <a:prstClr val="black"/>
                </a:solidFill>
              </a:rPr>
              <a:pPr/>
              <a:t>75</a:t>
            </a:fld>
            <a:endParaRPr lang="en-US" dirty="0">
              <a:solidFill>
                <a:prstClr val="black"/>
              </a:solidFill>
            </a:endParaRPr>
          </a:p>
        </p:txBody>
      </p:sp>
    </p:spTree>
    <p:extLst>
      <p:ext uri="{BB962C8B-B14F-4D97-AF65-F5344CB8AC3E}">
        <p14:creationId xmlns:p14="http://schemas.microsoft.com/office/powerpoint/2010/main" val="313202309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solidFill>
                  <a:prstClr val="black"/>
                </a:solidFill>
              </a:rPr>
              <a:pPr/>
              <a:t>80</a:t>
            </a:fld>
            <a:endParaRPr lang="en-US" dirty="0">
              <a:solidFill>
                <a:prstClr val="black"/>
              </a:solidFill>
            </a:endParaRPr>
          </a:p>
        </p:txBody>
      </p:sp>
    </p:spTree>
    <p:extLst>
      <p:ext uri="{BB962C8B-B14F-4D97-AF65-F5344CB8AC3E}">
        <p14:creationId xmlns:p14="http://schemas.microsoft.com/office/powerpoint/2010/main" val="200671283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83</a:t>
            </a:fld>
            <a:endParaRPr lang="en-US" dirty="0">
              <a:solidFill>
                <a:srgbClr val="000000"/>
              </a:solidFill>
            </a:endParaRPr>
          </a:p>
        </p:txBody>
      </p:sp>
    </p:spTree>
    <p:extLst>
      <p:ext uri="{BB962C8B-B14F-4D97-AF65-F5344CB8AC3E}">
        <p14:creationId xmlns:p14="http://schemas.microsoft.com/office/powerpoint/2010/main" val="1762575140"/>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84</a:t>
            </a:fld>
            <a:endParaRPr lang="en-US" dirty="0">
              <a:solidFill>
                <a:srgbClr val="000000"/>
              </a:solidFill>
            </a:endParaRPr>
          </a:p>
        </p:txBody>
      </p:sp>
    </p:spTree>
    <p:extLst>
      <p:ext uri="{BB962C8B-B14F-4D97-AF65-F5344CB8AC3E}">
        <p14:creationId xmlns:p14="http://schemas.microsoft.com/office/powerpoint/2010/main" val="87742372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85</a:t>
            </a:fld>
            <a:endParaRPr lang="en-US" dirty="0">
              <a:solidFill>
                <a:srgbClr val="000000"/>
              </a:solidFill>
            </a:endParaRPr>
          </a:p>
        </p:txBody>
      </p:sp>
    </p:spTree>
    <p:extLst>
      <p:ext uri="{BB962C8B-B14F-4D97-AF65-F5344CB8AC3E}">
        <p14:creationId xmlns:p14="http://schemas.microsoft.com/office/powerpoint/2010/main" val="69762440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86</a:t>
            </a:fld>
            <a:endParaRPr lang="en-US" dirty="0">
              <a:solidFill>
                <a:srgbClr val="000000"/>
              </a:solidFill>
            </a:endParaRPr>
          </a:p>
        </p:txBody>
      </p:sp>
    </p:spTree>
    <p:extLst>
      <p:ext uri="{BB962C8B-B14F-4D97-AF65-F5344CB8AC3E}">
        <p14:creationId xmlns:p14="http://schemas.microsoft.com/office/powerpoint/2010/main" val="202982481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87</a:t>
            </a:fld>
            <a:endParaRPr lang="en-US" dirty="0">
              <a:solidFill>
                <a:srgbClr val="000000"/>
              </a:solidFill>
            </a:endParaRPr>
          </a:p>
        </p:txBody>
      </p:sp>
    </p:spTree>
    <p:extLst>
      <p:ext uri="{BB962C8B-B14F-4D97-AF65-F5344CB8AC3E}">
        <p14:creationId xmlns:p14="http://schemas.microsoft.com/office/powerpoint/2010/main" val="325872006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88</a:t>
            </a:fld>
            <a:endParaRPr lang="en-US" dirty="0">
              <a:solidFill>
                <a:srgbClr val="000000"/>
              </a:solidFill>
            </a:endParaRPr>
          </a:p>
        </p:txBody>
      </p:sp>
    </p:spTree>
    <p:extLst>
      <p:ext uri="{BB962C8B-B14F-4D97-AF65-F5344CB8AC3E}">
        <p14:creationId xmlns:p14="http://schemas.microsoft.com/office/powerpoint/2010/main" val="262081150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76F757-023D-45C5-AD05-EA55E5926EB6}" type="slidenum">
              <a:rPr lang="en-US" smtClean="0">
                <a:solidFill>
                  <a:srgbClr val="000000"/>
                </a:solidFill>
              </a:rPr>
              <a:pPr/>
              <a:t>89</a:t>
            </a:fld>
            <a:endParaRPr lang="en-US" dirty="0">
              <a:solidFill>
                <a:srgbClr val="000000"/>
              </a:solidFill>
            </a:endParaRPr>
          </a:p>
        </p:txBody>
      </p:sp>
    </p:spTree>
    <p:extLst>
      <p:ext uri="{BB962C8B-B14F-4D97-AF65-F5344CB8AC3E}">
        <p14:creationId xmlns:p14="http://schemas.microsoft.com/office/powerpoint/2010/main" val="141866725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solidFill>
                  <a:prstClr val="black"/>
                </a:solidFill>
              </a:rPr>
              <a:pPr/>
              <a:t>90</a:t>
            </a:fld>
            <a:endParaRPr lang="en-US" dirty="0">
              <a:solidFill>
                <a:prstClr val="black"/>
              </a:solidFill>
            </a:endParaRPr>
          </a:p>
        </p:txBody>
      </p:sp>
    </p:spTree>
    <p:extLst>
      <p:ext uri="{BB962C8B-B14F-4D97-AF65-F5344CB8AC3E}">
        <p14:creationId xmlns:p14="http://schemas.microsoft.com/office/powerpoint/2010/main" val="21940044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12</a:t>
            </a:fld>
            <a:endParaRPr lang="en-US" dirty="0"/>
          </a:p>
        </p:txBody>
      </p:sp>
    </p:spTree>
    <p:extLst>
      <p:ext uri="{BB962C8B-B14F-4D97-AF65-F5344CB8AC3E}">
        <p14:creationId xmlns:p14="http://schemas.microsoft.com/office/powerpoint/2010/main" val="338311364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92</a:t>
            </a:fld>
            <a:endParaRPr lang="en-US" dirty="0"/>
          </a:p>
        </p:txBody>
      </p:sp>
    </p:spTree>
    <p:extLst>
      <p:ext uri="{BB962C8B-B14F-4D97-AF65-F5344CB8AC3E}">
        <p14:creationId xmlns:p14="http://schemas.microsoft.com/office/powerpoint/2010/main" val="403087030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96</a:t>
            </a:fld>
            <a:endParaRPr lang="en-US" dirty="0"/>
          </a:p>
        </p:txBody>
      </p:sp>
    </p:spTree>
    <p:extLst>
      <p:ext uri="{BB962C8B-B14F-4D97-AF65-F5344CB8AC3E}">
        <p14:creationId xmlns:p14="http://schemas.microsoft.com/office/powerpoint/2010/main" val="182739680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102</a:t>
            </a:fld>
            <a:endParaRPr lang="en-US" dirty="0"/>
          </a:p>
        </p:txBody>
      </p:sp>
    </p:spTree>
    <p:extLst>
      <p:ext uri="{BB962C8B-B14F-4D97-AF65-F5344CB8AC3E}">
        <p14:creationId xmlns:p14="http://schemas.microsoft.com/office/powerpoint/2010/main" val="117638581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103</a:t>
            </a:fld>
            <a:endParaRPr lang="en-US" dirty="0"/>
          </a:p>
        </p:txBody>
      </p:sp>
    </p:spTree>
    <p:extLst>
      <p:ext uri="{BB962C8B-B14F-4D97-AF65-F5344CB8AC3E}">
        <p14:creationId xmlns:p14="http://schemas.microsoft.com/office/powerpoint/2010/main" val="23738124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104</a:t>
            </a:fld>
            <a:endParaRPr lang="en-US" dirty="0"/>
          </a:p>
        </p:txBody>
      </p:sp>
    </p:spTree>
    <p:extLst>
      <p:ext uri="{BB962C8B-B14F-4D97-AF65-F5344CB8AC3E}">
        <p14:creationId xmlns:p14="http://schemas.microsoft.com/office/powerpoint/2010/main" val="3673144551"/>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93A5E006-9AD3-4A71-B46D-983FFF0CDA17}" type="slidenum">
              <a:rPr lang="en-US" smtClean="0"/>
              <a:t>105</a:t>
            </a:fld>
            <a:endParaRPr lang="en-US" dirty="0"/>
          </a:p>
        </p:txBody>
      </p:sp>
    </p:spTree>
    <p:extLst>
      <p:ext uri="{BB962C8B-B14F-4D97-AF65-F5344CB8AC3E}">
        <p14:creationId xmlns:p14="http://schemas.microsoft.com/office/powerpoint/2010/main" val="74277731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106</a:t>
            </a:fld>
            <a:endParaRPr lang="en-US" dirty="0"/>
          </a:p>
        </p:txBody>
      </p:sp>
    </p:spTree>
    <p:extLst>
      <p:ext uri="{BB962C8B-B14F-4D97-AF65-F5344CB8AC3E}">
        <p14:creationId xmlns:p14="http://schemas.microsoft.com/office/powerpoint/2010/main" val="3881154697"/>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107</a:t>
            </a:fld>
            <a:endParaRPr lang="en-US" dirty="0"/>
          </a:p>
        </p:txBody>
      </p:sp>
    </p:spTree>
    <p:extLst>
      <p:ext uri="{BB962C8B-B14F-4D97-AF65-F5344CB8AC3E}">
        <p14:creationId xmlns:p14="http://schemas.microsoft.com/office/powerpoint/2010/main" val="22849349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5E006-9AD3-4A71-B46D-983FFF0CDA17}" type="slidenum">
              <a:rPr lang="en-US" smtClean="0"/>
              <a:t>13</a:t>
            </a:fld>
            <a:endParaRPr lang="en-US" dirty="0"/>
          </a:p>
        </p:txBody>
      </p:sp>
    </p:spTree>
    <p:extLst>
      <p:ext uri="{BB962C8B-B14F-4D97-AF65-F5344CB8AC3E}">
        <p14:creationId xmlns:p14="http://schemas.microsoft.com/office/powerpoint/2010/main" val="14330409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93A5E006-9AD3-4A71-B46D-983FFF0CDA17}" type="slidenum">
              <a:rPr lang="en-US" smtClean="0"/>
              <a:t>17</a:t>
            </a:fld>
            <a:endParaRPr lang="en-US" dirty="0"/>
          </a:p>
        </p:txBody>
      </p:sp>
    </p:spTree>
    <p:extLst>
      <p:ext uri="{BB962C8B-B14F-4D97-AF65-F5344CB8AC3E}">
        <p14:creationId xmlns:p14="http://schemas.microsoft.com/office/powerpoint/2010/main" val="16657245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4800" spc="-50" baseline="0">
                <a:solidFill>
                  <a:schemeClr val="tx1">
                    <a:lumMod val="85000"/>
                    <a:lumOff val="1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dirty="0" smtClean="0"/>
              <a:t>10/24/2017</a:t>
            </a:r>
            <a:endParaRPr lang="en-US" dirty="0"/>
          </a:p>
        </p:txBody>
      </p:sp>
      <p:sp>
        <p:nvSpPr>
          <p:cNvPr id="5" name="Footer Placeholder 4"/>
          <p:cNvSpPr>
            <a:spLocks noGrp="1"/>
          </p:cNvSpPr>
          <p:nvPr>
            <p:ph type="ftr" sz="quarter" idx="11"/>
          </p:nvPr>
        </p:nvSpPr>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200"/>
            </a:lvl1pPr>
          </a:lstStyle>
          <a:p>
            <a:r>
              <a:rPr lang="en-US" dirty="0" smtClean="0"/>
              <a:t>TTB PT-2018-01</a:t>
            </a:r>
            <a:endParaRPr lang="en-US" dirty="0"/>
          </a:p>
        </p:txBody>
      </p:sp>
      <p:sp>
        <p:nvSpPr>
          <p:cNvPr id="6" name="Slide Number Placeholder 5"/>
          <p:cNvSpPr>
            <a:spLocks noGrp="1"/>
          </p:cNvSpPr>
          <p:nvPr>
            <p:ph type="sldNum" sz="quarter" idx="12"/>
          </p:nvPr>
        </p:nvSpPr>
        <p:spPr/>
        <p:txBody>
          <a:bodyPr/>
          <a:lstStyle>
            <a:lvl1pPr>
              <a:defRPr sz="1100"/>
            </a:lvl1pPr>
          </a:lstStyle>
          <a:p>
            <a:fld id="{E42367A3-023C-4870-9A86-52F994C50B51}"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a:stretch>
            <a:fillRect/>
          </a:stretch>
        </p:blipFill>
        <p:spPr>
          <a:xfrm>
            <a:off x="3102737" y="221815"/>
            <a:ext cx="2938527" cy="2938527"/>
          </a:xfrm>
          <a:prstGeom prst="rect">
            <a:avLst/>
          </a:prstGeom>
        </p:spPr>
      </p:pic>
    </p:spTree>
    <p:extLst>
      <p:ext uri="{BB962C8B-B14F-4D97-AF65-F5344CB8AC3E}">
        <p14:creationId xmlns:p14="http://schemas.microsoft.com/office/powerpoint/2010/main" val="416592961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dirty="0" smtClean="0"/>
              <a:t>10/24/2017</a:t>
            </a:r>
            <a:endParaRPr lang="en-US" dirty="0"/>
          </a:p>
        </p:txBody>
      </p:sp>
      <p:sp>
        <p:nvSpPr>
          <p:cNvPr id="5" name="Footer Placeholder 4"/>
          <p:cNvSpPr>
            <a:spLocks noGrp="1"/>
          </p:cNvSpPr>
          <p:nvPr>
            <p:ph type="ftr" sz="quarter" idx="11"/>
          </p:nvPr>
        </p:nvSpPr>
        <p:spPr/>
        <p:txBody>
          <a:bodyPr/>
          <a:lstStyle/>
          <a:p>
            <a:r>
              <a:rPr lang="en-US" dirty="0" smtClean="0"/>
              <a:t>TTB PT-2018-01</a:t>
            </a:r>
            <a:endParaRPr lang="en-US" dirty="0"/>
          </a:p>
        </p:txBody>
      </p:sp>
      <p:sp>
        <p:nvSpPr>
          <p:cNvPr id="6" name="Slide Number Placeholder 5"/>
          <p:cNvSpPr>
            <a:spLocks noGrp="1"/>
          </p:cNvSpPr>
          <p:nvPr>
            <p:ph type="sldNum" sz="quarter" idx="12"/>
          </p:nvPr>
        </p:nvSpPr>
        <p:spPr/>
        <p:txBody>
          <a:bodyPr/>
          <a:lstStyle/>
          <a:p>
            <a:fld id="{E42367A3-023C-4870-9A86-52F994C50B51}" type="slidenum">
              <a:rPr lang="en-US" smtClean="0"/>
              <a:pPr/>
              <a:t>‹#›</a:t>
            </a:fld>
            <a:endParaRPr lang="en-US" dirty="0"/>
          </a:p>
        </p:txBody>
      </p:sp>
    </p:spTree>
    <p:extLst>
      <p:ext uri="{BB962C8B-B14F-4D97-AF65-F5344CB8AC3E}">
        <p14:creationId xmlns:p14="http://schemas.microsoft.com/office/powerpoint/2010/main" val="88533917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dirty="0" smtClean="0"/>
              <a:t>10/24/2017</a:t>
            </a:r>
            <a:endParaRPr lang="en-US" dirty="0"/>
          </a:p>
        </p:txBody>
      </p:sp>
      <p:sp>
        <p:nvSpPr>
          <p:cNvPr id="5" name="Footer Placeholder 4"/>
          <p:cNvSpPr>
            <a:spLocks noGrp="1"/>
          </p:cNvSpPr>
          <p:nvPr>
            <p:ph type="ftr" sz="quarter" idx="11"/>
          </p:nvPr>
        </p:nvSpPr>
        <p:spPr/>
        <p:txBody>
          <a:bodyPr/>
          <a:lstStyle/>
          <a:p>
            <a:r>
              <a:rPr lang="en-US" dirty="0" smtClean="0"/>
              <a:t>TTB PT-2018-01</a:t>
            </a:r>
            <a:endParaRPr lang="en-US" dirty="0"/>
          </a:p>
        </p:txBody>
      </p:sp>
      <p:sp>
        <p:nvSpPr>
          <p:cNvPr id="6" name="Slide Number Placeholder 5"/>
          <p:cNvSpPr>
            <a:spLocks noGrp="1"/>
          </p:cNvSpPr>
          <p:nvPr>
            <p:ph type="sldNum" sz="quarter" idx="12"/>
          </p:nvPr>
        </p:nvSpPr>
        <p:spPr/>
        <p:txBody>
          <a:bodyPr/>
          <a:lstStyle/>
          <a:p>
            <a:fld id="{E42367A3-023C-4870-9A86-52F994C50B51}" type="slidenum">
              <a:rPr lang="en-US" smtClean="0"/>
              <a:pPr/>
              <a:t>‹#›</a:t>
            </a:fld>
            <a:endParaRPr lang="en-US" dirty="0"/>
          </a:p>
        </p:txBody>
      </p:sp>
    </p:spTree>
    <p:extLst>
      <p:ext uri="{BB962C8B-B14F-4D97-AF65-F5344CB8AC3E}">
        <p14:creationId xmlns:p14="http://schemas.microsoft.com/office/powerpoint/2010/main" val="367815300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4" name="Picture 6" descr="ppt.blank.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6" name="Content Placeholder 2"/>
          <p:cNvSpPr>
            <a:spLocks noGrp="1"/>
          </p:cNvSpPr>
          <p:nvPr>
            <p:ph idx="1"/>
          </p:nvPr>
        </p:nvSpPr>
        <p:spPr>
          <a:xfrm>
            <a:off x="1371600" y="1676400"/>
            <a:ext cx="7315200" cy="4449763"/>
          </a:xfrm>
        </p:spPr>
        <p:txBody>
          <a:bodyPr/>
          <a:lstStyle>
            <a:lvl1pPr>
              <a:defRPr>
                <a:latin typeface="Calisto MT" pitchFamily="18" charset="0"/>
              </a:defRPr>
            </a:lvl1pPr>
            <a:lvl2pPr>
              <a:defRPr>
                <a:latin typeface="Calisto MT" pitchFamily="18" charset="0"/>
              </a:defRPr>
            </a:lvl2pPr>
            <a:lvl3pPr>
              <a:defRPr>
                <a:latin typeface="Calisto MT" pitchFamily="18" charset="0"/>
              </a:defRPr>
            </a:lvl3pPr>
            <a:lvl4pPr>
              <a:defRPr>
                <a:latin typeface="Calisto MT" pitchFamily="18" charset="0"/>
              </a:defRPr>
            </a:lvl4pPr>
            <a:lvl5pPr>
              <a:defRPr>
                <a:latin typeface="Calisto MT"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1"/>
          <p:cNvSpPr>
            <a:spLocks noGrp="1"/>
          </p:cNvSpPr>
          <p:nvPr>
            <p:ph type="title"/>
          </p:nvPr>
        </p:nvSpPr>
        <p:spPr>
          <a:xfrm>
            <a:off x="1371600" y="457200"/>
            <a:ext cx="7315200" cy="762000"/>
          </a:xfrm>
        </p:spPr>
        <p:txBody>
          <a:bodyPr/>
          <a:lstStyle/>
          <a:p>
            <a:r>
              <a:rPr lang="en-US" smtClean="0"/>
              <a:t>Click to edit Master title style</a:t>
            </a:r>
            <a:endParaRPr lang="en-US"/>
          </a:p>
        </p:txBody>
      </p:sp>
      <p:sp>
        <p:nvSpPr>
          <p:cNvPr id="5" name="Footer Placeholder 2"/>
          <p:cNvSpPr>
            <a:spLocks noGrp="1"/>
          </p:cNvSpPr>
          <p:nvPr>
            <p:ph type="ftr" sz="quarter" idx="10"/>
          </p:nvPr>
        </p:nvSpPr>
        <p:spPr/>
        <p:txBody>
          <a:bodyPr/>
          <a:lstStyle>
            <a:lvl1pPr>
              <a:defRPr/>
            </a:lvl1pPr>
          </a:lstStyle>
          <a:p>
            <a:pPr>
              <a:defRPr/>
            </a:pPr>
            <a:r>
              <a:rPr lang="en-US" dirty="0" smtClean="0">
                <a:solidFill>
                  <a:prstClr val="black">
                    <a:tint val="75000"/>
                  </a:prstClr>
                </a:solidFill>
              </a:rPr>
              <a:t>TTB PT-2018-01</a:t>
            </a:r>
            <a:endParaRPr lang="en-US" dirty="0">
              <a:solidFill>
                <a:prstClr val="black">
                  <a:tint val="75000"/>
                </a:prstClr>
              </a:solidFill>
            </a:endParaRPr>
          </a:p>
        </p:txBody>
      </p:sp>
      <p:sp>
        <p:nvSpPr>
          <p:cNvPr id="8" name="Slide Number Placeholder 3"/>
          <p:cNvSpPr>
            <a:spLocks noGrp="1"/>
          </p:cNvSpPr>
          <p:nvPr>
            <p:ph type="sldNum" sz="quarter" idx="11"/>
          </p:nvPr>
        </p:nvSpPr>
        <p:spPr/>
        <p:txBody>
          <a:bodyPr/>
          <a:lstStyle>
            <a:lvl1pPr>
              <a:defRPr/>
            </a:lvl1pPr>
          </a:lstStyle>
          <a:p>
            <a:pPr>
              <a:defRPr/>
            </a:pPr>
            <a:fld id="{2043CACC-9331-4ABE-ABE0-ECDA5FC72C5C}"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08157038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6" descr="ppt.blank.jpg"/>
          <p:cNvPicPr>
            <a:picLocks noChangeAspect="1"/>
          </p:cNvPicPr>
          <p:nvPr userDrawn="1"/>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Footer Placeholder 2"/>
          <p:cNvSpPr>
            <a:spLocks noGrp="1"/>
          </p:cNvSpPr>
          <p:nvPr>
            <p:ph type="ftr" sz="quarter" idx="10"/>
          </p:nvPr>
        </p:nvSpPr>
        <p:spPr/>
        <p:txBody>
          <a:bodyPr/>
          <a:lstStyle>
            <a:lvl1pPr>
              <a:defRPr/>
            </a:lvl1pPr>
          </a:lstStyle>
          <a:p>
            <a:pPr>
              <a:defRPr/>
            </a:pPr>
            <a:r>
              <a:rPr lang="en-US" dirty="0" smtClean="0">
                <a:solidFill>
                  <a:prstClr val="black">
                    <a:tint val="75000"/>
                  </a:prstClr>
                </a:solidFill>
              </a:rPr>
              <a:t>TTB PT-2018-01</a:t>
            </a:r>
            <a:endParaRPr lang="en-US" dirty="0">
              <a:solidFill>
                <a:prstClr val="black">
                  <a:tint val="75000"/>
                </a:prstClr>
              </a:solidFill>
            </a:endParaRPr>
          </a:p>
        </p:txBody>
      </p:sp>
      <p:sp>
        <p:nvSpPr>
          <p:cNvPr id="4" name="Slide Number Placeholder 3"/>
          <p:cNvSpPr>
            <a:spLocks noGrp="1"/>
          </p:cNvSpPr>
          <p:nvPr>
            <p:ph type="sldNum" sz="quarter" idx="11"/>
          </p:nvPr>
        </p:nvSpPr>
        <p:spPr/>
        <p:txBody>
          <a:bodyPr/>
          <a:lstStyle>
            <a:lvl1pPr>
              <a:defRPr/>
            </a:lvl1pPr>
          </a:lstStyle>
          <a:p>
            <a:pPr>
              <a:defRPr/>
            </a:pPr>
            <a:fld id="{23FB60B6-C4D4-428E-9037-D1B4744F10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2619326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06286" y="286605"/>
            <a:ext cx="7060474" cy="1061672"/>
          </a:xfrm>
        </p:spPr>
        <p:txBody>
          <a:bodyPr/>
          <a:lstStyle>
            <a:lvl1pPr>
              <a:defRPr>
                <a:effectLst>
                  <a:outerShdw blurRad="50800" dist="38100" dir="2700000" algn="tl" rotWithShape="0">
                    <a:prstClr val="black">
                      <a:alpha val="40000"/>
                    </a:prstClr>
                  </a:outerShdw>
                </a:effectLst>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a:defRPr sz="2800">
                <a:latin typeface="+mj-lt"/>
              </a:defRPr>
            </a:lvl1pPr>
            <a:lvl2pPr marL="544068" indent="-342900">
              <a:buClrTx/>
              <a:buFont typeface="Arial" panose="020B0604020202020204" pitchFamily="34" charset="0"/>
              <a:buChar char="•"/>
              <a:defRPr sz="2400">
                <a:latin typeface="+mj-lt"/>
              </a:defRPr>
            </a:lvl2pPr>
            <a:lvl3pPr marL="566928" indent="-182880">
              <a:buClrTx/>
              <a:buFont typeface="Calibri" panose="020F0502020204030204" pitchFamily="34" charset="0"/>
              <a:buChar char="─"/>
              <a:defRPr sz="1800">
                <a:latin typeface="+mj-lt"/>
              </a:defRPr>
            </a:lvl3pPr>
            <a:lvl4pPr>
              <a:defRPr sz="1800">
                <a:latin typeface="+mj-lt"/>
              </a:defRPr>
            </a:lvl4pPr>
            <a:lvl5pPr>
              <a:defRPr sz="18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Footer Placeholder 4"/>
          <p:cNvSpPr>
            <a:spLocks noGrp="1"/>
          </p:cNvSpPr>
          <p:nvPr>
            <p:ph type="ftr" sz="quarter" idx="11"/>
          </p:nvPr>
        </p:nvSpPr>
        <p:spPr/>
        <p:txBody>
          <a:bodyPr/>
          <a:lstStyle>
            <a:lvl1pPr>
              <a:defRPr sz="1200"/>
            </a:lvl1pPr>
          </a:lstStyle>
          <a:p>
            <a:r>
              <a:rPr lang="en-US" dirty="0" smtClean="0"/>
              <a:t>TTB PT-2018-01</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42367A3-023C-4870-9A86-52F994C50B51}" type="slidenum">
              <a:rPr lang="en-US" smtClean="0"/>
              <a:pPr/>
              <a:t>‹#›</a:t>
            </a:fld>
            <a:endParaRPr lang="en-US"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17262" y="471139"/>
            <a:ext cx="877138" cy="877138"/>
          </a:xfrm>
          <a:prstGeom prst="rect">
            <a:avLst/>
          </a:prstGeom>
        </p:spPr>
      </p:pic>
    </p:spTree>
    <p:extLst>
      <p:ext uri="{BB962C8B-B14F-4D97-AF65-F5344CB8AC3E}">
        <p14:creationId xmlns:p14="http://schemas.microsoft.com/office/powerpoint/2010/main" val="14203276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251448"/>
          </a:xfrm>
        </p:spPr>
        <p:txBody>
          <a:bodyPr anchor="b" anchorCtr="0">
            <a:normAutofit/>
          </a:bodyPr>
          <a:lstStyle>
            <a:lvl1pPr>
              <a:lnSpc>
                <a:spcPct val="85000"/>
              </a:lnSpc>
              <a:defRPr sz="6000" b="0">
                <a:solidFill>
                  <a:schemeClr val="tx1">
                    <a:lumMod val="85000"/>
                    <a:lumOff val="1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dirty="0" smtClean="0"/>
              <a:t>10/24/2017</a:t>
            </a:r>
            <a:endParaRPr lang="en-US" dirty="0"/>
          </a:p>
        </p:txBody>
      </p:sp>
      <p:sp>
        <p:nvSpPr>
          <p:cNvPr id="5" name="Footer Placeholder 4"/>
          <p:cNvSpPr>
            <a:spLocks noGrp="1"/>
          </p:cNvSpPr>
          <p:nvPr>
            <p:ph type="ftr" sz="quarter" idx="11"/>
          </p:nvPr>
        </p:nvSpPr>
        <p:spPr/>
        <p:txBody>
          <a:bodyPr/>
          <a:lstStyle>
            <a:lvl1pPr marL="0" marR="0" indent="0" algn="ctr" defTabSz="914400" rtl="0" eaLnBrk="1" fontAlgn="auto" latinLnBrk="0" hangingPunct="1">
              <a:lnSpc>
                <a:spcPct val="100000"/>
              </a:lnSpc>
              <a:spcBef>
                <a:spcPts val="0"/>
              </a:spcBef>
              <a:spcAft>
                <a:spcPts val="0"/>
              </a:spcAft>
              <a:buClrTx/>
              <a:buSzTx/>
              <a:buFontTx/>
              <a:buNone/>
              <a:tabLst/>
              <a:defRPr/>
            </a:lvl1pPr>
          </a:lstStyle>
          <a:p>
            <a:r>
              <a:rPr lang="en-US" dirty="0" smtClean="0"/>
              <a:t>TTB PT-2018-01</a:t>
            </a:r>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E42367A3-023C-4870-9A86-52F994C50B51}"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800279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8" name="Title 7"/>
          <p:cNvSpPr>
            <a:spLocks noGrp="1"/>
          </p:cNvSpPr>
          <p:nvPr>
            <p:ph type="title"/>
          </p:nvPr>
        </p:nvSpPr>
        <p:spPr>
          <a:xfrm>
            <a:off x="1216478" y="286605"/>
            <a:ext cx="7150281" cy="106167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dirty="0" smtClean="0"/>
              <a:t>10/24/2017</a:t>
            </a:r>
            <a:endParaRPr lang="en-US" dirty="0"/>
          </a:p>
        </p:txBody>
      </p:sp>
      <p:sp>
        <p:nvSpPr>
          <p:cNvPr id="6" name="Footer Placeholder 5"/>
          <p:cNvSpPr>
            <a:spLocks noGrp="1"/>
          </p:cNvSpPr>
          <p:nvPr>
            <p:ph type="ftr" sz="quarter" idx="11"/>
          </p:nvPr>
        </p:nvSpPr>
        <p:spPr/>
        <p:txBody>
          <a:bodyPr/>
          <a:lstStyle/>
          <a:p>
            <a:r>
              <a:rPr lang="en-US" dirty="0" smtClean="0"/>
              <a:t>TTB PT-2018-01</a:t>
            </a:r>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a:t>
            </a:fld>
            <a:endParaRPr lang="en-US"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6062" y="471139"/>
            <a:ext cx="877138" cy="877138"/>
          </a:xfrm>
          <a:prstGeom prst="rect">
            <a:avLst/>
          </a:prstGeom>
        </p:spPr>
      </p:pic>
    </p:spTree>
    <p:extLst>
      <p:ext uri="{BB962C8B-B14F-4D97-AF65-F5344CB8AC3E}">
        <p14:creationId xmlns:p14="http://schemas.microsoft.com/office/powerpoint/2010/main" val="333004753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208314" y="286604"/>
            <a:ext cx="7158446" cy="1450757"/>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dirty="0" smtClean="0"/>
              <a:t>10/24/2017</a:t>
            </a:r>
            <a:endParaRPr lang="en-US" dirty="0"/>
          </a:p>
        </p:txBody>
      </p:sp>
      <p:sp>
        <p:nvSpPr>
          <p:cNvPr id="4" name="Footer Placeholder 3"/>
          <p:cNvSpPr>
            <a:spLocks noGrp="1"/>
          </p:cNvSpPr>
          <p:nvPr>
            <p:ph type="ftr" sz="quarter" idx="11"/>
          </p:nvPr>
        </p:nvSpPr>
        <p:spPr/>
        <p:txBody>
          <a:bodyPr/>
          <a:lstStyle/>
          <a:p>
            <a:r>
              <a:rPr lang="en-US" dirty="0" smtClean="0"/>
              <a:t>TTB PT-2018-01</a:t>
            </a:r>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255014" y="859461"/>
            <a:ext cx="877900" cy="877900"/>
          </a:xfrm>
          <a:prstGeom prst="rect">
            <a:avLst/>
          </a:prstGeom>
        </p:spPr>
      </p:pic>
    </p:spTree>
    <p:extLst>
      <p:ext uri="{BB962C8B-B14F-4D97-AF65-F5344CB8AC3E}">
        <p14:creationId xmlns:p14="http://schemas.microsoft.com/office/powerpoint/2010/main" val="241081131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2092" y="286604"/>
            <a:ext cx="7274667"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dirty="0" smtClean="0"/>
              <a:t>10/24/2017</a:t>
            </a:r>
            <a:endParaRPr lang="en-US" dirty="0"/>
          </a:p>
        </p:txBody>
      </p:sp>
      <p:sp>
        <p:nvSpPr>
          <p:cNvPr id="8" name="Footer Placeholder 7"/>
          <p:cNvSpPr>
            <a:spLocks noGrp="1"/>
          </p:cNvSpPr>
          <p:nvPr>
            <p:ph type="ftr" sz="quarter" idx="11"/>
          </p:nvPr>
        </p:nvSpPr>
        <p:spPr/>
        <p:txBody>
          <a:bodyPr/>
          <a:lstStyle/>
          <a:p>
            <a:r>
              <a:rPr lang="en-US" dirty="0" smtClean="0"/>
              <a:t>TTB PT-2018-01</a:t>
            </a:r>
            <a:endParaRPr lang="en-US" dirty="0"/>
          </a:p>
        </p:txBody>
      </p:sp>
      <p:sp>
        <p:nvSpPr>
          <p:cNvPr id="9" name="Slide Number Placeholder 8"/>
          <p:cNvSpPr>
            <a:spLocks noGrp="1"/>
          </p:cNvSpPr>
          <p:nvPr>
            <p:ph type="sldNum" sz="quarter" idx="12"/>
          </p:nvPr>
        </p:nvSpPr>
        <p:spPr/>
        <p:txBody>
          <a:bodyPr/>
          <a:lstStyle/>
          <a:p>
            <a:fld id="{E42367A3-023C-4870-9A86-52F994C50B51}" type="slidenum">
              <a:rPr lang="en-US" smtClean="0"/>
              <a:pPr/>
              <a:t>‹#›</a:t>
            </a:fld>
            <a:endParaRPr lang="en-US" dirty="0"/>
          </a:p>
        </p:txBody>
      </p:sp>
      <p:pic>
        <p:nvPicPr>
          <p:cNvPr id="2" name="Picture 1"/>
          <p:cNvPicPr>
            <a:picLocks noChangeAspect="1"/>
          </p:cNvPicPr>
          <p:nvPr userDrawn="1"/>
        </p:nvPicPr>
        <p:blipFill>
          <a:blip r:embed="rId2"/>
          <a:stretch>
            <a:fillRect/>
          </a:stretch>
        </p:blipFill>
        <p:spPr>
          <a:xfrm>
            <a:off x="214193" y="859461"/>
            <a:ext cx="877900" cy="877900"/>
          </a:xfrm>
          <a:prstGeom prst="rect">
            <a:avLst/>
          </a:prstGeom>
        </p:spPr>
      </p:pic>
    </p:spTree>
    <p:extLst>
      <p:ext uri="{BB962C8B-B14F-4D97-AF65-F5344CB8AC3E}">
        <p14:creationId xmlns:p14="http://schemas.microsoft.com/office/powerpoint/2010/main" val="35361368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34836" y="286604"/>
            <a:ext cx="7231924" cy="145075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dirty="0" smtClean="0"/>
              <a:t>10/24/2017</a:t>
            </a:r>
            <a:endParaRPr lang="en-US" dirty="0"/>
          </a:p>
        </p:txBody>
      </p:sp>
      <p:sp>
        <p:nvSpPr>
          <p:cNvPr id="4" name="Footer Placeholder 3"/>
          <p:cNvSpPr>
            <a:spLocks noGrp="1"/>
          </p:cNvSpPr>
          <p:nvPr>
            <p:ph type="ftr" sz="quarter" idx="11"/>
          </p:nvPr>
        </p:nvSpPr>
        <p:spPr/>
        <p:txBody>
          <a:bodyPr/>
          <a:lstStyle/>
          <a:p>
            <a:r>
              <a:rPr lang="en-US" dirty="0" smtClean="0"/>
              <a:t>TTB PT-2018-01</a:t>
            </a:r>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a:t>
            </a:fld>
            <a:endParaRPr lang="en-US" dirty="0"/>
          </a:p>
        </p:txBody>
      </p:sp>
      <p:pic>
        <p:nvPicPr>
          <p:cNvPr id="6" name="Picture 5"/>
          <p:cNvPicPr>
            <a:picLocks noChangeAspect="1"/>
          </p:cNvPicPr>
          <p:nvPr userDrawn="1"/>
        </p:nvPicPr>
        <p:blipFill>
          <a:blip r:embed="rId2"/>
          <a:stretch>
            <a:fillRect/>
          </a:stretch>
        </p:blipFill>
        <p:spPr>
          <a:xfrm>
            <a:off x="189700" y="859461"/>
            <a:ext cx="877900" cy="877900"/>
          </a:xfrm>
          <a:prstGeom prst="rect">
            <a:avLst/>
          </a:prstGeom>
        </p:spPr>
      </p:pic>
    </p:spTree>
    <p:extLst>
      <p:ext uri="{BB962C8B-B14F-4D97-AF65-F5344CB8AC3E}">
        <p14:creationId xmlns:p14="http://schemas.microsoft.com/office/powerpoint/2010/main" val="176680804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r>
              <a:rPr lang="en-US" dirty="0" smtClean="0"/>
              <a:t>10/24/2017</a:t>
            </a:r>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dirty="0" smtClean="0"/>
              <a:t>TTB PT-2018-01</a:t>
            </a:r>
            <a:endParaRPr lang="en-US" dirty="0"/>
          </a:p>
        </p:txBody>
      </p:sp>
      <p:sp>
        <p:nvSpPr>
          <p:cNvPr id="9" name="Slide Number Placeholder 8"/>
          <p:cNvSpPr>
            <a:spLocks noGrp="1"/>
          </p:cNvSpPr>
          <p:nvPr>
            <p:ph type="sldNum" sz="quarter" idx="12"/>
          </p:nvPr>
        </p:nvSpPr>
        <p:spPr/>
        <p:txBody>
          <a:bodyPr/>
          <a:lstStyle/>
          <a:p>
            <a:fld id="{E42367A3-023C-4870-9A86-52F994C50B51}" type="slidenum">
              <a:rPr lang="en-US" smtClean="0"/>
              <a:pPr/>
              <a:t>‹#›</a:t>
            </a:fld>
            <a:endParaRPr lang="en-US" dirty="0"/>
          </a:p>
        </p:txBody>
      </p:sp>
    </p:spTree>
    <p:extLst>
      <p:ext uri="{BB962C8B-B14F-4D97-AF65-F5344CB8AC3E}">
        <p14:creationId xmlns:p14="http://schemas.microsoft.com/office/powerpoint/2010/main" val="284952219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r>
              <a:rPr lang="en-US" dirty="0" smtClean="0"/>
              <a:t>10/24/2017</a:t>
            </a:r>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r>
              <a:rPr lang="en-US" dirty="0" smtClean="0">
                <a:solidFill>
                  <a:srgbClr val="637052"/>
                </a:solidFill>
              </a:rPr>
              <a:t>TTB PT-2018-01</a:t>
            </a:r>
            <a:endParaRPr lang="en-US" dirty="0">
              <a:solidFill>
                <a:srgbClr val="63705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42367A3-023C-4870-9A86-52F994C50B51}" type="slidenum">
              <a:rPr lang="en-US" smtClean="0">
                <a:solidFill>
                  <a:srgbClr val="637052"/>
                </a:solidFill>
              </a:rPr>
              <a:pPr/>
              <a:t>‹#›</a:t>
            </a:fld>
            <a:endParaRPr lang="en-US" dirty="0">
              <a:solidFill>
                <a:srgbClr val="637052"/>
              </a:solidFill>
            </a:endParaRPr>
          </a:p>
        </p:txBody>
      </p:sp>
    </p:spTree>
    <p:extLst>
      <p:ext uri="{BB962C8B-B14F-4D97-AF65-F5344CB8AC3E}">
        <p14:creationId xmlns:p14="http://schemas.microsoft.com/office/powerpoint/2010/main" val="2778528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r>
              <a:rPr lang="en-US" dirty="0" smtClean="0"/>
              <a:t>10/24/2017</a:t>
            </a:r>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1200" cap="all" baseline="0">
                <a:solidFill>
                  <a:srgbClr val="FFFFFF"/>
                </a:solidFill>
              </a:defRPr>
            </a:lvl1pPr>
          </a:lstStyle>
          <a:p>
            <a:r>
              <a:rPr lang="en-US" dirty="0" smtClean="0"/>
              <a:t>TTB PT-2018-01</a:t>
            </a:r>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42367A3-023C-4870-9A86-52F994C50B51}" type="slidenum">
              <a:rPr lang="en-US" smtClean="0"/>
              <a:pPr/>
              <a:t>‹#›</a:t>
            </a:fld>
            <a:endParaRPr lang="en-US" dirty="0"/>
          </a:p>
        </p:txBody>
      </p:sp>
    </p:spTree>
    <p:extLst>
      <p:ext uri="{BB962C8B-B14F-4D97-AF65-F5344CB8AC3E}">
        <p14:creationId xmlns:p14="http://schemas.microsoft.com/office/powerpoint/2010/main" val="275332530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3" r:id="rId10"/>
    <p:sldLayoutId id="2147483684" r:id="rId11"/>
    <p:sldLayoutId id="2147483692" r:id="rId12"/>
    <p:sldLayoutId id="2147483693" r:id="rId13"/>
  </p:sldLayoutIdLst>
  <p:timing>
    <p:tnLst>
      <p:par>
        <p:cTn id="1" dur="indefinite" restart="never" nodeType="tmRoot"/>
      </p:par>
    </p:tnLst>
  </p:timing>
  <p:hf hdr="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32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2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20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Tradepractices@ttb.gov"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lstStyle/>
          <a:p>
            <a:pPr algn="ctr"/>
            <a:r>
              <a:rPr lang="en-US" dirty="0" smtClean="0"/>
              <a:t>Federal Trade Practices</a:t>
            </a:r>
            <a:br>
              <a:rPr lang="en-US" dirty="0" smtClean="0"/>
            </a:br>
            <a:r>
              <a:rPr lang="en-US" sz="3200" dirty="0" smtClean="0"/>
              <a:t>What every Industry Member should know</a:t>
            </a:r>
            <a:endParaRPr lang="en-US" sz="3200" dirty="0"/>
          </a:p>
        </p:txBody>
      </p:sp>
      <p:sp>
        <p:nvSpPr>
          <p:cNvPr id="7" name="Subtitle 6"/>
          <p:cNvSpPr>
            <a:spLocks noGrp="1"/>
          </p:cNvSpPr>
          <p:nvPr>
            <p:ph type="subTitle" idx="1"/>
          </p:nvPr>
        </p:nvSpPr>
        <p:spPr>
          <a:xfrm>
            <a:off x="933223" y="4651100"/>
            <a:ext cx="7543800" cy="1397324"/>
          </a:xfrm>
        </p:spPr>
        <p:txBody>
          <a:bodyPr>
            <a:normAutofit fontScale="70000" lnSpcReduction="20000"/>
          </a:bodyPr>
          <a:lstStyle/>
          <a:p>
            <a:pPr algn="ctr"/>
            <a:r>
              <a:rPr lang="en-US" dirty="0">
                <a:solidFill>
                  <a:schemeClr val="tx1"/>
                </a:solidFill>
              </a:rPr>
              <a:t>April </a:t>
            </a:r>
            <a:r>
              <a:rPr lang="en-US" dirty="0" smtClean="0">
                <a:solidFill>
                  <a:schemeClr val="tx1"/>
                </a:solidFill>
              </a:rPr>
              <a:t>24, 2019 </a:t>
            </a:r>
            <a:r>
              <a:rPr lang="en-US" dirty="0">
                <a:solidFill>
                  <a:schemeClr val="tx1"/>
                </a:solidFill>
              </a:rPr>
              <a:t>– </a:t>
            </a:r>
            <a:r>
              <a:rPr lang="en-US" dirty="0" smtClean="0">
                <a:solidFill>
                  <a:schemeClr val="tx1"/>
                </a:solidFill>
              </a:rPr>
              <a:t>New York, NY</a:t>
            </a:r>
            <a:endParaRPr lang="en-US" dirty="0">
              <a:solidFill>
                <a:schemeClr val="tx1"/>
              </a:solidFill>
            </a:endParaRPr>
          </a:p>
          <a:p>
            <a:pPr algn="ctr"/>
            <a:r>
              <a:rPr lang="en-US" dirty="0" smtClean="0">
                <a:solidFill>
                  <a:schemeClr val="tx1"/>
                </a:solidFill>
              </a:rPr>
              <a:t>June 4, 2019– San Diego, </a:t>
            </a:r>
            <a:r>
              <a:rPr lang="en-US" dirty="0">
                <a:solidFill>
                  <a:schemeClr val="tx1"/>
                </a:solidFill>
              </a:rPr>
              <a:t>CA</a:t>
            </a:r>
          </a:p>
          <a:p>
            <a:pPr algn="ctr"/>
            <a:r>
              <a:rPr lang="en-US" dirty="0">
                <a:solidFill>
                  <a:schemeClr val="tx1"/>
                </a:solidFill>
              </a:rPr>
              <a:t>June </a:t>
            </a:r>
            <a:r>
              <a:rPr lang="en-US" dirty="0" smtClean="0">
                <a:solidFill>
                  <a:schemeClr val="tx1"/>
                </a:solidFill>
              </a:rPr>
              <a:t>6, 2019 </a:t>
            </a:r>
            <a:r>
              <a:rPr lang="en-US" dirty="0">
                <a:solidFill>
                  <a:schemeClr val="tx1"/>
                </a:solidFill>
              </a:rPr>
              <a:t>– </a:t>
            </a:r>
            <a:r>
              <a:rPr lang="en-US" dirty="0" smtClean="0">
                <a:solidFill>
                  <a:schemeClr val="tx1"/>
                </a:solidFill>
              </a:rPr>
              <a:t>Seattle, </a:t>
            </a:r>
            <a:r>
              <a:rPr lang="en-US" dirty="0" err="1" smtClean="0">
                <a:solidFill>
                  <a:schemeClr val="tx1"/>
                </a:solidFill>
              </a:rPr>
              <a:t>wa</a:t>
            </a:r>
            <a:endParaRPr lang="en-US" dirty="0">
              <a:solidFill>
                <a:schemeClr val="tx1"/>
              </a:solidFill>
            </a:endParaRPr>
          </a:p>
          <a:p>
            <a:pPr algn="ctr"/>
            <a:r>
              <a:rPr lang="en-US" dirty="0" smtClean="0">
                <a:solidFill>
                  <a:schemeClr val="tx1"/>
                </a:solidFill>
              </a:rPr>
              <a:t>August 1, 2019 – </a:t>
            </a:r>
            <a:r>
              <a:rPr lang="en-US" dirty="0" err="1" smtClean="0">
                <a:solidFill>
                  <a:schemeClr val="tx1"/>
                </a:solidFill>
              </a:rPr>
              <a:t>st.</a:t>
            </a:r>
            <a:r>
              <a:rPr lang="en-US" dirty="0" smtClean="0">
                <a:solidFill>
                  <a:schemeClr val="tx1"/>
                </a:solidFill>
              </a:rPr>
              <a:t> louis, </a:t>
            </a:r>
            <a:r>
              <a:rPr lang="en-US" dirty="0" err="1" smtClean="0">
                <a:solidFill>
                  <a:schemeClr val="tx1"/>
                </a:solidFill>
              </a:rPr>
              <a:t>mo</a:t>
            </a:r>
            <a:endParaRPr lang="en-US" dirty="0">
              <a:solidFill>
                <a:schemeClr val="tx1"/>
              </a:solidFill>
            </a:endParaRPr>
          </a:p>
          <a:p>
            <a:endParaRPr lang="en-US" dirty="0" smtClean="0">
              <a:solidFill>
                <a:srgbClr val="FF0000"/>
              </a:solidFill>
            </a:endParaRPr>
          </a:p>
        </p:txBody>
      </p:sp>
    </p:spTree>
    <p:extLst>
      <p:ext uri="{BB962C8B-B14F-4D97-AF65-F5344CB8AC3E}">
        <p14:creationId xmlns:p14="http://schemas.microsoft.com/office/powerpoint/2010/main" val="1341554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2962" y="404220"/>
            <a:ext cx="7315200" cy="938558"/>
          </a:xfrm>
        </p:spPr>
        <p:txBody>
          <a:bodyPr>
            <a:noAutofit/>
          </a:bodyPr>
          <a:lstStyle/>
          <a:p>
            <a:r>
              <a:rPr lang="en-US" sz="4000" dirty="0">
                <a:latin typeface="+mn-lt"/>
                <a:ea typeface="Tahoma" panose="020B0604030504040204" pitchFamily="34" charset="0"/>
                <a:cs typeface="Tahoma" panose="020B0604030504040204" pitchFamily="34" charset="0"/>
              </a:rPr>
              <a:t>Federal Alcohol </a:t>
            </a:r>
            <a:r>
              <a:rPr lang="en-US" sz="4000" dirty="0" smtClean="0">
                <a:latin typeface="+mn-lt"/>
                <a:ea typeface="Tahoma" panose="020B0604030504040204" pitchFamily="34" charset="0"/>
                <a:cs typeface="Tahoma" panose="020B0604030504040204" pitchFamily="34" charset="0"/>
              </a:rPr>
              <a:t>Administration </a:t>
            </a:r>
            <a:br>
              <a:rPr lang="en-US" sz="4000" dirty="0" smtClean="0">
                <a:latin typeface="+mn-lt"/>
                <a:ea typeface="Tahoma" panose="020B0604030504040204" pitchFamily="34" charset="0"/>
                <a:cs typeface="Tahoma" panose="020B0604030504040204" pitchFamily="34" charset="0"/>
              </a:rPr>
            </a:br>
            <a:r>
              <a:rPr lang="en-US" sz="4000" dirty="0" smtClean="0">
                <a:latin typeface="+mn-lt"/>
                <a:ea typeface="Tahoma" panose="020B0604030504040204" pitchFamily="34" charset="0"/>
                <a:cs typeface="Tahoma" panose="020B0604030504040204" pitchFamily="34" charset="0"/>
              </a:rPr>
              <a:t>(FAA) Act </a:t>
            </a:r>
            <a:endParaRPr lang="en-US" sz="4000" dirty="0">
              <a:solidFill>
                <a:schemeClr val="accent1">
                  <a:lumMod val="50000"/>
                </a:schemeClr>
              </a:solidFill>
              <a:latin typeface="+mn-lt"/>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990600" y="1676400"/>
            <a:ext cx="7924800" cy="4449763"/>
          </a:xfrm>
        </p:spPr>
        <p:txBody>
          <a:bodyPr/>
          <a:lstStyle/>
          <a:p>
            <a:r>
              <a:rPr lang="en-US" sz="2800" dirty="0">
                <a:latin typeface="+mj-lt"/>
                <a:ea typeface="Tahoma" panose="020B0604030504040204" pitchFamily="34" charset="0"/>
                <a:cs typeface="Tahoma" panose="020B0604030504040204" pitchFamily="34" charset="0"/>
              </a:rPr>
              <a:t>Signed into law by President Roosevelt </a:t>
            </a:r>
            <a:r>
              <a:rPr lang="en-US" sz="2800" dirty="0" smtClean="0">
                <a:latin typeface="+mj-lt"/>
                <a:ea typeface="Tahoma" panose="020B0604030504040204" pitchFamily="34" charset="0"/>
                <a:cs typeface="Tahoma" panose="020B0604030504040204" pitchFamily="34" charset="0"/>
              </a:rPr>
              <a:t>in 1935.</a:t>
            </a:r>
            <a:r>
              <a:rPr lang="en-US" sz="2800" dirty="0">
                <a:latin typeface="+mj-lt"/>
                <a:ea typeface="Tahoma" panose="020B0604030504040204" pitchFamily="34" charset="0"/>
                <a:cs typeface="Tahoma" panose="020B0604030504040204" pitchFamily="34" charset="0"/>
              </a:rPr>
              <a:t/>
            </a:r>
            <a:br>
              <a:rPr lang="en-US" sz="2800" dirty="0">
                <a:latin typeface="+mj-lt"/>
                <a:ea typeface="Tahoma" panose="020B0604030504040204" pitchFamily="34" charset="0"/>
                <a:cs typeface="Tahoma" panose="020B0604030504040204" pitchFamily="34" charset="0"/>
              </a:rPr>
            </a:br>
            <a:r>
              <a:rPr lang="en-US" sz="2700" dirty="0" smtClean="0">
                <a:latin typeface="+mj-lt"/>
                <a:ea typeface="Tahoma" panose="020B0604030504040204" pitchFamily="34" charset="0"/>
                <a:cs typeface="Tahoma" panose="020B0604030504040204" pitchFamily="34" charset="0"/>
              </a:rPr>
              <a:t>27 </a:t>
            </a:r>
            <a:r>
              <a:rPr lang="en-US" sz="2700" dirty="0">
                <a:latin typeface="+mj-lt"/>
                <a:ea typeface="Tahoma" panose="020B0604030504040204" pitchFamily="34" charset="0"/>
                <a:cs typeface="Tahoma" panose="020B0604030504040204" pitchFamily="34" charset="0"/>
              </a:rPr>
              <a:t>U.S.C. 201 et seq. – Goals:</a:t>
            </a:r>
          </a:p>
          <a:p>
            <a:pPr lvl="1">
              <a:spcBef>
                <a:spcPts val="800"/>
              </a:spcBef>
              <a:buClrTx/>
              <a:buFont typeface="Arial" panose="020B0604020202020204" pitchFamily="34" charset="0"/>
              <a:buChar char="•"/>
            </a:pPr>
            <a:r>
              <a:rPr lang="en-US" sz="2400" dirty="0" smtClean="0">
                <a:latin typeface="+mj-lt"/>
                <a:ea typeface="Tahoma" panose="020B0604030504040204" pitchFamily="34" charset="0"/>
                <a:cs typeface="Tahoma" panose="020B0604030504040204" pitchFamily="34" charset="0"/>
              </a:rPr>
              <a:t>Keep </a:t>
            </a:r>
            <a:r>
              <a:rPr lang="en-US" sz="2400" dirty="0">
                <a:latin typeface="+mj-lt"/>
                <a:ea typeface="Tahoma" panose="020B0604030504040204" pitchFamily="34" charset="0"/>
                <a:cs typeface="Tahoma" panose="020B0604030504040204" pitchFamily="34" charset="0"/>
              </a:rPr>
              <a:t>criminal element out of alcohol </a:t>
            </a:r>
            <a:r>
              <a:rPr lang="en-US" sz="2400" dirty="0">
                <a:solidFill>
                  <a:schemeClr val="tx1"/>
                </a:solidFill>
                <a:latin typeface="+mj-lt"/>
                <a:ea typeface="Tahoma" panose="020B0604030504040204" pitchFamily="34" charset="0"/>
                <a:cs typeface="Tahoma" panose="020B0604030504040204" pitchFamily="34" charset="0"/>
              </a:rPr>
              <a:t>industry </a:t>
            </a:r>
            <a:r>
              <a:rPr lang="en-US" dirty="0" smtClean="0">
                <a:solidFill>
                  <a:schemeClr val="tx1"/>
                </a:solidFill>
                <a:ea typeface="Tahoma" panose="020B0604030504040204" pitchFamily="34" charset="0"/>
                <a:cs typeface="Tahoma" panose="020B0604030504040204" pitchFamily="34" charset="0"/>
              </a:rPr>
              <a:t>and maintain compliance by </a:t>
            </a:r>
            <a:r>
              <a:rPr lang="en-US" sz="2400" dirty="0" smtClean="0">
                <a:solidFill>
                  <a:schemeClr val="tx1"/>
                </a:solidFill>
                <a:latin typeface="+mj-lt"/>
                <a:ea typeface="Tahoma" panose="020B0604030504040204" pitchFamily="34" charset="0"/>
                <a:cs typeface="Tahoma" panose="020B0604030504040204" pitchFamily="34" charset="0"/>
              </a:rPr>
              <a:t>using </a:t>
            </a:r>
            <a:r>
              <a:rPr lang="en-US" sz="2400" dirty="0">
                <a:latin typeface="+mj-lt"/>
                <a:ea typeface="Tahoma" panose="020B0604030504040204" pitchFamily="34" charset="0"/>
                <a:cs typeface="Tahoma" panose="020B0604030504040204" pitchFamily="34" charset="0"/>
              </a:rPr>
              <a:t>permit system </a:t>
            </a:r>
            <a:r>
              <a:rPr lang="en-US" sz="2400" dirty="0" smtClean="0">
                <a:latin typeface="+mj-lt"/>
                <a:ea typeface="Tahoma" panose="020B0604030504040204" pitchFamily="34" charset="0"/>
                <a:cs typeface="Tahoma" panose="020B0604030504040204" pitchFamily="34" charset="0"/>
              </a:rPr>
              <a:t>(sections </a:t>
            </a:r>
            <a:r>
              <a:rPr lang="en-US" sz="2400" dirty="0">
                <a:latin typeface="+mj-lt"/>
                <a:ea typeface="Tahoma" panose="020B0604030504040204" pitchFamily="34" charset="0"/>
                <a:cs typeface="Tahoma" panose="020B0604030504040204" pitchFamily="34" charset="0"/>
              </a:rPr>
              <a:t>203 and 204)</a:t>
            </a:r>
          </a:p>
          <a:p>
            <a:pPr lvl="1">
              <a:spcBef>
                <a:spcPts val="800"/>
              </a:spcBef>
              <a:buClrTx/>
              <a:buFont typeface="Arial" panose="020B0604020202020204" pitchFamily="34" charset="0"/>
              <a:buChar char="•"/>
            </a:pPr>
            <a:r>
              <a:rPr lang="en-US" sz="2400" dirty="0" smtClean="0">
                <a:latin typeface="+mj-lt"/>
                <a:ea typeface="Tahoma" panose="020B0604030504040204" pitchFamily="34" charset="0"/>
                <a:cs typeface="Tahoma" panose="020B0604030504040204" pitchFamily="34" charset="0"/>
              </a:rPr>
              <a:t>Regulate </a:t>
            </a:r>
            <a:r>
              <a:rPr lang="en-US" sz="2400" dirty="0">
                <a:latin typeface="+mj-lt"/>
                <a:ea typeface="Tahoma" panose="020B0604030504040204" pitchFamily="34" charset="0"/>
                <a:cs typeface="Tahoma" panose="020B0604030504040204" pitchFamily="34" charset="0"/>
              </a:rPr>
              <a:t>formulation, labeling, and advertising of alcohol beverages </a:t>
            </a:r>
            <a:r>
              <a:rPr lang="en-US" sz="2400" dirty="0" smtClean="0">
                <a:latin typeface="+mj-lt"/>
                <a:ea typeface="Tahoma" panose="020B0604030504040204" pitchFamily="34" charset="0"/>
                <a:cs typeface="Tahoma" panose="020B0604030504040204" pitchFamily="34" charset="0"/>
              </a:rPr>
              <a:t>(section </a:t>
            </a:r>
            <a:r>
              <a:rPr lang="en-US" sz="2400" dirty="0">
                <a:latin typeface="+mj-lt"/>
                <a:ea typeface="Tahoma" panose="020B0604030504040204" pitchFamily="34" charset="0"/>
                <a:cs typeface="Tahoma" panose="020B0604030504040204" pitchFamily="34" charset="0"/>
              </a:rPr>
              <a:t>205(e) and (f))</a:t>
            </a:r>
          </a:p>
          <a:p>
            <a:pPr lvl="1">
              <a:spcBef>
                <a:spcPts val="800"/>
              </a:spcBef>
              <a:buClrTx/>
              <a:buFont typeface="Arial" panose="020B0604020202020204" pitchFamily="34" charset="0"/>
              <a:buChar char="•"/>
            </a:pPr>
            <a:r>
              <a:rPr lang="en-US" sz="2400" b="1" dirty="0" smtClean="0">
                <a:solidFill>
                  <a:schemeClr val="tx1"/>
                </a:solidFill>
                <a:latin typeface="+mj-lt"/>
                <a:ea typeface="Tahoma" panose="020B0604030504040204" pitchFamily="34" charset="0"/>
                <a:cs typeface="Tahoma" panose="020B0604030504040204" pitchFamily="34" charset="0"/>
              </a:rPr>
              <a:t>Regulate </a:t>
            </a:r>
            <a:r>
              <a:rPr lang="en-US" sz="2400" b="1" dirty="0">
                <a:solidFill>
                  <a:schemeClr val="tx1"/>
                </a:solidFill>
                <a:latin typeface="+mj-lt"/>
                <a:ea typeface="Tahoma" panose="020B0604030504040204" pitchFamily="34" charset="0"/>
                <a:cs typeface="Tahoma" panose="020B0604030504040204" pitchFamily="34" charset="0"/>
              </a:rPr>
              <a:t>promotional and marketing trade practices that might lead to corruption or excessive consumption </a:t>
            </a:r>
            <a:r>
              <a:rPr lang="en-US" sz="2400" b="1" dirty="0" smtClean="0">
                <a:solidFill>
                  <a:schemeClr val="tx1"/>
                </a:solidFill>
                <a:latin typeface="+mj-lt"/>
                <a:ea typeface="Tahoma" panose="020B0604030504040204" pitchFamily="34" charset="0"/>
                <a:cs typeface="Tahoma" panose="020B0604030504040204" pitchFamily="34" charset="0"/>
              </a:rPr>
              <a:t>(section </a:t>
            </a:r>
            <a:r>
              <a:rPr lang="en-US" sz="2400" b="1" dirty="0">
                <a:solidFill>
                  <a:schemeClr val="tx1"/>
                </a:solidFill>
                <a:latin typeface="+mj-lt"/>
                <a:ea typeface="Tahoma" panose="020B0604030504040204" pitchFamily="34" charset="0"/>
                <a:cs typeface="Tahoma" panose="020B0604030504040204" pitchFamily="34" charset="0"/>
              </a:rPr>
              <a:t>205)</a:t>
            </a:r>
          </a:p>
          <a:p>
            <a:pPr lvl="1">
              <a:spcBef>
                <a:spcPts val="800"/>
              </a:spcBef>
              <a:buClrTx/>
              <a:buFont typeface="Arial" panose="020B0604020202020204" pitchFamily="34" charset="0"/>
              <a:buChar char="•"/>
            </a:pPr>
            <a:r>
              <a:rPr lang="en-US" sz="2400" dirty="0" smtClean="0">
                <a:latin typeface="+mj-lt"/>
                <a:ea typeface="Tahoma" panose="020B0604030504040204" pitchFamily="34" charset="0"/>
                <a:cs typeface="Tahoma" panose="020B0604030504040204" pitchFamily="34" charset="0"/>
              </a:rPr>
              <a:t>Protect </a:t>
            </a:r>
            <a:r>
              <a:rPr lang="en-US" sz="2400" dirty="0">
                <a:latin typeface="+mj-lt"/>
                <a:ea typeface="Tahoma" panose="020B0604030504040204" pitchFamily="34" charset="0"/>
                <a:cs typeface="Tahoma" panose="020B0604030504040204" pitchFamily="34" charset="0"/>
              </a:rPr>
              <a:t>the consumer</a:t>
            </a:r>
          </a:p>
          <a:p>
            <a:pPr marL="0" lvl="0" indent="0" defTabSz="914400">
              <a:buClr>
                <a:srgbClr val="002060"/>
              </a:buClr>
              <a:buNone/>
            </a:pPr>
            <a:endParaRPr lang="en-US" sz="3000" kern="0" dirty="0">
              <a:solidFill>
                <a:srgbClr val="002060"/>
              </a:solidFill>
              <a:latin typeface="Verdana"/>
            </a:endParaRPr>
          </a:p>
          <a:p>
            <a:pPr lvl="2"/>
            <a:endParaRPr lang="en-US" sz="1800" dirty="0" smtClean="0">
              <a:solidFill>
                <a:schemeClr val="accent1">
                  <a:lumMod val="50000"/>
                </a:schemeClr>
              </a:solidFill>
              <a:latin typeface="+mn-lt"/>
            </a:endParaRPr>
          </a:p>
          <a:p>
            <a:pPr lvl="1"/>
            <a:endParaRPr lang="en-US" sz="2200" dirty="0">
              <a:solidFill>
                <a:srgbClr val="4F81BD">
                  <a:lumMod val="50000"/>
                </a:srgbClr>
              </a:solidFill>
              <a:latin typeface="Arial"/>
            </a:endParaRPr>
          </a:p>
          <a:p>
            <a:pPr lvl="2"/>
            <a:endParaRPr lang="en-US" sz="1800" dirty="0" smtClean="0">
              <a:solidFill>
                <a:schemeClr val="accent1">
                  <a:lumMod val="50000"/>
                </a:schemeClr>
              </a:solidFill>
              <a:latin typeface="+mn-lt"/>
            </a:endParaRPr>
          </a:p>
        </p:txBody>
      </p:sp>
      <p:sp>
        <p:nvSpPr>
          <p:cNvPr id="6" name="Footer Placeholder 5"/>
          <p:cNvSpPr>
            <a:spLocks noGrp="1"/>
          </p:cNvSpPr>
          <p:nvPr>
            <p:ph type="ftr" sz="quarter" idx="11"/>
          </p:nvPr>
        </p:nvSpPr>
        <p:spPr>
          <a:xfrm>
            <a:off x="723482" y="6459785"/>
            <a:ext cx="7846622" cy="365125"/>
          </a:xfrm>
        </p:spPr>
        <p:txBody>
          <a:bodyPr/>
          <a:lstStyle/>
          <a:p>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10</a:t>
            </a:fld>
            <a:endParaRPr lang="en-US" dirty="0"/>
          </a:p>
        </p:txBody>
      </p:sp>
    </p:spTree>
    <p:extLst>
      <p:ext uri="{BB962C8B-B14F-4D97-AF65-F5344CB8AC3E}">
        <p14:creationId xmlns:p14="http://schemas.microsoft.com/office/powerpoint/2010/main" val="141905444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#4 </a:t>
            </a:r>
            <a:r>
              <a:rPr lang="en-US" sz="2400" dirty="0" smtClean="0">
                <a:solidFill>
                  <a:prstClr val="black">
                    <a:lumMod val="75000"/>
                    <a:lumOff val="25000"/>
                  </a:prstClr>
                </a:solidFill>
              </a:rPr>
              <a:t>(Cont’d)</a:t>
            </a:r>
            <a:endParaRPr lang="en-US" sz="2400" dirty="0"/>
          </a:p>
        </p:txBody>
      </p:sp>
      <p:sp>
        <p:nvSpPr>
          <p:cNvPr id="3" name="Content Placeholder 2"/>
          <p:cNvSpPr>
            <a:spLocks noGrp="1"/>
          </p:cNvSpPr>
          <p:nvPr>
            <p:ph idx="1"/>
          </p:nvPr>
        </p:nvSpPr>
        <p:spPr/>
        <p:txBody>
          <a:bodyPr>
            <a:normAutofit/>
          </a:bodyPr>
          <a:lstStyle/>
          <a:p>
            <a:pPr>
              <a:buNone/>
            </a:pPr>
            <a:r>
              <a:rPr lang="en-US" altLang="en-US" b="1" dirty="0">
                <a:latin typeface="+mn-lt"/>
              </a:rPr>
              <a:t>Is this commercial bribery?</a:t>
            </a:r>
          </a:p>
          <a:p>
            <a:pPr lvl="1"/>
            <a:r>
              <a:rPr lang="en-US" altLang="en-US" sz="2800" dirty="0"/>
              <a:t>There are no secret payments</a:t>
            </a:r>
            <a:br>
              <a:rPr lang="en-US" altLang="en-US" sz="2800" dirty="0"/>
            </a:br>
            <a:r>
              <a:rPr lang="en-US" altLang="en-US" sz="2800" dirty="0" smtClean="0"/>
              <a:t>27 U.S.C. </a:t>
            </a:r>
            <a:r>
              <a:rPr lang="en-US" altLang="en-US" sz="2800" dirty="0"/>
              <a:t>205(c)(1)</a:t>
            </a:r>
          </a:p>
          <a:p>
            <a:pPr lvl="1"/>
            <a:r>
              <a:rPr lang="en-US" altLang="en-US" sz="2800" dirty="0"/>
              <a:t>“Sales contests sponsored by an industry member which offer prizes directly or indirectly to trade buyer officers, employees, or representatives are inducements within the meaning of the act.”  (27 CFR </a:t>
            </a:r>
            <a:r>
              <a:rPr lang="en-US" altLang="en-US" sz="2800" dirty="0" smtClean="0"/>
              <a:t>10.21 </a:t>
            </a:r>
            <a:r>
              <a:rPr lang="en-US" altLang="en-US" sz="2800" dirty="0"/>
              <a:t>and 10.24)</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100</a:t>
            </a:fld>
            <a:endParaRPr lang="en-US" dirty="0"/>
          </a:p>
        </p:txBody>
      </p:sp>
    </p:spTree>
    <p:extLst>
      <p:ext uri="{BB962C8B-B14F-4D97-AF65-F5344CB8AC3E}">
        <p14:creationId xmlns:p14="http://schemas.microsoft.com/office/powerpoint/2010/main" val="355363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#4 </a:t>
            </a:r>
            <a:r>
              <a:rPr lang="en-US" sz="2400" dirty="0">
                <a:solidFill>
                  <a:prstClr val="black">
                    <a:lumMod val="75000"/>
                    <a:lumOff val="25000"/>
                  </a:prstClr>
                </a:solidFill>
              </a:rPr>
              <a:t>(</a:t>
            </a:r>
            <a:r>
              <a:rPr lang="en-US" sz="2400" dirty="0" smtClean="0">
                <a:solidFill>
                  <a:prstClr val="black">
                    <a:lumMod val="75000"/>
                    <a:lumOff val="25000"/>
                  </a:prstClr>
                </a:solidFill>
              </a:rPr>
              <a:t>Cont’d</a:t>
            </a:r>
            <a:r>
              <a:rPr lang="en-US" sz="2400" dirty="0">
                <a:solidFill>
                  <a:prstClr val="black">
                    <a:lumMod val="75000"/>
                    <a:lumOff val="25000"/>
                  </a:prstClr>
                </a:solidFill>
              </a:rPr>
              <a:t>)</a:t>
            </a:r>
            <a:endParaRPr lang="en-US" sz="2400" dirty="0"/>
          </a:p>
        </p:txBody>
      </p:sp>
      <p:sp>
        <p:nvSpPr>
          <p:cNvPr id="3" name="Content Placeholder 2"/>
          <p:cNvSpPr>
            <a:spLocks noGrp="1"/>
          </p:cNvSpPr>
          <p:nvPr>
            <p:ph idx="1"/>
          </p:nvPr>
        </p:nvSpPr>
        <p:spPr/>
        <p:txBody>
          <a:bodyPr/>
          <a:lstStyle/>
          <a:p>
            <a:pPr marL="0" indent="0">
              <a:buFontTx/>
              <a:buNone/>
            </a:pPr>
            <a:r>
              <a:rPr lang="en-US" altLang="en-US" b="1" dirty="0">
                <a:latin typeface="+mn-lt"/>
              </a:rPr>
              <a:t>Does it place the wholesaler’s independence</a:t>
            </a:r>
            <a:br>
              <a:rPr lang="en-US" altLang="en-US" b="1" dirty="0">
                <a:latin typeface="+mn-lt"/>
              </a:rPr>
            </a:br>
            <a:r>
              <a:rPr lang="en-US" altLang="en-US" b="1" dirty="0">
                <a:latin typeface="+mn-lt"/>
              </a:rPr>
              <a:t>at risk?</a:t>
            </a:r>
          </a:p>
          <a:p>
            <a:pPr lvl="1"/>
            <a:r>
              <a:rPr lang="en-US" altLang="en-US" sz="2800" dirty="0"/>
              <a:t>Could “hamper the free economic choice” of wholesaler to determine which products to buy </a:t>
            </a:r>
            <a:r>
              <a:rPr lang="en-US" altLang="en-US" sz="2800" dirty="0" smtClean="0"/>
              <a:t>(27 CFR 10.54(a</a:t>
            </a:r>
            <a:r>
              <a:rPr lang="en-US" altLang="en-US" sz="2800" dirty="0"/>
              <a:t>)), or</a:t>
            </a:r>
          </a:p>
          <a:p>
            <a:pPr lvl="1"/>
            <a:r>
              <a:rPr lang="en-US" altLang="en-US" sz="2800" dirty="0"/>
              <a:t>Could be considered a continuing obligation to purchase or otherwise promote the importer’s product </a:t>
            </a:r>
            <a:r>
              <a:rPr lang="en-US" altLang="en-US" sz="2800" dirty="0" smtClean="0"/>
              <a:t>(27 CFR 10.54(c</a:t>
            </a:r>
            <a:r>
              <a:rPr lang="en-US" altLang="en-US" sz="2800" dirty="0"/>
              <a:t>))</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101</a:t>
            </a:fld>
            <a:endParaRPr lang="en-US" dirty="0"/>
          </a:p>
        </p:txBody>
      </p:sp>
    </p:spTree>
    <p:extLst>
      <p:ext uri="{BB962C8B-B14F-4D97-AF65-F5344CB8AC3E}">
        <p14:creationId xmlns:p14="http://schemas.microsoft.com/office/powerpoint/2010/main" val="2815779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#5</a:t>
            </a:r>
            <a:endParaRPr lang="en-US" sz="4400" dirty="0"/>
          </a:p>
        </p:txBody>
      </p:sp>
      <p:sp>
        <p:nvSpPr>
          <p:cNvPr id="3" name="Content Placeholder 2"/>
          <p:cNvSpPr>
            <a:spLocks noGrp="1"/>
          </p:cNvSpPr>
          <p:nvPr>
            <p:ph idx="1"/>
          </p:nvPr>
        </p:nvSpPr>
        <p:spPr>
          <a:xfrm>
            <a:off x="822959" y="2093495"/>
            <a:ext cx="7543801" cy="2466474"/>
          </a:xfrm>
        </p:spPr>
        <p:txBody>
          <a:bodyPr/>
          <a:lstStyle/>
          <a:p>
            <a:r>
              <a:rPr lang="en-US" altLang="en-US" dirty="0" smtClean="0"/>
              <a:t>Angelo’s Imports, a beer importer provides tap systems to a new chain of restaurants in exchange for its products being offered on tap.</a:t>
            </a:r>
            <a:endParaRPr lang="en-US" alt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102</a:t>
            </a:fld>
            <a:endParaRPr lang="en-US" dirty="0"/>
          </a:p>
        </p:txBody>
      </p:sp>
    </p:spTree>
    <p:extLst>
      <p:ext uri="{BB962C8B-B14F-4D97-AF65-F5344CB8AC3E}">
        <p14:creationId xmlns:p14="http://schemas.microsoft.com/office/powerpoint/2010/main" val="188273225"/>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#5 </a:t>
            </a:r>
            <a:r>
              <a:rPr lang="en-US" sz="2400" dirty="0" smtClean="0">
                <a:solidFill>
                  <a:prstClr val="black">
                    <a:lumMod val="75000"/>
                    <a:lumOff val="25000"/>
                  </a:prstClr>
                </a:solidFill>
              </a:rPr>
              <a:t>(cont’d)</a:t>
            </a:r>
            <a:endParaRPr lang="en-US" sz="4400" dirty="0"/>
          </a:p>
        </p:txBody>
      </p:sp>
      <p:sp>
        <p:nvSpPr>
          <p:cNvPr id="3" name="Content Placeholder 2"/>
          <p:cNvSpPr>
            <a:spLocks noGrp="1"/>
          </p:cNvSpPr>
          <p:nvPr>
            <p:ph idx="1"/>
          </p:nvPr>
        </p:nvSpPr>
        <p:spPr/>
        <p:txBody>
          <a:bodyPr/>
          <a:lstStyle/>
          <a:p>
            <a:r>
              <a:rPr lang="en-US" altLang="en-US" b="1" dirty="0" smtClean="0">
                <a:latin typeface="+mn-lt"/>
              </a:rPr>
              <a:t>Is </a:t>
            </a:r>
            <a:r>
              <a:rPr lang="en-US" altLang="en-US" b="1" dirty="0">
                <a:latin typeface="+mn-lt"/>
              </a:rPr>
              <a:t>this </a:t>
            </a:r>
            <a:r>
              <a:rPr lang="en-US" altLang="en-US" b="1" dirty="0" smtClean="0">
                <a:latin typeface="+mn-lt"/>
              </a:rPr>
              <a:t>an inducement (assuming similar state law)?</a:t>
            </a:r>
          </a:p>
          <a:p>
            <a:endParaRPr lang="en-US" altLang="en-US" b="1" dirty="0">
              <a:latin typeface="+mn-lt"/>
            </a:endParaRPr>
          </a:p>
          <a:p>
            <a:pPr lvl="1">
              <a:spcBef>
                <a:spcPts val="1200"/>
              </a:spcBef>
              <a:spcAft>
                <a:spcPts val="0"/>
              </a:spcAft>
            </a:pPr>
            <a:r>
              <a:rPr lang="en-US" altLang="en-US" sz="2800" dirty="0" smtClean="0"/>
              <a:t>The </a:t>
            </a:r>
            <a:r>
              <a:rPr lang="en-US" altLang="en-US" sz="2800" dirty="0"/>
              <a:t>industry member is paying for display space at a retail </a:t>
            </a:r>
            <a:r>
              <a:rPr lang="en-US" altLang="en-US" sz="2800" dirty="0" smtClean="0"/>
              <a:t>establishment  (27 U.S.C. 205(b)(2</a:t>
            </a:r>
            <a:r>
              <a:rPr lang="en-US" altLang="en-US" sz="2800" dirty="0" smtClean="0">
                <a:solidFill>
                  <a:schemeClr val="tx1"/>
                </a:solidFill>
              </a:rPr>
              <a:t>) and </a:t>
            </a:r>
            <a:r>
              <a:rPr lang="en-US" altLang="en-US" sz="2800" dirty="0" smtClean="0"/>
              <a:t>4); 27 CFR 6.35 and 6.56)</a:t>
            </a:r>
          </a:p>
          <a:p>
            <a:pPr lvl="1">
              <a:spcBef>
                <a:spcPts val="1200"/>
              </a:spcBef>
              <a:spcAft>
                <a:spcPts val="0"/>
              </a:spcAft>
            </a:pPr>
            <a:r>
              <a:rPr lang="en-US" altLang="en-US" sz="2800" dirty="0" smtClean="0">
                <a:solidFill>
                  <a:schemeClr val="tx1"/>
                </a:solidFill>
              </a:rPr>
              <a:t>The industry member is also furnishing a thing of value to the retailer (27 CFR 6.41)</a:t>
            </a:r>
          </a:p>
        </p:txBody>
      </p:sp>
      <p:sp>
        <p:nvSpPr>
          <p:cNvPr id="5" name="Slide Number Placeholder 4"/>
          <p:cNvSpPr>
            <a:spLocks noGrp="1"/>
          </p:cNvSpPr>
          <p:nvPr>
            <p:ph type="sldNum" sz="quarter" idx="12"/>
          </p:nvPr>
        </p:nvSpPr>
        <p:spPr/>
        <p:txBody>
          <a:bodyPr/>
          <a:lstStyle/>
          <a:p>
            <a:fld id="{E42367A3-023C-4870-9A86-52F994C50B51}" type="slidenum">
              <a:rPr lang="en-US" smtClean="0"/>
              <a:pPr/>
              <a:t>103</a:t>
            </a:fld>
            <a:endParaRPr lang="en-US" dirty="0"/>
          </a:p>
        </p:txBody>
      </p:sp>
    </p:spTree>
    <p:extLst>
      <p:ext uri="{BB962C8B-B14F-4D97-AF65-F5344CB8AC3E}">
        <p14:creationId xmlns:p14="http://schemas.microsoft.com/office/powerpoint/2010/main" val="3893764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#5 </a:t>
            </a:r>
            <a:r>
              <a:rPr lang="en-US" sz="2400" dirty="0" smtClean="0">
                <a:solidFill>
                  <a:prstClr val="black">
                    <a:lumMod val="75000"/>
                    <a:lumOff val="25000"/>
                  </a:prstClr>
                </a:solidFill>
              </a:rPr>
              <a:t>(cont’d)</a:t>
            </a:r>
            <a:endParaRPr lang="en-US" sz="4400" dirty="0"/>
          </a:p>
        </p:txBody>
      </p:sp>
      <p:sp>
        <p:nvSpPr>
          <p:cNvPr id="3" name="Content Placeholder 2"/>
          <p:cNvSpPr>
            <a:spLocks noGrp="1"/>
          </p:cNvSpPr>
          <p:nvPr>
            <p:ph idx="1"/>
          </p:nvPr>
        </p:nvSpPr>
        <p:spPr/>
        <p:txBody>
          <a:bodyPr/>
          <a:lstStyle/>
          <a:p>
            <a:r>
              <a:rPr lang="en-US" altLang="en-US" b="1" dirty="0" smtClean="0">
                <a:latin typeface="+mn-lt"/>
              </a:rPr>
              <a:t>Is this a risk to the retailer’s independence?</a:t>
            </a:r>
          </a:p>
          <a:p>
            <a:endParaRPr lang="en-US" altLang="en-US" b="1" dirty="0">
              <a:latin typeface="+mn-lt"/>
            </a:endParaRPr>
          </a:p>
          <a:p>
            <a:pPr lvl="1">
              <a:spcBef>
                <a:spcPts val="1200"/>
              </a:spcBef>
              <a:spcAft>
                <a:spcPts val="0"/>
              </a:spcAft>
            </a:pPr>
            <a:r>
              <a:rPr lang="en-US" altLang="en-US" sz="2800" dirty="0" smtClean="0"/>
              <a:t>This is a slotting allowance under 27 CFR </a:t>
            </a:r>
          </a:p>
          <a:p>
            <a:pPr marL="201168" lvl="1" indent="0">
              <a:spcBef>
                <a:spcPts val="1200"/>
              </a:spcBef>
              <a:spcAft>
                <a:spcPts val="0"/>
              </a:spcAft>
              <a:buNone/>
            </a:pPr>
            <a:r>
              <a:rPr lang="en-US" altLang="en-US" sz="2800" dirty="0">
                <a:solidFill>
                  <a:srgbClr val="FF0000"/>
                </a:solidFill>
              </a:rPr>
              <a:t> </a:t>
            </a:r>
            <a:r>
              <a:rPr lang="en-US" altLang="en-US" sz="2800" dirty="0" smtClean="0">
                <a:solidFill>
                  <a:srgbClr val="FF0000"/>
                </a:solidFill>
              </a:rPr>
              <a:t>   </a:t>
            </a:r>
            <a:r>
              <a:rPr lang="en-US" altLang="en-US" sz="2800" dirty="0" smtClean="0"/>
              <a:t>6.152(b)</a:t>
            </a:r>
          </a:p>
        </p:txBody>
      </p:sp>
      <p:sp>
        <p:nvSpPr>
          <p:cNvPr id="5" name="Slide Number Placeholder 4"/>
          <p:cNvSpPr>
            <a:spLocks noGrp="1"/>
          </p:cNvSpPr>
          <p:nvPr>
            <p:ph type="sldNum" sz="quarter" idx="12"/>
          </p:nvPr>
        </p:nvSpPr>
        <p:spPr/>
        <p:txBody>
          <a:bodyPr/>
          <a:lstStyle/>
          <a:p>
            <a:fld id="{E42367A3-023C-4870-9A86-52F994C50B51}" type="slidenum">
              <a:rPr lang="en-US" smtClean="0"/>
              <a:pPr/>
              <a:t>104</a:t>
            </a:fld>
            <a:endParaRPr lang="en-US" dirty="0"/>
          </a:p>
        </p:txBody>
      </p:sp>
    </p:spTree>
    <p:extLst>
      <p:ext uri="{BB962C8B-B14F-4D97-AF65-F5344CB8AC3E}">
        <p14:creationId xmlns:p14="http://schemas.microsoft.com/office/powerpoint/2010/main" val="70090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#6</a:t>
            </a:r>
            <a:endParaRPr lang="en-US" sz="4400" dirty="0"/>
          </a:p>
        </p:txBody>
      </p:sp>
      <p:sp>
        <p:nvSpPr>
          <p:cNvPr id="3" name="Content Placeholder 2"/>
          <p:cNvSpPr>
            <a:spLocks noGrp="1"/>
          </p:cNvSpPr>
          <p:nvPr>
            <p:ph idx="1"/>
          </p:nvPr>
        </p:nvSpPr>
        <p:spPr/>
        <p:txBody>
          <a:bodyPr/>
          <a:lstStyle/>
          <a:p>
            <a:r>
              <a:rPr lang="en-US" altLang="en-US" dirty="0" smtClean="0"/>
              <a:t>Bob’s Distillery, </a:t>
            </a:r>
            <a:r>
              <a:rPr lang="en-US" altLang="en-US" dirty="0"/>
              <a:t>in order to introduce a new whiskey to the market, enters into an agreement with </a:t>
            </a:r>
            <a:r>
              <a:rPr lang="en-US" altLang="en-US" dirty="0" smtClean="0"/>
              <a:t>a </a:t>
            </a:r>
            <a:r>
              <a:rPr lang="en-US" altLang="en-US" dirty="0"/>
              <a:t>Wholesaler.  As part of the agreement, </a:t>
            </a:r>
            <a:r>
              <a:rPr lang="en-US" altLang="en-US" dirty="0" smtClean="0"/>
              <a:t>Bob’s Distillery will accept </a:t>
            </a:r>
            <a:r>
              <a:rPr lang="en-US" altLang="en-US" dirty="0"/>
              <a:t>the return </a:t>
            </a:r>
            <a:r>
              <a:rPr lang="en-US" altLang="en-US" dirty="0" smtClean="0"/>
              <a:t>of any product that doesn’t sell within 90 days.</a:t>
            </a:r>
            <a:endParaRPr lang="en-US" altLang="en-US" dirty="0"/>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105</a:t>
            </a:fld>
            <a:endParaRPr lang="en-US" dirty="0"/>
          </a:p>
        </p:txBody>
      </p:sp>
    </p:spTree>
    <p:extLst>
      <p:ext uri="{BB962C8B-B14F-4D97-AF65-F5344CB8AC3E}">
        <p14:creationId xmlns:p14="http://schemas.microsoft.com/office/powerpoint/2010/main" val="2441542395"/>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a:t>
            </a:r>
            <a:r>
              <a:rPr lang="en-US" sz="4400" dirty="0">
                <a:solidFill>
                  <a:prstClr val="black">
                    <a:lumMod val="75000"/>
                    <a:lumOff val="25000"/>
                  </a:prstClr>
                </a:solidFill>
              </a:rPr>
              <a:t>6</a:t>
            </a:r>
            <a:r>
              <a:rPr lang="en-US" sz="4400" dirty="0" smtClean="0">
                <a:solidFill>
                  <a:prstClr val="black">
                    <a:lumMod val="75000"/>
                    <a:lumOff val="25000"/>
                  </a:prstClr>
                </a:solidFill>
              </a:rPr>
              <a:t> </a:t>
            </a:r>
            <a:r>
              <a:rPr lang="en-US" sz="2400" dirty="0" smtClean="0">
                <a:solidFill>
                  <a:prstClr val="black">
                    <a:lumMod val="75000"/>
                    <a:lumOff val="25000"/>
                  </a:prstClr>
                </a:solidFill>
              </a:rPr>
              <a:t>(Cont’d)</a:t>
            </a:r>
            <a:endParaRPr lang="en-US" sz="2400" dirty="0"/>
          </a:p>
        </p:txBody>
      </p:sp>
      <p:sp>
        <p:nvSpPr>
          <p:cNvPr id="3" name="Content Placeholder 2"/>
          <p:cNvSpPr>
            <a:spLocks noGrp="1"/>
          </p:cNvSpPr>
          <p:nvPr>
            <p:ph idx="1"/>
          </p:nvPr>
        </p:nvSpPr>
        <p:spPr/>
        <p:txBody>
          <a:bodyPr/>
          <a:lstStyle/>
          <a:p>
            <a:pPr marL="0" indent="0">
              <a:buNone/>
            </a:pPr>
            <a:r>
              <a:rPr lang="en-US" altLang="en-US" b="1" dirty="0">
                <a:latin typeface="+mn-lt"/>
              </a:rPr>
              <a:t>Is this a consignment sale?</a:t>
            </a:r>
          </a:p>
          <a:p>
            <a:pPr lvl="1" indent="-3175">
              <a:buNone/>
            </a:pPr>
            <a:r>
              <a:rPr lang="en-US" altLang="en-US" sz="2800" dirty="0" smtClean="0"/>
              <a:t>Sale </a:t>
            </a:r>
            <a:r>
              <a:rPr lang="en-US" altLang="en-US" sz="2800" dirty="0"/>
              <a:t>of the whiskey involves the </a:t>
            </a:r>
            <a:r>
              <a:rPr lang="en-US" altLang="en-US" sz="2800" dirty="0" smtClean="0"/>
              <a:t>distiller agreeing to buy back slow moving product from the wholesaler/trade buyer (27 </a:t>
            </a:r>
            <a:r>
              <a:rPr lang="en-US" altLang="en-US" sz="2800" dirty="0"/>
              <a:t>U.S.C. </a:t>
            </a:r>
            <a:r>
              <a:rPr lang="en-US" altLang="en-US" sz="2800" dirty="0" smtClean="0"/>
              <a:t>205(d</a:t>
            </a:r>
            <a:r>
              <a:rPr lang="en-US" altLang="en-US" sz="2800" dirty="0"/>
              <a:t>); 27 CFR </a:t>
            </a:r>
            <a:r>
              <a:rPr lang="en-US" altLang="en-US" sz="2800" dirty="0" smtClean="0"/>
              <a:t>11.21(c) </a:t>
            </a:r>
            <a:r>
              <a:rPr lang="en-US" altLang="en-US" sz="2800" dirty="0"/>
              <a:t>and </a:t>
            </a:r>
            <a:r>
              <a:rPr lang="en-US" altLang="en-US" sz="2800" dirty="0" smtClean="0"/>
              <a:t>11.45)</a:t>
            </a:r>
            <a:endParaRPr lang="en-US" altLang="en-US" sz="2800" dirty="0"/>
          </a:p>
          <a:p>
            <a:pPr marL="0" indent="0">
              <a:buNone/>
            </a:pPr>
            <a:r>
              <a:rPr lang="en-US" altLang="en-US" b="1" dirty="0"/>
              <a:t>Remember:</a:t>
            </a:r>
            <a:r>
              <a:rPr lang="en-US" altLang="en-US" dirty="0"/>
              <a:t>  Proof of exclusion is </a:t>
            </a:r>
            <a:r>
              <a:rPr lang="en-US" altLang="en-US" u="sng" dirty="0"/>
              <a:t>not</a:t>
            </a:r>
            <a:r>
              <a:rPr lang="en-US" altLang="en-US" dirty="0"/>
              <a:t> required for consignment sale if the sale is made in the course of interstate commerce</a:t>
            </a:r>
            <a:endParaRPr lang="en-US" altLang="en-US" dirty="0">
              <a:solidFill>
                <a:srgbClr val="FF0000"/>
              </a:solidFill>
            </a:endParaRP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106</a:t>
            </a:fld>
            <a:endParaRPr lang="en-US" dirty="0"/>
          </a:p>
        </p:txBody>
      </p:sp>
    </p:spTree>
    <p:extLst>
      <p:ext uri="{BB962C8B-B14F-4D97-AF65-F5344CB8AC3E}">
        <p14:creationId xmlns:p14="http://schemas.microsoft.com/office/powerpoint/2010/main" val="1535469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Questions?	</a:t>
            </a:r>
            <a:endParaRPr lang="en-US" sz="4400"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107</a:t>
            </a:fld>
            <a:endParaRPr lang="en-US" dirty="0"/>
          </a:p>
        </p:txBody>
      </p:sp>
      <p:sp>
        <p:nvSpPr>
          <p:cNvPr id="6" name="Content Placeholder 2"/>
          <p:cNvSpPr>
            <a:spLocks noGrp="1"/>
          </p:cNvSpPr>
          <p:nvPr>
            <p:ph idx="1"/>
          </p:nvPr>
        </p:nvSpPr>
        <p:spPr/>
        <p:txBody>
          <a:bodyPr>
            <a:normAutofit/>
          </a:bodyPr>
          <a:lstStyle/>
          <a:p>
            <a:pPr>
              <a:buClr>
                <a:srgbClr val="002060"/>
              </a:buClr>
              <a:buFont typeface="Arial" panose="020B0604020202020204" pitchFamily="34" charset="0"/>
              <a:buChar char="•"/>
            </a:pPr>
            <a:r>
              <a:rPr lang="en-US" sz="3200" dirty="0" smtClean="0">
                <a:solidFill>
                  <a:schemeClr val="tx1"/>
                </a:solidFill>
                <a:ea typeface="Tahoma" panose="020B0604030504040204" pitchFamily="34" charset="0"/>
                <a:cs typeface="Tahoma" panose="020B0604030504040204" pitchFamily="34" charset="0"/>
              </a:rPr>
              <a:t>  We are here to answer your questions.</a:t>
            </a:r>
          </a:p>
          <a:p>
            <a:pPr>
              <a:buClr>
                <a:srgbClr val="002060"/>
              </a:buClr>
              <a:buFont typeface="Arial" panose="020B0604020202020204" pitchFamily="34" charset="0"/>
              <a:buChar char="•"/>
            </a:pPr>
            <a:endParaRPr lang="en-US" sz="3200" dirty="0" smtClean="0">
              <a:solidFill>
                <a:schemeClr val="tx1"/>
              </a:solidFill>
              <a:ea typeface="Tahoma" panose="020B0604030504040204" pitchFamily="34" charset="0"/>
              <a:cs typeface="Tahoma" panose="020B0604030504040204" pitchFamily="34" charset="0"/>
            </a:endParaRPr>
          </a:p>
          <a:p>
            <a:pPr>
              <a:buClr>
                <a:srgbClr val="002060"/>
              </a:buClr>
              <a:buFont typeface="Arial" panose="020B0604020202020204" pitchFamily="34" charset="0"/>
              <a:buChar char="•"/>
            </a:pPr>
            <a:r>
              <a:rPr lang="en-US" sz="3200" dirty="0" smtClean="0">
                <a:solidFill>
                  <a:schemeClr val="tx1"/>
                </a:solidFill>
                <a:ea typeface="Tahoma" panose="020B0604030504040204" pitchFamily="34" charset="0"/>
                <a:cs typeface="Tahoma" panose="020B0604030504040204" pitchFamily="34" charset="0"/>
              </a:rPr>
              <a:t>  Additional questions can be submitted in writing to: </a:t>
            </a:r>
          </a:p>
          <a:p>
            <a:pPr marL="0" indent="0">
              <a:buClr>
                <a:srgbClr val="002060"/>
              </a:buClr>
              <a:buNone/>
            </a:pPr>
            <a:endParaRPr lang="en-US" sz="3200" dirty="0">
              <a:solidFill>
                <a:srgbClr val="002060"/>
              </a:solidFill>
              <a:ea typeface="Tahoma" panose="020B0604030504040204" pitchFamily="34" charset="0"/>
              <a:cs typeface="Tahoma" panose="020B0604030504040204" pitchFamily="34" charset="0"/>
            </a:endParaRPr>
          </a:p>
          <a:p>
            <a:pPr marL="0" indent="0" algn="ctr">
              <a:buClr>
                <a:srgbClr val="002060"/>
              </a:buClr>
              <a:buNone/>
            </a:pPr>
            <a:r>
              <a:rPr lang="en-US" sz="4000" dirty="0" smtClean="0">
                <a:solidFill>
                  <a:schemeClr val="tx1"/>
                </a:solidFill>
                <a:ea typeface="Tahoma" panose="020B0604030504040204" pitchFamily="34" charset="0"/>
                <a:cs typeface="Tahoma" panose="020B0604030504040204" pitchFamily="34" charset="0"/>
              </a:rPr>
              <a:t>TradePractices@ttb.gov </a:t>
            </a:r>
            <a:endParaRPr lang="en-US" sz="4000" dirty="0">
              <a:solidFill>
                <a:schemeClr val="tx1"/>
              </a:solidFill>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38757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latin typeface="+mn-lt"/>
              </a:rPr>
              <a:t>FAA Act  </a:t>
            </a:r>
            <a:br>
              <a:rPr lang="en-US" sz="4400" dirty="0" smtClean="0">
                <a:latin typeface="+mn-lt"/>
              </a:rPr>
            </a:br>
            <a:r>
              <a:rPr lang="en-US" sz="3600" dirty="0" smtClean="0">
                <a:latin typeface="+mn-lt"/>
              </a:rPr>
              <a:t>Constitutional Authority</a:t>
            </a:r>
            <a:endParaRPr lang="en-US" sz="3600" dirty="0">
              <a:latin typeface="+mn-lt"/>
            </a:endParaRPr>
          </a:p>
        </p:txBody>
      </p:sp>
      <p:sp>
        <p:nvSpPr>
          <p:cNvPr id="3" name="Content Placeholder 2"/>
          <p:cNvSpPr>
            <a:spLocks noGrp="1"/>
          </p:cNvSpPr>
          <p:nvPr>
            <p:ph idx="1"/>
          </p:nvPr>
        </p:nvSpPr>
        <p:spPr/>
        <p:txBody>
          <a:bodyPr/>
          <a:lstStyle/>
          <a:p>
            <a:r>
              <a:rPr lang="en-US" altLang="en-US" dirty="0"/>
              <a:t>Commerce Clause</a:t>
            </a:r>
            <a:r>
              <a:rPr lang="en-US" altLang="en-US" dirty="0" smtClean="0"/>
              <a:t>:</a:t>
            </a:r>
          </a:p>
          <a:p>
            <a:endParaRPr lang="en-US" altLang="en-US" dirty="0" smtClean="0"/>
          </a:p>
          <a:p>
            <a:pPr lvl="1"/>
            <a:r>
              <a:rPr lang="en-US" altLang="en-US" sz="2800" dirty="0" smtClean="0"/>
              <a:t>The </a:t>
            </a:r>
            <a:r>
              <a:rPr lang="en-US" altLang="en-US" sz="2800" dirty="0"/>
              <a:t>Congress shall have the power to “regulate </a:t>
            </a:r>
            <a:r>
              <a:rPr lang="en-US" altLang="en-US" sz="2800" dirty="0" smtClean="0">
                <a:solidFill>
                  <a:schemeClr val="tx1"/>
                </a:solidFill>
              </a:rPr>
              <a:t>Commerce </a:t>
            </a:r>
            <a:r>
              <a:rPr lang="en-US" altLang="en-US" sz="2800" dirty="0">
                <a:solidFill>
                  <a:schemeClr val="tx1"/>
                </a:solidFill>
              </a:rPr>
              <a:t>with foreign </a:t>
            </a:r>
            <a:r>
              <a:rPr lang="en-US" altLang="en-US" sz="2800" dirty="0" smtClean="0">
                <a:solidFill>
                  <a:schemeClr val="tx1"/>
                </a:solidFill>
              </a:rPr>
              <a:t>Nations </a:t>
            </a:r>
            <a:r>
              <a:rPr lang="en-US" altLang="en-US" sz="2800" dirty="0"/>
              <a:t>and among </a:t>
            </a:r>
            <a:r>
              <a:rPr lang="en-US" altLang="en-US" sz="2800" dirty="0" smtClean="0"/>
              <a:t>the </a:t>
            </a:r>
            <a:r>
              <a:rPr lang="en-US" altLang="en-US" sz="2800" dirty="0"/>
              <a:t>several states …”</a:t>
            </a:r>
          </a:p>
          <a:p>
            <a:pPr marL="1203325" lvl="2" indent="-344488"/>
            <a:r>
              <a:rPr lang="en-US" altLang="en-US" sz="2400" dirty="0"/>
              <a:t>Interstate </a:t>
            </a:r>
            <a:r>
              <a:rPr lang="en-US" altLang="en-US" sz="2400" dirty="0" smtClean="0"/>
              <a:t>commerce </a:t>
            </a:r>
            <a:r>
              <a:rPr lang="en-US" altLang="en-US" sz="2400" dirty="0"/>
              <a:t>nexus for FAA Act — broad nexus that generally includes </a:t>
            </a:r>
            <a:r>
              <a:rPr lang="en-US" altLang="en-US" sz="2400" dirty="0" smtClean="0"/>
              <a:t>commerce </a:t>
            </a:r>
            <a:r>
              <a:rPr lang="en-US" altLang="en-US" sz="2400" dirty="0"/>
              <a:t>activities between two or more States</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11</a:t>
            </a:fld>
            <a:endParaRPr lang="en-US" dirty="0"/>
          </a:p>
        </p:txBody>
      </p:sp>
    </p:spTree>
    <p:extLst>
      <p:ext uri="{BB962C8B-B14F-4D97-AF65-F5344CB8AC3E}">
        <p14:creationId xmlns:p14="http://schemas.microsoft.com/office/powerpoint/2010/main" val="34203861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prstClr val="black">
                    <a:lumMod val="75000"/>
                    <a:lumOff val="25000"/>
                  </a:prstClr>
                </a:solidFill>
                <a:ea typeface="Tahoma" panose="020B0604030504040204" pitchFamily="34" charset="0"/>
                <a:cs typeface="Tahoma" panose="020B0604030504040204" pitchFamily="34" charset="0"/>
              </a:rPr>
              <a:t>FAA Act </a:t>
            </a:r>
            <a:r>
              <a:rPr lang="en-US" sz="2400" dirty="0" smtClean="0">
                <a:solidFill>
                  <a:prstClr val="black">
                    <a:lumMod val="75000"/>
                    <a:lumOff val="25000"/>
                  </a:prstClr>
                </a:solidFill>
                <a:ea typeface="Tahoma" panose="020B0604030504040204" pitchFamily="34" charset="0"/>
                <a:cs typeface="Tahoma" panose="020B0604030504040204" pitchFamily="34" charset="0"/>
              </a:rPr>
              <a:t>(cont’d)</a:t>
            </a:r>
            <a:endParaRPr lang="en-US" sz="2400" dirty="0"/>
          </a:p>
        </p:txBody>
      </p:sp>
      <p:sp>
        <p:nvSpPr>
          <p:cNvPr id="3" name="Content Placeholder 2"/>
          <p:cNvSpPr>
            <a:spLocks noGrp="1"/>
          </p:cNvSpPr>
          <p:nvPr>
            <p:ph idx="1"/>
          </p:nvPr>
        </p:nvSpPr>
        <p:spPr>
          <a:xfrm>
            <a:off x="822959" y="1653540"/>
            <a:ext cx="7543801" cy="4215554"/>
          </a:xfrm>
        </p:spPr>
        <p:txBody>
          <a:bodyPr>
            <a:normAutofit lnSpcReduction="10000"/>
          </a:bodyPr>
          <a:lstStyle/>
          <a:p>
            <a:pPr>
              <a:spcAft>
                <a:spcPts val="1800"/>
              </a:spcAft>
            </a:pPr>
            <a:r>
              <a:rPr lang="en-US" dirty="0">
                <a:solidFill>
                  <a:schemeClr val="tx1"/>
                </a:solidFill>
              </a:rPr>
              <a:t>Under the FAA Act, producers*, importers and wholesalers of alcohol beverages must obtain a basic permit prior to commencing </a:t>
            </a:r>
            <a:r>
              <a:rPr lang="en-US" dirty="0" smtClean="0">
                <a:solidFill>
                  <a:schemeClr val="tx1"/>
                </a:solidFill>
              </a:rPr>
              <a:t>operations</a:t>
            </a:r>
            <a:r>
              <a:rPr lang="en-US" dirty="0">
                <a:solidFill>
                  <a:schemeClr val="tx1"/>
                </a:solidFill>
              </a:rPr>
              <a:t>. </a:t>
            </a:r>
          </a:p>
          <a:p>
            <a:pPr lvl="1"/>
            <a:r>
              <a:rPr lang="en-US" dirty="0">
                <a:solidFill>
                  <a:srgbClr val="C00000"/>
                </a:solidFill>
              </a:rPr>
              <a:t>Permits can be revoked, suspended, or annulled. </a:t>
            </a:r>
            <a:endParaRPr lang="en-US" dirty="0" smtClean="0">
              <a:solidFill>
                <a:srgbClr val="C00000"/>
              </a:solidFill>
            </a:endParaRPr>
          </a:p>
          <a:p>
            <a:pPr lvl="1"/>
            <a:endParaRPr lang="en-US" dirty="0">
              <a:solidFill>
                <a:srgbClr val="C00000"/>
              </a:solidFill>
            </a:endParaRPr>
          </a:p>
          <a:p>
            <a:pPr marL="201168" lvl="1" indent="0">
              <a:buNone/>
            </a:pPr>
            <a:endParaRPr lang="en-US" dirty="0" smtClean="0">
              <a:solidFill>
                <a:srgbClr val="C00000"/>
              </a:solidFill>
            </a:endParaRPr>
          </a:p>
          <a:p>
            <a:pPr marL="201168" lvl="1" indent="0">
              <a:buNone/>
            </a:pPr>
            <a:endParaRPr lang="en-US" dirty="0">
              <a:solidFill>
                <a:srgbClr val="C00000"/>
              </a:solidFill>
            </a:endParaRPr>
          </a:p>
          <a:p>
            <a:pPr marL="0" indent="0">
              <a:buNone/>
            </a:pPr>
            <a:r>
              <a:rPr lang="en-US" sz="2400" b="1" dirty="0" smtClean="0">
                <a:solidFill>
                  <a:schemeClr val="tx1"/>
                </a:solidFill>
              </a:rPr>
              <a:t>* NOTE</a:t>
            </a:r>
            <a:r>
              <a:rPr lang="en-US" sz="2400" b="1" dirty="0">
                <a:solidFill>
                  <a:schemeClr val="tx1"/>
                </a:solidFill>
              </a:rPr>
              <a:t>: </a:t>
            </a:r>
            <a:r>
              <a:rPr lang="en-US" sz="2400" dirty="0">
                <a:solidFill>
                  <a:schemeClr val="tx1"/>
                </a:solidFill>
              </a:rPr>
              <a:t>A brewer must file a Brewer’s Notice under the Internal Revenue Code of 1986, rather than obtaining a basic permit. </a:t>
            </a:r>
            <a:endParaRPr lang="en-US" sz="2400" strike="sngStrike" dirty="0">
              <a:solidFill>
                <a:schemeClr val="tx1"/>
              </a:solidFill>
            </a:endParaRPr>
          </a:p>
        </p:txBody>
      </p:sp>
      <p:sp>
        <p:nvSpPr>
          <p:cNvPr id="4" name="Footer Placeholder 3"/>
          <p:cNvSpPr>
            <a:spLocks noGrp="1"/>
          </p:cNvSpPr>
          <p:nvPr>
            <p:ph type="ftr" sz="quarter" idx="11"/>
          </p:nvPr>
        </p:nvSpPr>
        <p:spPr>
          <a:xfrm>
            <a:off x="822959" y="6459785"/>
            <a:ext cx="8321041" cy="365125"/>
          </a:xfrm>
        </p:spPr>
        <p:txBody>
          <a:bodyPr/>
          <a:lstStyle/>
          <a:p>
            <a:endParaRPr lang="en-US" dirty="0"/>
          </a:p>
        </p:txBody>
      </p:sp>
      <p:sp>
        <p:nvSpPr>
          <p:cNvPr id="5" name="Slide Number Placeholder 4"/>
          <p:cNvSpPr>
            <a:spLocks noGrp="1"/>
          </p:cNvSpPr>
          <p:nvPr>
            <p:ph type="sldNum" sz="quarter" idx="12"/>
          </p:nvPr>
        </p:nvSpPr>
        <p:spPr/>
        <p:txBody>
          <a:bodyPr/>
          <a:lstStyle/>
          <a:p>
            <a:r>
              <a:rPr lang="en-US" dirty="0" smtClean="0"/>
              <a:t>12</a:t>
            </a:r>
            <a:endParaRPr lang="en-US" dirty="0"/>
          </a:p>
        </p:txBody>
      </p:sp>
    </p:spTree>
    <p:extLst>
      <p:ext uri="{BB962C8B-B14F-4D97-AF65-F5344CB8AC3E}">
        <p14:creationId xmlns:p14="http://schemas.microsoft.com/office/powerpoint/2010/main" val="25233108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TRADE PRACTICE TERMS</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1340072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solidFill>
                <a:ea typeface="Tahoma" panose="020B0604030504040204" pitchFamily="34" charset="0"/>
                <a:cs typeface="Tahoma" panose="020B0604030504040204" pitchFamily="34" charset="0"/>
              </a:rPr>
              <a:t>Trade </a:t>
            </a:r>
            <a:r>
              <a:rPr lang="en-US" sz="4400" dirty="0" smtClean="0">
                <a:solidFill>
                  <a:prstClr val="black"/>
                </a:solidFill>
                <a:ea typeface="Tahoma" panose="020B0604030504040204" pitchFamily="34" charset="0"/>
                <a:cs typeface="Tahoma" panose="020B0604030504040204" pitchFamily="34" charset="0"/>
              </a:rPr>
              <a:t>Practice Terms</a:t>
            </a:r>
            <a:endParaRPr lang="en-US" sz="4400" dirty="0"/>
          </a:p>
        </p:txBody>
      </p:sp>
      <p:sp>
        <p:nvSpPr>
          <p:cNvPr id="3" name="Content Placeholder 2"/>
          <p:cNvSpPr>
            <a:spLocks noGrp="1"/>
          </p:cNvSpPr>
          <p:nvPr>
            <p:ph idx="1"/>
          </p:nvPr>
        </p:nvSpPr>
        <p:spPr/>
        <p:txBody>
          <a:bodyPr>
            <a:normAutofit fontScale="92500" lnSpcReduction="20000"/>
          </a:bodyPr>
          <a:lstStyle/>
          <a:p>
            <a:r>
              <a:rPr lang="en-US" sz="3200" b="1" u="sng" dirty="0" smtClean="0"/>
              <a:t>Industry Member </a:t>
            </a:r>
            <a:r>
              <a:rPr lang="en-US" sz="3200" dirty="0" smtClean="0"/>
              <a:t>– an entity regulated by TTB who is engaged in business as a:</a:t>
            </a:r>
            <a:endParaRPr lang="en-US" sz="800" dirty="0" smtClean="0"/>
          </a:p>
          <a:p>
            <a:pPr lvl="1"/>
            <a:r>
              <a:rPr lang="en-US" sz="2800" dirty="0" smtClean="0">
                <a:solidFill>
                  <a:schemeClr val="tx1"/>
                </a:solidFill>
              </a:rPr>
              <a:t>Distiller, brewer, rectifier, blender or other producer; or</a:t>
            </a:r>
          </a:p>
          <a:p>
            <a:pPr lvl="1"/>
            <a:r>
              <a:rPr lang="en-US" sz="2800" dirty="0" smtClean="0">
                <a:solidFill>
                  <a:schemeClr val="tx1"/>
                </a:solidFill>
              </a:rPr>
              <a:t>Importer or wholesaler</a:t>
            </a:r>
            <a:r>
              <a:rPr lang="en-US" sz="2800" dirty="0">
                <a:solidFill>
                  <a:schemeClr val="tx1"/>
                </a:solidFill>
              </a:rPr>
              <a:t> </a:t>
            </a:r>
            <a:r>
              <a:rPr lang="en-US" sz="2800" dirty="0" smtClean="0">
                <a:solidFill>
                  <a:schemeClr val="tx1"/>
                </a:solidFill>
              </a:rPr>
              <a:t>of distilled spirits, wine or malt beverages; or </a:t>
            </a:r>
          </a:p>
          <a:p>
            <a:pPr lvl="1"/>
            <a:r>
              <a:rPr lang="en-US" sz="2800" dirty="0" smtClean="0">
                <a:solidFill>
                  <a:schemeClr val="tx1"/>
                </a:solidFill>
              </a:rPr>
              <a:t>Bottler, or warehousemen and bottler of distilled spirits.</a:t>
            </a:r>
          </a:p>
          <a:p>
            <a:pPr marL="201168" lvl="1" indent="0">
              <a:buNone/>
            </a:pPr>
            <a:endParaRPr lang="en-US" sz="2800" dirty="0" smtClean="0">
              <a:solidFill>
                <a:schemeClr val="tx1"/>
              </a:solidFill>
            </a:endParaRPr>
          </a:p>
          <a:p>
            <a:pPr marL="201168" lvl="1" indent="0">
              <a:buNone/>
            </a:pPr>
            <a:r>
              <a:rPr lang="en-US" sz="2800" dirty="0" smtClean="0">
                <a:solidFill>
                  <a:schemeClr val="tx1"/>
                </a:solidFill>
              </a:rPr>
              <a:t>Does NOT include agency of a State or political subdivision, or an officer or employee of such agency. </a:t>
            </a:r>
          </a:p>
        </p:txBody>
      </p:sp>
      <p:sp>
        <p:nvSpPr>
          <p:cNvPr id="5" name="Slide Number Placeholder 4"/>
          <p:cNvSpPr>
            <a:spLocks noGrp="1"/>
          </p:cNvSpPr>
          <p:nvPr>
            <p:ph type="sldNum" sz="quarter" idx="12"/>
          </p:nvPr>
        </p:nvSpPr>
        <p:spPr/>
        <p:txBody>
          <a:bodyPr/>
          <a:lstStyle/>
          <a:p>
            <a:r>
              <a:rPr lang="en-US" dirty="0" smtClean="0"/>
              <a:t>14</a:t>
            </a:r>
            <a:endParaRPr lang="en-US" dirty="0"/>
          </a:p>
        </p:txBody>
      </p:sp>
    </p:spTree>
    <p:extLst>
      <p:ext uri="{BB962C8B-B14F-4D97-AF65-F5344CB8AC3E}">
        <p14:creationId xmlns:p14="http://schemas.microsoft.com/office/powerpoint/2010/main" val="2027506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solidFill>
                <a:ea typeface="Tahoma" panose="020B0604030504040204" pitchFamily="34" charset="0"/>
                <a:cs typeface="Tahoma" panose="020B0604030504040204" pitchFamily="34" charset="0"/>
              </a:rPr>
              <a:t>Trade </a:t>
            </a:r>
            <a:r>
              <a:rPr lang="en-US" sz="4400" dirty="0" smtClean="0">
                <a:solidFill>
                  <a:prstClr val="black"/>
                </a:solidFill>
                <a:ea typeface="Tahoma" panose="020B0604030504040204" pitchFamily="34" charset="0"/>
                <a:cs typeface="Tahoma" panose="020B0604030504040204" pitchFamily="34" charset="0"/>
              </a:rPr>
              <a:t>Practice Terms </a:t>
            </a:r>
            <a:r>
              <a:rPr lang="en-US" sz="2400" dirty="0">
                <a:solidFill>
                  <a:prstClr val="black"/>
                </a:solidFill>
                <a:ea typeface="Tahoma" panose="020B0604030504040204" pitchFamily="34" charset="0"/>
                <a:cs typeface="Tahoma" panose="020B0604030504040204" pitchFamily="34" charset="0"/>
              </a:rPr>
              <a:t>(cont’d)</a:t>
            </a:r>
            <a:endParaRPr lang="en-US" sz="4400" dirty="0"/>
          </a:p>
        </p:txBody>
      </p:sp>
      <p:sp>
        <p:nvSpPr>
          <p:cNvPr id="3" name="Content Placeholder 2"/>
          <p:cNvSpPr>
            <a:spLocks noGrp="1"/>
          </p:cNvSpPr>
          <p:nvPr>
            <p:ph idx="1"/>
          </p:nvPr>
        </p:nvSpPr>
        <p:spPr/>
        <p:txBody>
          <a:bodyPr>
            <a:normAutofit/>
          </a:bodyPr>
          <a:lstStyle/>
          <a:p>
            <a:r>
              <a:rPr lang="en-US" sz="3200" b="1" u="sng" dirty="0" smtClean="0"/>
              <a:t>Trade Buyer </a:t>
            </a:r>
            <a:r>
              <a:rPr lang="en-US" sz="3200" dirty="0" smtClean="0"/>
              <a:t>– any person who is a wholesaler or retailer of distilled spirits, wine or malt beverages.</a:t>
            </a:r>
            <a:endParaRPr lang="en-US" sz="2800" dirty="0" smtClean="0">
              <a:solidFill>
                <a:schemeClr val="tx1"/>
              </a:solidFill>
            </a:endParaRPr>
          </a:p>
        </p:txBody>
      </p:sp>
      <p:sp>
        <p:nvSpPr>
          <p:cNvPr id="5" name="Slide Number Placeholder 4"/>
          <p:cNvSpPr>
            <a:spLocks noGrp="1"/>
          </p:cNvSpPr>
          <p:nvPr>
            <p:ph type="sldNum" sz="quarter" idx="12"/>
          </p:nvPr>
        </p:nvSpPr>
        <p:spPr/>
        <p:txBody>
          <a:bodyPr/>
          <a:lstStyle/>
          <a:p>
            <a:fld id="{E42367A3-023C-4870-9A86-52F994C50B51}" type="slidenum">
              <a:rPr lang="en-US" smtClean="0"/>
              <a:pPr/>
              <a:t>15</a:t>
            </a:fld>
            <a:endParaRPr lang="en-US" dirty="0"/>
          </a:p>
        </p:txBody>
      </p:sp>
    </p:spTree>
    <p:extLst>
      <p:ext uri="{BB962C8B-B14F-4D97-AF65-F5344CB8AC3E}">
        <p14:creationId xmlns:p14="http://schemas.microsoft.com/office/powerpoint/2010/main" val="2605848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solidFill>
                <a:ea typeface="Tahoma" panose="020B0604030504040204" pitchFamily="34" charset="0"/>
                <a:cs typeface="Tahoma" panose="020B0604030504040204" pitchFamily="34" charset="0"/>
              </a:rPr>
              <a:t>Trade </a:t>
            </a:r>
            <a:r>
              <a:rPr lang="en-US" sz="4400" dirty="0" smtClean="0">
                <a:solidFill>
                  <a:prstClr val="black"/>
                </a:solidFill>
                <a:ea typeface="Tahoma" panose="020B0604030504040204" pitchFamily="34" charset="0"/>
                <a:cs typeface="Tahoma" panose="020B0604030504040204" pitchFamily="34" charset="0"/>
              </a:rPr>
              <a:t>Practice Terms </a:t>
            </a:r>
            <a:r>
              <a:rPr lang="en-US" sz="2400" dirty="0" smtClean="0">
                <a:solidFill>
                  <a:prstClr val="black"/>
                </a:solidFill>
                <a:ea typeface="Tahoma" panose="020B0604030504040204" pitchFamily="34" charset="0"/>
                <a:cs typeface="Tahoma" panose="020B0604030504040204" pitchFamily="34" charset="0"/>
              </a:rPr>
              <a:t>(</a:t>
            </a:r>
            <a:r>
              <a:rPr lang="en-US" sz="2400" dirty="0">
                <a:solidFill>
                  <a:prstClr val="black"/>
                </a:solidFill>
                <a:ea typeface="Tahoma" panose="020B0604030504040204" pitchFamily="34" charset="0"/>
                <a:cs typeface="Tahoma" panose="020B0604030504040204" pitchFamily="34" charset="0"/>
              </a:rPr>
              <a:t>cont’d)</a:t>
            </a:r>
            <a:endParaRPr lang="en-US" sz="4400" dirty="0"/>
          </a:p>
        </p:txBody>
      </p:sp>
      <p:sp>
        <p:nvSpPr>
          <p:cNvPr id="3" name="Content Placeholder 2"/>
          <p:cNvSpPr>
            <a:spLocks noGrp="1"/>
          </p:cNvSpPr>
          <p:nvPr>
            <p:ph idx="1"/>
          </p:nvPr>
        </p:nvSpPr>
        <p:spPr/>
        <p:txBody>
          <a:bodyPr/>
          <a:lstStyle/>
          <a:p>
            <a:r>
              <a:rPr lang="en-US" sz="3200" b="1" u="sng" dirty="0" smtClean="0"/>
              <a:t>Inducement</a:t>
            </a:r>
            <a:r>
              <a:rPr lang="en-US" sz="3200" dirty="0" smtClean="0"/>
              <a:t> – a thing that persuades or influences someone to do something</a:t>
            </a:r>
          </a:p>
          <a:p>
            <a:endParaRPr lang="en-US" sz="800" dirty="0" smtClean="0"/>
          </a:p>
          <a:p>
            <a:pPr lvl="1"/>
            <a:r>
              <a:rPr lang="en-US" sz="2800" dirty="0" smtClean="0">
                <a:solidFill>
                  <a:schemeClr val="tx1"/>
                </a:solidFill>
              </a:rPr>
              <a:t>May include goods, services, property, financial obligation, etc.  </a:t>
            </a:r>
          </a:p>
          <a:p>
            <a:pPr lvl="1"/>
            <a:r>
              <a:rPr lang="en-US" sz="2800" dirty="0" smtClean="0">
                <a:solidFill>
                  <a:schemeClr val="tx1"/>
                </a:solidFill>
              </a:rPr>
              <a:t>Interest in a license with respect to premises of a retailer</a:t>
            </a:r>
          </a:p>
          <a:p>
            <a:pPr lvl="1"/>
            <a:r>
              <a:rPr lang="en-US" sz="2800" dirty="0" smtClean="0">
                <a:solidFill>
                  <a:schemeClr val="tx1"/>
                </a:solidFill>
              </a:rPr>
              <a:t>Paying for advertising or display space</a:t>
            </a:r>
          </a:p>
        </p:txBody>
      </p:sp>
      <p:sp>
        <p:nvSpPr>
          <p:cNvPr id="5" name="Slide Number Placeholder 4"/>
          <p:cNvSpPr>
            <a:spLocks noGrp="1"/>
          </p:cNvSpPr>
          <p:nvPr>
            <p:ph type="sldNum" sz="quarter" idx="12"/>
          </p:nvPr>
        </p:nvSpPr>
        <p:spPr/>
        <p:txBody>
          <a:bodyPr/>
          <a:lstStyle/>
          <a:p>
            <a:fld id="{E42367A3-023C-4870-9A86-52F994C50B51}" type="slidenum">
              <a:rPr lang="en-US" smtClean="0"/>
              <a:pPr/>
              <a:t>16</a:t>
            </a:fld>
            <a:endParaRPr lang="en-US" dirty="0"/>
          </a:p>
        </p:txBody>
      </p:sp>
    </p:spTree>
    <p:extLst>
      <p:ext uri="{BB962C8B-B14F-4D97-AF65-F5344CB8AC3E}">
        <p14:creationId xmlns:p14="http://schemas.microsoft.com/office/powerpoint/2010/main" val="22338082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solidFill>
                <a:ea typeface="Tahoma" panose="020B0604030504040204" pitchFamily="34" charset="0"/>
                <a:cs typeface="Tahoma" panose="020B0604030504040204" pitchFamily="34" charset="0"/>
              </a:rPr>
              <a:t>Trade </a:t>
            </a:r>
            <a:r>
              <a:rPr lang="en-US" sz="4400" dirty="0" smtClean="0">
                <a:solidFill>
                  <a:prstClr val="black"/>
                </a:solidFill>
                <a:ea typeface="Tahoma" panose="020B0604030504040204" pitchFamily="34" charset="0"/>
                <a:cs typeface="Tahoma" panose="020B0604030504040204" pitchFamily="34" charset="0"/>
              </a:rPr>
              <a:t>Practice Terms </a:t>
            </a:r>
            <a:r>
              <a:rPr lang="en-US" sz="2400" dirty="0" smtClean="0">
                <a:solidFill>
                  <a:prstClr val="black"/>
                </a:solidFill>
                <a:ea typeface="Tahoma" panose="020B0604030504040204" pitchFamily="34" charset="0"/>
                <a:cs typeface="Tahoma" panose="020B0604030504040204" pitchFamily="34" charset="0"/>
              </a:rPr>
              <a:t>(cont’d)</a:t>
            </a:r>
            <a:endParaRPr lang="en-US" sz="2400" dirty="0"/>
          </a:p>
        </p:txBody>
      </p:sp>
      <p:sp>
        <p:nvSpPr>
          <p:cNvPr id="3" name="Content Placeholder 2"/>
          <p:cNvSpPr>
            <a:spLocks noGrp="1"/>
          </p:cNvSpPr>
          <p:nvPr>
            <p:ph idx="1"/>
          </p:nvPr>
        </p:nvSpPr>
        <p:spPr/>
        <p:txBody>
          <a:bodyPr>
            <a:normAutofit/>
          </a:bodyPr>
          <a:lstStyle/>
          <a:p>
            <a:r>
              <a:rPr lang="en-US" altLang="en-US" sz="3200" b="1" u="sng" dirty="0"/>
              <a:t>Exclusion</a:t>
            </a:r>
            <a:r>
              <a:rPr lang="en-US" altLang="en-US" sz="3200" dirty="0"/>
              <a:t> — Element of proof in exclusive outlet, tied house and commercial bribery cases:</a:t>
            </a:r>
          </a:p>
          <a:p>
            <a:pPr lvl="2">
              <a:spcBef>
                <a:spcPct val="45000"/>
              </a:spcBef>
              <a:buFont typeface="Arial" panose="020B0604020202020204" pitchFamily="34" charset="0"/>
              <a:buChar char="•"/>
            </a:pPr>
            <a:r>
              <a:rPr lang="en-US" altLang="en-US" sz="2800" dirty="0" smtClean="0"/>
              <a:t> i.e</a:t>
            </a:r>
            <a:r>
              <a:rPr lang="en-US" altLang="en-US" sz="2800" dirty="0"/>
              <a:t>., requirement or inducement to purchase one person’s alcohol must be “to the exclusion, in whole or in part” of alcohol sold by others</a:t>
            </a:r>
          </a:p>
        </p:txBody>
      </p:sp>
      <p:sp>
        <p:nvSpPr>
          <p:cNvPr id="5" name="Slide Number Placeholder 4"/>
          <p:cNvSpPr>
            <a:spLocks noGrp="1"/>
          </p:cNvSpPr>
          <p:nvPr>
            <p:ph type="sldNum" sz="quarter" idx="12"/>
          </p:nvPr>
        </p:nvSpPr>
        <p:spPr/>
        <p:txBody>
          <a:bodyPr/>
          <a:lstStyle/>
          <a:p>
            <a:fld id="{E42367A3-023C-4870-9A86-52F994C50B51}" type="slidenum">
              <a:rPr lang="en-US" smtClean="0"/>
              <a:pPr/>
              <a:t>17</a:t>
            </a:fld>
            <a:endParaRPr lang="en-US" dirty="0"/>
          </a:p>
        </p:txBody>
      </p:sp>
    </p:spTree>
    <p:extLst>
      <p:ext uri="{BB962C8B-B14F-4D97-AF65-F5344CB8AC3E}">
        <p14:creationId xmlns:p14="http://schemas.microsoft.com/office/powerpoint/2010/main" val="11426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solidFill>
                <a:ea typeface="Tahoma" panose="020B0604030504040204" pitchFamily="34" charset="0"/>
                <a:cs typeface="Tahoma" panose="020B0604030504040204" pitchFamily="34" charset="0"/>
              </a:rPr>
              <a:t>Trade </a:t>
            </a:r>
            <a:r>
              <a:rPr lang="en-US" sz="4400" dirty="0" smtClean="0">
                <a:solidFill>
                  <a:prstClr val="black"/>
                </a:solidFill>
                <a:ea typeface="Tahoma" panose="020B0604030504040204" pitchFamily="34" charset="0"/>
                <a:cs typeface="Tahoma" panose="020B0604030504040204" pitchFamily="34" charset="0"/>
              </a:rPr>
              <a:t>Practice </a:t>
            </a:r>
            <a:r>
              <a:rPr lang="en-US" sz="4400" dirty="0">
                <a:solidFill>
                  <a:prstClr val="black"/>
                </a:solidFill>
                <a:ea typeface="Tahoma" panose="020B0604030504040204" pitchFamily="34" charset="0"/>
                <a:cs typeface="Tahoma" panose="020B0604030504040204" pitchFamily="34" charset="0"/>
              </a:rPr>
              <a:t>Terms </a:t>
            </a:r>
            <a:r>
              <a:rPr lang="en-US" sz="2400" dirty="0">
                <a:solidFill>
                  <a:prstClr val="black"/>
                </a:solidFill>
                <a:ea typeface="Tahoma" panose="020B0604030504040204" pitchFamily="34" charset="0"/>
                <a:cs typeface="Tahoma" panose="020B0604030504040204" pitchFamily="34" charset="0"/>
              </a:rPr>
              <a:t>(cont’d</a:t>
            </a:r>
            <a:r>
              <a:rPr lang="en-US" sz="2400" dirty="0" smtClean="0">
                <a:solidFill>
                  <a:prstClr val="black"/>
                </a:solidFill>
                <a:ea typeface="Tahoma" panose="020B0604030504040204" pitchFamily="34" charset="0"/>
                <a:cs typeface="Tahoma" panose="020B0604030504040204" pitchFamily="34" charset="0"/>
              </a:rPr>
              <a:t>)</a:t>
            </a:r>
            <a:endParaRPr lang="en-US" sz="2400" dirty="0"/>
          </a:p>
        </p:txBody>
      </p:sp>
      <p:sp>
        <p:nvSpPr>
          <p:cNvPr id="3" name="Content Placeholder 2"/>
          <p:cNvSpPr>
            <a:spLocks noGrp="1"/>
          </p:cNvSpPr>
          <p:nvPr>
            <p:ph idx="1"/>
          </p:nvPr>
        </p:nvSpPr>
        <p:spPr/>
        <p:txBody>
          <a:bodyPr/>
          <a:lstStyle/>
          <a:p>
            <a:r>
              <a:rPr lang="en-US" altLang="en-US" sz="3200" b="1" u="sng" dirty="0" smtClean="0"/>
              <a:t>Exclusion (continued)</a:t>
            </a:r>
          </a:p>
          <a:p>
            <a:r>
              <a:rPr lang="en-US" altLang="en-US" dirty="0" smtClean="0"/>
              <a:t>Historic </a:t>
            </a:r>
            <a:r>
              <a:rPr lang="en-US" altLang="en-US" dirty="0"/>
              <a:t>interpretation:</a:t>
            </a:r>
          </a:p>
          <a:p>
            <a:pPr lvl="1">
              <a:spcBef>
                <a:spcPct val="45000"/>
              </a:spcBef>
            </a:pPr>
            <a:r>
              <a:rPr lang="en-US" altLang="en-US" sz="2800" dirty="0"/>
              <a:t>Practice considered a violation of FAA Act if the induced or required purchases result in retailers purchasing less of competitors’ alcohol beverages than they otherwise</a:t>
            </a:r>
            <a:br>
              <a:rPr lang="en-US" altLang="en-US" sz="2800" dirty="0"/>
            </a:br>
            <a:r>
              <a:rPr lang="en-US" altLang="en-US" sz="2800" dirty="0"/>
              <a:t>would have</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solidFill>
                  <a:prstClr val="white"/>
                </a:solidFill>
              </a:rPr>
              <a:pPr/>
              <a:t>18</a:t>
            </a:fld>
            <a:endParaRPr lang="en-US" dirty="0">
              <a:solidFill>
                <a:prstClr val="white"/>
              </a:solidFill>
            </a:endParaRPr>
          </a:p>
        </p:txBody>
      </p:sp>
    </p:spTree>
    <p:extLst>
      <p:ext uri="{BB962C8B-B14F-4D97-AF65-F5344CB8AC3E}">
        <p14:creationId xmlns:p14="http://schemas.microsoft.com/office/powerpoint/2010/main" val="36167288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solidFill>
                <a:ea typeface="Tahoma" panose="020B0604030504040204" pitchFamily="34" charset="0"/>
                <a:cs typeface="Tahoma" panose="020B0604030504040204" pitchFamily="34" charset="0"/>
              </a:rPr>
              <a:t>Trade </a:t>
            </a:r>
            <a:r>
              <a:rPr lang="en-US" sz="4400" dirty="0" smtClean="0">
                <a:solidFill>
                  <a:prstClr val="black"/>
                </a:solidFill>
                <a:ea typeface="Tahoma" panose="020B0604030504040204" pitchFamily="34" charset="0"/>
                <a:cs typeface="Tahoma" panose="020B0604030504040204" pitchFamily="34" charset="0"/>
              </a:rPr>
              <a:t>Practice Terms </a:t>
            </a:r>
            <a:r>
              <a:rPr lang="en-US" sz="2400" dirty="0">
                <a:solidFill>
                  <a:prstClr val="black"/>
                </a:solidFill>
                <a:ea typeface="Tahoma" panose="020B0604030504040204" pitchFamily="34" charset="0"/>
                <a:cs typeface="Tahoma" panose="020B0604030504040204" pitchFamily="34" charset="0"/>
              </a:rPr>
              <a:t>(cont’d)</a:t>
            </a:r>
            <a:endParaRPr lang="en-US" sz="2400" dirty="0"/>
          </a:p>
        </p:txBody>
      </p:sp>
      <p:sp>
        <p:nvSpPr>
          <p:cNvPr id="3" name="Content Placeholder 2"/>
          <p:cNvSpPr>
            <a:spLocks noGrp="1"/>
          </p:cNvSpPr>
          <p:nvPr>
            <p:ph idx="1"/>
          </p:nvPr>
        </p:nvSpPr>
        <p:spPr/>
        <p:txBody>
          <a:bodyPr/>
          <a:lstStyle/>
          <a:p>
            <a:r>
              <a:rPr lang="en-US" altLang="en-US" sz="3200" b="1" u="sng" dirty="0" smtClean="0"/>
              <a:t>Exclusion (continued)</a:t>
            </a:r>
          </a:p>
          <a:p>
            <a:r>
              <a:rPr lang="en-US" altLang="en-US" dirty="0" smtClean="0"/>
              <a:t>Current </a:t>
            </a:r>
            <a:r>
              <a:rPr lang="en-US" altLang="en-US" dirty="0"/>
              <a:t>interpretation:</a:t>
            </a:r>
          </a:p>
          <a:p>
            <a:pPr lvl="1"/>
            <a:r>
              <a:rPr lang="en-US" altLang="en-US" dirty="0"/>
              <a:t>Requires “something more” than the retailer purchasing less of a competitor’s products to show </a:t>
            </a:r>
            <a:r>
              <a:rPr lang="en-US" altLang="en-US" dirty="0" smtClean="0"/>
              <a:t>exclusion.</a:t>
            </a:r>
            <a:endParaRPr lang="en-US" altLang="en-US" dirty="0"/>
          </a:p>
          <a:p>
            <a:r>
              <a:rPr lang="en-US" altLang="en-US" dirty="0"/>
              <a:t>Two key cases are:</a:t>
            </a:r>
          </a:p>
          <a:p>
            <a:pPr lvl="1"/>
            <a:r>
              <a:rPr lang="en-US" altLang="en-US" dirty="0"/>
              <a:t>Foremost Sales v. ATF, 860 F.2d 229</a:t>
            </a:r>
            <a:br>
              <a:rPr lang="en-US" altLang="en-US" dirty="0"/>
            </a:br>
            <a:r>
              <a:rPr lang="en-US" altLang="en-US" dirty="0"/>
              <a:t>(7th Cir. 1988)</a:t>
            </a:r>
          </a:p>
          <a:p>
            <a:pPr lvl="1"/>
            <a:r>
              <a:rPr lang="en-US" altLang="en-US" dirty="0" err="1"/>
              <a:t>Fedway</a:t>
            </a:r>
            <a:r>
              <a:rPr lang="en-US" altLang="en-US" dirty="0"/>
              <a:t> Associates v. U.S. Treasury,</a:t>
            </a:r>
            <a:br>
              <a:rPr lang="en-US" altLang="en-US" dirty="0"/>
            </a:br>
            <a:r>
              <a:rPr lang="en-US" altLang="en-US" dirty="0"/>
              <a:t>976 F.2d 1416 (D.C. Cir. 1992)</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solidFill>
                  <a:prstClr val="white"/>
                </a:solidFill>
              </a:rPr>
              <a:pPr/>
              <a:t>19</a:t>
            </a:fld>
            <a:endParaRPr lang="en-US" dirty="0">
              <a:solidFill>
                <a:prstClr val="white"/>
              </a:solidFill>
            </a:endParaRPr>
          </a:p>
        </p:txBody>
      </p:sp>
    </p:spTree>
    <p:extLst>
      <p:ext uri="{BB962C8B-B14F-4D97-AF65-F5344CB8AC3E}">
        <p14:creationId xmlns:p14="http://schemas.microsoft.com/office/powerpoint/2010/main" val="3598027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sz="4400" dirty="0"/>
              <a:t>TTB Disclaimer</a:t>
            </a:r>
            <a:endParaRPr lang="en-US" sz="4400" dirty="0">
              <a:solidFill>
                <a:schemeClr val="tx2">
                  <a:lumMod val="75000"/>
                </a:schemeClr>
              </a:solidFill>
            </a:endParaRPr>
          </a:p>
        </p:txBody>
      </p:sp>
      <p:sp>
        <p:nvSpPr>
          <p:cNvPr id="11267" name="Content Placeholder 2"/>
          <p:cNvSpPr>
            <a:spLocks noGrp="1"/>
          </p:cNvSpPr>
          <p:nvPr>
            <p:ph idx="1"/>
          </p:nvPr>
        </p:nvSpPr>
        <p:spPr>
          <a:xfrm>
            <a:off x="445771" y="1845734"/>
            <a:ext cx="8401050" cy="4374592"/>
          </a:xfrm>
        </p:spPr>
        <p:txBody>
          <a:bodyPr>
            <a:noAutofit/>
          </a:bodyPr>
          <a:lstStyle/>
          <a:p>
            <a:pPr marL="0" marR="0" indent="0">
              <a:spcBef>
                <a:spcPts val="0"/>
              </a:spcBef>
              <a:spcAft>
                <a:spcPts val="1200"/>
              </a:spcAft>
              <a:buNone/>
            </a:pPr>
            <a:r>
              <a:rPr lang="en-US" sz="2400" b="1" dirty="0" smtClean="0">
                <a:solidFill>
                  <a:srgbClr val="000000"/>
                </a:solidFill>
                <a:ea typeface="Tahoma" panose="020B0604030504040204" pitchFamily="34" charset="0"/>
                <a:cs typeface="Tahoma" panose="020B0604030504040204" pitchFamily="34" charset="0"/>
              </a:rPr>
              <a:t>Notice</a:t>
            </a:r>
            <a:r>
              <a:rPr lang="en-US" sz="2400" dirty="0" smtClean="0">
                <a:solidFill>
                  <a:srgbClr val="000000"/>
                </a:solidFill>
                <a:ea typeface="Tahoma" panose="020B0604030504040204" pitchFamily="34" charset="0"/>
                <a:cs typeface="Tahoma" panose="020B0604030504040204" pitchFamily="34" charset="0"/>
              </a:rPr>
              <a:t>: </a:t>
            </a:r>
          </a:p>
          <a:p>
            <a:pPr>
              <a:spcBef>
                <a:spcPts val="0"/>
              </a:spcBef>
              <a:spcAft>
                <a:spcPts val="1200"/>
              </a:spcAft>
            </a:pPr>
            <a:r>
              <a:rPr lang="en-US" sz="2400" dirty="0" smtClean="0">
                <a:solidFill>
                  <a:srgbClr val="000000"/>
                </a:solidFill>
                <a:ea typeface="Tahoma" panose="020B0604030504040204" pitchFamily="34" charset="0"/>
                <a:cs typeface="Tahoma" panose="020B0604030504040204" pitchFamily="34" charset="0"/>
              </a:rPr>
              <a:t>This information is being presented to help the public to understand and comply with the laws and regulations that the Alcohol and Tobacco Tax and Trade Bureau (TTB) administers. </a:t>
            </a:r>
          </a:p>
          <a:p>
            <a:pPr>
              <a:spcBef>
                <a:spcPts val="0"/>
              </a:spcBef>
              <a:spcAft>
                <a:spcPts val="1200"/>
              </a:spcAft>
            </a:pPr>
            <a:r>
              <a:rPr lang="en-US" sz="2400" dirty="0" smtClean="0">
                <a:solidFill>
                  <a:srgbClr val="000000"/>
                </a:solidFill>
                <a:ea typeface="Tahoma" panose="020B0604030504040204" pitchFamily="34" charset="0"/>
                <a:cs typeface="Tahoma" panose="020B0604030504040204" pitchFamily="34" charset="0"/>
              </a:rPr>
              <a:t>It is not intended to establish any new, or change any existing definitions, interpretations, standards, or procedures regarding those laws and regulations.  </a:t>
            </a:r>
          </a:p>
          <a:p>
            <a:pPr>
              <a:spcBef>
                <a:spcPts val="0"/>
              </a:spcBef>
              <a:spcAft>
                <a:spcPts val="1200"/>
              </a:spcAft>
            </a:pPr>
            <a:r>
              <a:rPr lang="en-US" sz="2400" dirty="0" smtClean="0">
                <a:solidFill>
                  <a:srgbClr val="000000"/>
                </a:solidFill>
                <a:ea typeface="Tahoma" panose="020B0604030504040204" pitchFamily="34" charset="0"/>
                <a:cs typeface="Tahoma" panose="020B0604030504040204" pitchFamily="34" charset="0"/>
              </a:rPr>
              <a:t>In addition, this presentation may be made obsolete by changes in laws and regulations.  </a:t>
            </a:r>
          </a:p>
          <a:p>
            <a:pPr>
              <a:spcBef>
                <a:spcPts val="0"/>
              </a:spcBef>
              <a:spcAft>
                <a:spcPts val="1200"/>
              </a:spcAft>
            </a:pPr>
            <a:r>
              <a:rPr lang="en-US" sz="2400" dirty="0" smtClean="0">
                <a:solidFill>
                  <a:srgbClr val="000000"/>
                </a:solidFill>
                <a:ea typeface="Tahoma" panose="020B0604030504040204" pitchFamily="34" charset="0"/>
                <a:cs typeface="Tahoma" panose="020B0604030504040204" pitchFamily="34" charset="0"/>
              </a:rPr>
              <a:t>Please consult the applicable laws and regulations for the most current requirements.</a:t>
            </a:r>
          </a:p>
        </p:txBody>
      </p:sp>
      <p:sp>
        <p:nvSpPr>
          <p:cNvPr id="5" name="Footer Placeholder 4"/>
          <p:cNvSpPr>
            <a:spLocks noGrp="1"/>
          </p:cNvSpPr>
          <p:nvPr>
            <p:ph type="ftr" sz="quarter" idx="11"/>
          </p:nvPr>
        </p:nvSpPr>
        <p:spPr>
          <a:xfrm>
            <a:off x="542612" y="6456019"/>
            <a:ext cx="8062378" cy="365125"/>
          </a:xfrm>
        </p:spPr>
        <p:txBody>
          <a:bodyPr/>
          <a:lstStyle/>
          <a:p>
            <a:endParaRPr lang="en-US" dirty="0"/>
          </a:p>
        </p:txBody>
      </p:sp>
      <p:sp>
        <p:nvSpPr>
          <p:cNvPr id="6" name="Slide Number Placeholder 5"/>
          <p:cNvSpPr>
            <a:spLocks noGrp="1"/>
          </p:cNvSpPr>
          <p:nvPr>
            <p:ph type="sldNum" sz="quarter" idx="12"/>
          </p:nvPr>
        </p:nvSpPr>
        <p:spPr/>
        <p:txBody>
          <a:bodyPr/>
          <a:lstStyle/>
          <a:p>
            <a:fld id="{E42367A3-023C-4870-9A86-52F994C50B51}" type="slidenum">
              <a:rPr lang="en-US" smtClean="0"/>
              <a:pPr/>
              <a:t>2</a:t>
            </a:fld>
            <a:endParaRPr lang="en-US" dirty="0"/>
          </a:p>
        </p:txBody>
      </p:sp>
    </p:spTree>
    <p:extLst>
      <p:ext uri="{BB962C8B-B14F-4D97-AF65-F5344CB8AC3E}">
        <p14:creationId xmlns:p14="http://schemas.microsoft.com/office/powerpoint/2010/main" val="394509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solidFill>
                <a:ea typeface="Tahoma" panose="020B0604030504040204" pitchFamily="34" charset="0"/>
                <a:cs typeface="Tahoma" panose="020B0604030504040204" pitchFamily="34" charset="0"/>
              </a:rPr>
              <a:t>Trade </a:t>
            </a:r>
            <a:r>
              <a:rPr lang="en-US" sz="4400" dirty="0" smtClean="0">
                <a:solidFill>
                  <a:prstClr val="black"/>
                </a:solidFill>
                <a:ea typeface="Tahoma" panose="020B0604030504040204" pitchFamily="34" charset="0"/>
                <a:cs typeface="Tahoma" panose="020B0604030504040204" pitchFamily="34" charset="0"/>
              </a:rPr>
              <a:t>Practice Terms </a:t>
            </a:r>
            <a:r>
              <a:rPr lang="en-US" sz="2400" dirty="0">
                <a:solidFill>
                  <a:prstClr val="black"/>
                </a:solidFill>
                <a:ea typeface="Tahoma" panose="020B0604030504040204" pitchFamily="34" charset="0"/>
                <a:cs typeface="Tahoma" panose="020B0604030504040204" pitchFamily="34" charset="0"/>
              </a:rPr>
              <a:t>(cont’d)</a:t>
            </a:r>
            <a:endParaRPr lang="en-US" sz="2400" dirty="0"/>
          </a:p>
        </p:txBody>
      </p:sp>
      <p:sp>
        <p:nvSpPr>
          <p:cNvPr id="3" name="Content Placeholder 2"/>
          <p:cNvSpPr>
            <a:spLocks noGrp="1"/>
          </p:cNvSpPr>
          <p:nvPr>
            <p:ph idx="1"/>
          </p:nvPr>
        </p:nvSpPr>
        <p:spPr/>
        <p:txBody>
          <a:bodyPr>
            <a:normAutofit lnSpcReduction="10000"/>
          </a:bodyPr>
          <a:lstStyle/>
          <a:p>
            <a:r>
              <a:rPr lang="en-US" altLang="en-US" sz="3200" b="1" u="sng" dirty="0" smtClean="0"/>
              <a:t>Exclusion (continued)</a:t>
            </a:r>
          </a:p>
          <a:p>
            <a:r>
              <a:rPr lang="en-US" altLang="en-US" dirty="0" smtClean="0"/>
              <a:t>Two </a:t>
            </a:r>
            <a:r>
              <a:rPr lang="en-US" altLang="en-US" dirty="0"/>
              <a:t>elements to exclusion:</a:t>
            </a:r>
          </a:p>
          <a:p>
            <a:pPr lvl="1"/>
            <a:r>
              <a:rPr lang="en-US" altLang="en-US" sz="2800" dirty="0"/>
              <a:t>The proscribed practice must place retailer independence at risk by means of a “tie or link” between industry member and the retailer or by any other means of industry member control, and</a:t>
            </a:r>
          </a:p>
          <a:p>
            <a:pPr lvl="1"/>
            <a:r>
              <a:rPr lang="en-US" altLang="en-US" sz="2800" dirty="0"/>
              <a:t>Such practice results in retailer purchasing fewer of competitors’ products than it otherwise would </a:t>
            </a:r>
            <a:r>
              <a:rPr lang="en-US" altLang="en-US" sz="2800" dirty="0" smtClean="0"/>
              <a:t>have.</a:t>
            </a:r>
            <a:endParaRPr lang="en-US" altLang="en-US" sz="2800" dirty="0"/>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solidFill>
                  <a:prstClr val="white"/>
                </a:solidFill>
              </a:rPr>
              <a:pPr/>
              <a:t>20</a:t>
            </a:fld>
            <a:endParaRPr lang="en-US" dirty="0">
              <a:solidFill>
                <a:prstClr val="white"/>
              </a:solidFill>
            </a:endParaRPr>
          </a:p>
        </p:txBody>
      </p:sp>
    </p:spTree>
    <p:extLst>
      <p:ext uri="{BB962C8B-B14F-4D97-AF65-F5344CB8AC3E}">
        <p14:creationId xmlns:p14="http://schemas.microsoft.com/office/powerpoint/2010/main" val="338491569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solidFill>
                  <a:schemeClr val="tx1"/>
                </a:solidFill>
                <a:ea typeface="Tahoma" panose="020B0604030504040204" pitchFamily="34" charset="0"/>
                <a:cs typeface="Tahoma" panose="020B0604030504040204" pitchFamily="34" charset="0"/>
              </a:rPr>
              <a:t>Trade Practice Terms </a:t>
            </a:r>
            <a:r>
              <a:rPr lang="en-US" sz="2400" dirty="0" smtClean="0">
                <a:solidFill>
                  <a:schemeClr val="tx1"/>
                </a:solidFill>
                <a:ea typeface="Tahoma" panose="020B0604030504040204" pitchFamily="34" charset="0"/>
                <a:cs typeface="Tahoma" panose="020B0604030504040204" pitchFamily="34" charset="0"/>
              </a:rPr>
              <a:t>(cont’d)</a:t>
            </a:r>
            <a:endParaRPr lang="en-US" sz="2400" dirty="0">
              <a:solidFill>
                <a:schemeClr val="tx1"/>
              </a:solidFill>
            </a:endParaRPr>
          </a:p>
        </p:txBody>
      </p:sp>
      <p:sp>
        <p:nvSpPr>
          <p:cNvPr id="3" name="Content Placeholder 2"/>
          <p:cNvSpPr>
            <a:spLocks noGrp="1"/>
          </p:cNvSpPr>
          <p:nvPr>
            <p:ph idx="1"/>
          </p:nvPr>
        </p:nvSpPr>
        <p:spPr/>
        <p:txBody>
          <a:bodyPr>
            <a:normAutofit fontScale="92500"/>
          </a:bodyPr>
          <a:lstStyle/>
          <a:p>
            <a:pPr marL="0" lvl="0" indent="0" eaLnBrk="0" fontAlgn="base" hangingPunct="0">
              <a:lnSpc>
                <a:spcPct val="100000"/>
              </a:lnSpc>
              <a:spcBef>
                <a:spcPct val="20000"/>
              </a:spcBef>
              <a:spcAft>
                <a:spcPct val="0"/>
              </a:spcAft>
              <a:buClrTx/>
              <a:buSzTx/>
              <a:buNone/>
            </a:pPr>
            <a:r>
              <a:rPr lang="en-US" altLang="en-US" sz="3200" b="1" u="sng" dirty="0">
                <a:solidFill>
                  <a:schemeClr val="tx1">
                    <a:lumMod val="85000"/>
                    <a:lumOff val="15000"/>
                  </a:schemeClr>
                </a:solidFill>
              </a:rPr>
              <a:t>Interstate Commerce requirements</a:t>
            </a:r>
            <a:r>
              <a:rPr lang="en-US" altLang="en-US" sz="3200" dirty="0">
                <a:solidFill>
                  <a:schemeClr val="tx1">
                    <a:lumMod val="85000"/>
                    <a:lumOff val="15000"/>
                  </a:schemeClr>
                </a:solidFill>
              </a:rPr>
              <a:t>:</a:t>
            </a:r>
          </a:p>
          <a:p>
            <a:pPr marL="914400" lvl="1" indent="-457200" eaLnBrk="0" fontAlgn="base" hangingPunct="0">
              <a:lnSpc>
                <a:spcPct val="100000"/>
              </a:lnSpc>
              <a:spcBef>
                <a:spcPct val="45000"/>
              </a:spcBef>
              <a:spcAft>
                <a:spcPct val="0"/>
              </a:spcAft>
            </a:pPr>
            <a:r>
              <a:rPr lang="en-US" altLang="en-US" sz="2800" dirty="0">
                <a:solidFill>
                  <a:schemeClr val="tx1"/>
                </a:solidFill>
              </a:rPr>
              <a:t>Primary — Competitor’s products must be sold or offered for sale in interstate commerce, </a:t>
            </a:r>
            <a:r>
              <a:rPr lang="en-US" altLang="en-US" sz="2800" b="1" u="sng" dirty="0">
                <a:solidFill>
                  <a:schemeClr val="tx1"/>
                </a:solidFill>
              </a:rPr>
              <a:t>and</a:t>
            </a:r>
          </a:p>
          <a:p>
            <a:pPr marL="914400" lvl="1" indent="-457200" eaLnBrk="0" fontAlgn="base" hangingPunct="0">
              <a:lnSpc>
                <a:spcPct val="100000"/>
              </a:lnSpc>
              <a:spcBef>
                <a:spcPct val="45000"/>
              </a:spcBef>
              <a:spcAft>
                <a:spcPct val="0"/>
              </a:spcAft>
            </a:pPr>
            <a:r>
              <a:rPr lang="en-US" altLang="en-US" sz="2800" dirty="0">
                <a:solidFill>
                  <a:schemeClr val="tx1"/>
                </a:solidFill>
              </a:rPr>
              <a:t>One of the other three interstate commerce requirements of </a:t>
            </a:r>
            <a:r>
              <a:rPr lang="en-US" altLang="en-US" sz="2800" dirty="0" smtClean="0">
                <a:solidFill>
                  <a:schemeClr val="tx1"/>
                </a:solidFill>
              </a:rPr>
              <a:t>27 U.S.C. </a:t>
            </a:r>
            <a:r>
              <a:rPr lang="en-US" altLang="en-US" sz="2800" dirty="0">
                <a:solidFill>
                  <a:schemeClr val="tx1"/>
                </a:solidFill>
              </a:rPr>
              <a:t>205(a</a:t>
            </a:r>
            <a:r>
              <a:rPr lang="en-US" altLang="en-US" sz="2800" dirty="0" smtClean="0">
                <a:solidFill>
                  <a:schemeClr val="tx1"/>
                </a:solidFill>
              </a:rPr>
              <a:t>)-(c) </a:t>
            </a:r>
            <a:r>
              <a:rPr lang="en-US" altLang="en-US" sz="2800" dirty="0">
                <a:solidFill>
                  <a:schemeClr val="tx1"/>
                </a:solidFill>
              </a:rPr>
              <a:t>must be </a:t>
            </a:r>
            <a:r>
              <a:rPr lang="en-US" altLang="en-US" sz="2800" dirty="0" smtClean="0">
                <a:solidFill>
                  <a:schemeClr val="tx1"/>
                </a:solidFill>
              </a:rPr>
              <a:t>met.</a:t>
            </a:r>
          </a:p>
          <a:p>
            <a:pPr marL="914400" lvl="1" indent="-457200" eaLnBrk="0" fontAlgn="base" hangingPunct="0">
              <a:lnSpc>
                <a:spcPct val="100000"/>
              </a:lnSpc>
              <a:spcBef>
                <a:spcPct val="45000"/>
              </a:spcBef>
              <a:spcAft>
                <a:spcPct val="0"/>
              </a:spcAft>
            </a:pPr>
            <a:r>
              <a:rPr lang="en-US" altLang="en-US" sz="2800" dirty="0">
                <a:solidFill>
                  <a:schemeClr val="tx1"/>
                </a:solidFill>
              </a:rPr>
              <a:t>Consignment sales have slightly different IC requirements</a:t>
            </a:r>
          </a:p>
          <a:p>
            <a:pPr marL="914400" lvl="1" indent="-457200" eaLnBrk="0" fontAlgn="base" hangingPunct="0">
              <a:lnSpc>
                <a:spcPct val="100000"/>
              </a:lnSpc>
              <a:spcBef>
                <a:spcPct val="45000"/>
              </a:spcBef>
              <a:spcAft>
                <a:spcPct val="0"/>
              </a:spcAft>
            </a:pPr>
            <a:endParaRPr lang="en-US" altLang="en-US" dirty="0">
              <a:solidFill>
                <a:schemeClr val="tx1"/>
              </a:solidFill>
            </a:endParaRPr>
          </a:p>
        </p:txBody>
      </p:sp>
      <p:sp>
        <p:nvSpPr>
          <p:cNvPr id="5" name="Slide Number Placeholder 4"/>
          <p:cNvSpPr>
            <a:spLocks noGrp="1"/>
          </p:cNvSpPr>
          <p:nvPr>
            <p:ph type="sldNum" sz="quarter" idx="12"/>
          </p:nvPr>
        </p:nvSpPr>
        <p:spPr/>
        <p:txBody>
          <a:bodyPr/>
          <a:lstStyle/>
          <a:p>
            <a:fld id="{E42367A3-023C-4870-9A86-52F994C50B51}" type="slidenum">
              <a:rPr lang="en-US" smtClean="0"/>
              <a:pPr/>
              <a:t>21</a:t>
            </a:fld>
            <a:endParaRPr lang="en-US" dirty="0"/>
          </a:p>
        </p:txBody>
      </p:sp>
    </p:spTree>
    <p:extLst>
      <p:ext uri="{BB962C8B-B14F-4D97-AF65-F5344CB8AC3E}">
        <p14:creationId xmlns:p14="http://schemas.microsoft.com/office/powerpoint/2010/main" val="9774124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solidFill>
                  <a:schemeClr val="tx1"/>
                </a:solidFill>
                <a:ea typeface="Tahoma" panose="020B0604030504040204" pitchFamily="34" charset="0"/>
                <a:cs typeface="Tahoma" panose="020B0604030504040204" pitchFamily="34" charset="0"/>
              </a:rPr>
              <a:t>Trade Practice Terms </a:t>
            </a:r>
            <a:r>
              <a:rPr lang="en-US" sz="2400" dirty="0" smtClean="0">
                <a:solidFill>
                  <a:schemeClr val="tx1"/>
                </a:solidFill>
                <a:ea typeface="Tahoma" panose="020B0604030504040204" pitchFamily="34" charset="0"/>
                <a:cs typeface="Tahoma" panose="020B0604030504040204" pitchFamily="34" charset="0"/>
              </a:rPr>
              <a:t>(cont’d)</a:t>
            </a:r>
            <a:endParaRPr lang="en-US" sz="2400" dirty="0">
              <a:solidFill>
                <a:schemeClr val="tx1"/>
              </a:solidFill>
            </a:endParaRPr>
          </a:p>
        </p:txBody>
      </p:sp>
      <p:sp>
        <p:nvSpPr>
          <p:cNvPr id="3" name="Content Placeholder 2"/>
          <p:cNvSpPr>
            <a:spLocks noGrp="1"/>
          </p:cNvSpPr>
          <p:nvPr>
            <p:ph idx="1"/>
          </p:nvPr>
        </p:nvSpPr>
        <p:spPr/>
        <p:txBody>
          <a:bodyPr>
            <a:normAutofit/>
          </a:bodyPr>
          <a:lstStyle/>
          <a:p>
            <a:pPr marL="0" lvl="0" indent="0" eaLnBrk="0" fontAlgn="base" hangingPunct="0">
              <a:lnSpc>
                <a:spcPct val="100000"/>
              </a:lnSpc>
              <a:spcAft>
                <a:spcPct val="0"/>
              </a:spcAft>
              <a:buClrTx/>
              <a:buSzTx/>
              <a:buNone/>
            </a:pPr>
            <a:r>
              <a:rPr lang="en-US" altLang="en-US" sz="3200" b="1" u="sng" dirty="0" smtClean="0">
                <a:solidFill>
                  <a:schemeClr val="tx1"/>
                </a:solidFill>
              </a:rPr>
              <a:t>Interstate Commerce requirements (cont’d)</a:t>
            </a:r>
            <a:r>
              <a:rPr lang="en-US" altLang="en-US" sz="3200" b="1" dirty="0" smtClean="0">
                <a:solidFill>
                  <a:schemeClr val="tx1"/>
                </a:solidFill>
              </a:rPr>
              <a:t>:</a:t>
            </a:r>
          </a:p>
          <a:p>
            <a:pPr marL="681228" lvl="1" indent="-228600">
              <a:spcBef>
                <a:spcPts val="1200"/>
              </a:spcBef>
              <a:buAutoNum type="arabicParenBoth"/>
            </a:pPr>
            <a:r>
              <a:rPr lang="en-US" sz="2900" dirty="0" smtClean="0">
                <a:solidFill>
                  <a:schemeClr val="tx1"/>
                </a:solidFill>
              </a:rPr>
              <a:t>  If </a:t>
            </a:r>
            <a:r>
              <a:rPr lang="en-US" sz="2900" dirty="0">
                <a:solidFill>
                  <a:schemeClr val="tx1"/>
                </a:solidFill>
              </a:rPr>
              <a:t>such requirement is made in the course of interstate or foreign commerce, or </a:t>
            </a:r>
          </a:p>
          <a:p>
            <a:pPr marL="681228" lvl="1" indent="-228600">
              <a:spcBef>
                <a:spcPts val="1200"/>
              </a:spcBef>
              <a:buAutoNum type="arabicParenBoth"/>
            </a:pPr>
            <a:r>
              <a:rPr lang="en-US" sz="2900" dirty="0" smtClean="0">
                <a:solidFill>
                  <a:schemeClr val="tx1"/>
                </a:solidFill>
              </a:rPr>
              <a:t>  If such person engages in such practice to such an extent as substantially to restrain or prevent transactions in interstate or foreign commerce in any such products, or </a:t>
            </a:r>
          </a:p>
          <a:p>
            <a:pPr marL="0" lvl="0" indent="0" eaLnBrk="0" fontAlgn="base" hangingPunct="0">
              <a:lnSpc>
                <a:spcPct val="100000"/>
              </a:lnSpc>
              <a:spcBef>
                <a:spcPct val="20000"/>
              </a:spcBef>
              <a:spcAft>
                <a:spcPct val="0"/>
              </a:spcAft>
              <a:buClrTx/>
              <a:buSzTx/>
              <a:buNone/>
            </a:pPr>
            <a:endParaRPr lang="en-US" altLang="en-US" sz="3200" dirty="0">
              <a:solidFill>
                <a:schemeClr val="tx1">
                  <a:lumMod val="85000"/>
                  <a:lumOff val="15000"/>
                </a:schemeClr>
              </a:solidFill>
            </a:endParaRPr>
          </a:p>
        </p:txBody>
      </p:sp>
      <p:sp>
        <p:nvSpPr>
          <p:cNvPr id="5" name="Slide Number Placeholder 4"/>
          <p:cNvSpPr>
            <a:spLocks noGrp="1"/>
          </p:cNvSpPr>
          <p:nvPr>
            <p:ph type="sldNum" sz="quarter" idx="12"/>
          </p:nvPr>
        </p:nvSpPr>
        <p:spPr/>
        <p:txBody>
          <a:bodyPr/>
          <a:lstStyle/>
          <a:p>
            <a:fld id="{E42367A3-023C-4870-9A86-52F994C50B51}" type="slidenum">
              <a:rPr lang="en-US" smtClean="0"/>
              <a:pPr/>
              <a:t>22</a:t>
            </a:fld>
            <a:endParaRPr lang="en-US" dirty="0"/>
          </a:p>
        </p:txBody>
      </p:sp>
    </p:spTree>
    <p:extLst>
      <p:ext uri="{BB962C8B-B14F-4D97-AF65-F5344CB8AC3E}">
        <p14:creationId xmlns:p14="http://schemas.microsoft.com/office/powerpoint/2010/main" val="5466294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solidFill>
                  <a:schemeClr val="tx1"/>
                </a:solidFill>
                <a:ea typeface="Tahoma" panose="020B0604030504040204" pitchFamily="34" charset="0"/>
                <a:cs typeface="Tahoma" panose="020B0604030504040204" pitchFamily="34" charset="0"/>
              </a:rPr>
              <a:t>Trade Practice Terms </a:t>
            </a:r>
            <a:r>
              <a:rPr lang="en-US" sz="2400" dirty="0" smtClean="0">
                <a:solidFill>
                  <a:schemeClr val="tx1"/>
                </a:solidFill>
                <a:ea typeface="Tahoma" panose="020B0604030504040204" pitchFamily="34" charset="0"/>
                <a:cs typeface="Tahoma" panose="020B0604030504040204" pitchFamily="34" charset="0"/>
              </a:rPr>
              <a:t>(cont’d)</a:t>
            </a:r>
            <a:endParaRPr lang="en-US" sz="2400" dirty="0">
              <a:solidFill>
                <a:schemeClr val="tx1"/>
              </a:solidFill>
            </a:endParaRPr>
          </a:p>
        </p:txBody>
      </p:sp>
      <p:sp>
        <p:nvSpPr>
          <p:cNvPr id="3" name="Content Placeholder 2"/>
          <p:cNvSpPr>
            <a:spLocks noGrp="1"/>
          </p:cNvSpPr>
          <p:nvPr>
            <p:ph idx="1"/>
          </p:nvPr>
        </p:nvSpPr>
        <p:spPr/>
        <p:txBody>
          <a:bodyPr>
            <a:normAutofit/>
          </a:bodyPr>
          <a:lstStyle/>
          <a:p>
            <a:pPr marL="0" lvl="0" indent="0" eaLnBrk="0" fontAlgn="base" hangingPunct="0">
              <a:lnSpc>
                <a:spcPct val="100000"/>
              </a:lnSpc>
              <a:spcAft>
                <a:spcPts val="1200"/>
              </a:spcAft>
              <a:buClrTx/>
              <a:buSzTx/>
              <a:buNone/>
            </a:pPr>
            <a:r>
              <a:rPr lang="en-US" altLang="en-US" sz="3200" b="1" u="sng" dirty="0" smtClean="0">
                <a:solidFill>
                  <a:schemeClr val="tx1"/>
                </a:solidFill>
              </a:rPr>
              <a:t>Interstate Commerce requirements (cont’d)</a:t>
            </a:r>
            <a:r>
              <a:rPr lang="en-US" altLang="en-US" sz="3200" b="1" dirty="0" smtClean="0">
                <a:solidFill>
                  <a:schemeClr val="tx1"/>
                </a:solidFill>
              </a:rPr>
              <a:t>:</a:t>
            </a:r>
          </a:p>
          <a:p>
            <a:pPr marL="966978" lvl="1" indent="-514350">
              <a:buFont typeface="Wingdings" panose="05000000000000000000" pitchFamily="2" charset="2"/>
              <a:buAutoNum type="arabicParenBoth" startAt="3"/>
            </a:pPr>
            <a:r>
              <a:rPr lang="en-US" sz="2900" dirty="0" smtClean="0">
                <a:solidFill>
                  <a:schemeClr val="tx1"/>
                </a:solidFill>
              </a:rPr>
              <a:t>If </a:t>
            </a:r>
            <a:r>
              <a:rPr lang="en-US" sz="2900" dirty="0">
                <a:solidFill>
                  <a:schemeClr val="tx1"/>
                </a:solidFill>
              </a:rPr>
              <a:t>the direct effect of such requirement is to prevent, deter, hinder, or restrict other persons from selling or offering for sale any such products to such retailer in interstate or foreign commerce.</a:t>
            </a:r>
          </a:p>
          <a:p>
            <a:pPr marL="0" lvl="0" indent="0" eaLnBrk="0" fontAlgn="base" hangingPunct="0">
              <a:lnSpc>
                <a:spcPct val="100000"/>
              </a:lnSpc>
              <a:spcBef>
                <a:spcPct val="20000"/>
              </a:spcBef>
              <a:spcAft>
                <a:spcPct val="0"/>
              </a:spcAft>
              <a:buClrTx/>
              <a:buSzTx/>
              <a:buNone/>
            </a:pPr>
            <a:endParaRPr lang="en-US" altLang="en-US" sz="3200" dirty="0">
              <a:solidFill>
                <a:schemeClr val="tx1">
                  <a:lumMod val="85000"/>
                  <a:lumOff val="15000"/>
                </a:schemeClr>
              </a:solidFill>
            </a:endParaRPr>
          </a:p>
        </p:txBody>
      </p:sp>
      <p:sp>
        <p:nvSpPr>
          <p:cNvPr id="5" name="Slide Number Placeholder 4"/>
          <p:cNvSpPr>
            <a:spLocks noGrp="1"/>
          </p:cNvSpPr>
          <p:nvPr>
            <p:ph type="sldNum" sz="quarter" idx="12"/>
          </p:nvPr>
        </p:nvSpPr>
        <p:spPr/>
        <p:txBody>
          <a:bodyPr/>
          <a:lstStyle/>
          <a:p>
            <a:fld id="{E42367A3-023C-4870-9A86-52F994C50B51}" type="slidenum">
              <a:rPr lang="en-US" smtClean="0"/>
              <a:pPr/>
              <a:t>23</a:t>
            </a:fld>
            <a:endParaRPr lang="en-US" dirty="0"/>
          </a:p>
        </p:txBody>
      </p:sp>
    </p:spTree>
    <p:extLst>
      <p:ext uri="{BB962C8B-B14F-4D97-AF65-F5344CB8AC3E}">
        <p14:creationId xmlns:p14="http://schemas.microsoft.com/office/powerpoint/2010/main" val="19066302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solidFill>
                  <a:prstClr val="black">
                    <a:lumMod val="75000"/>
                    <a:lumOff val="25000"/>
                  </a:prstClr>
                </a:solidFill>
                <a:ea typeface="Tahoma" panose="020B0604030504040204" pitchFamily="34" charset="0"/>
                <a:cs typeface="Tahoma" panose="020B0604030504040204" pitchFamily="34" charset="0"/>
              </a:rPr>
              <a:t>FAA </a:t>
            </a:r>
            <a:r>
              <a:rPr lang="en-US" sz="4400" dirty="0">
                <a:solidFill>
                  <a:prstClr val="black">
                    <a:lumMod val="75000"/>
                    <a:lumOff val="25000"/>
                  </a:prstClr>
                </a:solidFill>
                <a:ea typeface="Tahoma" panose="020B0604030504040204" pitchFamily="34" charset="0"/>
                <a:cs typeface="Tahoma" panose="020B0604030504040204" pitchFamily="34" charset="0"/>
              </a:rPr>
              <a:t>Act</a:t>
            </a:r>
            <a:endParaRPr lang="en-US" sz="4400" dirty="0"/>
          </a:p>
        </p:txBody>
      </p:sp>
      <p:sp>
        <p:nvSpPr>
          <p:cNvPr id="3" name="Content Placeholder 2"/>
          <p:cNvSpPr>
            <a:spLocks noGrp="1"/>
          </p:cNvSpPr>
          <p:nvPr>
            <p:ph idx="1"/>
          </p:nvPr>
        </p:nvSpPr>
        <p:spPr>
          <a:xfrm>
            <a:off x="822959" y="1845734"/>
            <a:ext cx="7543801" cy="4023360"/>
          </a:xfrm>
        </p:spPr>
        <p:txBody>
          <a:bodyPr>
            <a:normAutofit fontScale="92500"/>
          </a:bodyPr>
          <a:lstStyle/>
          <a:p>
            <a:r>
              <a:rPr lang="en-US" sz="3500" dirty="0" smtClean="0"/>
              <a:t>Penultimate </a:t>
            </a:r>
            <a:r>
              <a:rPr lang="en-US" sz="3500" dirty="0" smtClean="0">
                <a:solidFill>
                  <a:schemeClr val="tx1"/>
                </a:solidFill>
              </a:rPr>
              <a:t>clause – 27 U.S.C. 205 (f)</a:t>
            </a:r>
          </a:p>
          <a:p>
            <a:pPr marL="384048" lvl="2" indent="0">
              <a:buNone/>
            </a:pPr>
            <a:r>
              <a:rPr lang="en-US" dirty="0"/>
              <a:t>	</a:t>
            </a:r>
            <a:endParaRPr lang="en-US" dirty="0" smtClean="0"/>
          </a:p>
          <a:p>
            <a:pPr marL="457200" lvl="2" indent="0">
              <a:buNone/>
              <a:tabLst>
                <a:tab pos="7086600" algn="l"/>
              </a:tabLst>
            </a:pPr>
            <a:r>
              <a:rPr lang="en-US" sz="2600" dirty="0" smtClean="0">
                <a:solidFill>
                  <a:schemeClr val="tx1"/>
                </a:solidFill>
                <a:cs typeface="Arial" panose="020B0604020202020204" pitchFamily="34" charset="0"/>
              </a:rPr>
              <a:t>In the case of malt beverages, the provision of the FAA Act with respect to Trade Practices shall apply to transactions between a retailer or trade buyer in any State and a brewer, importer, or wholesaler of malt beverages outside such State </a:t>
            </a:r>
            <a:r>
              <a:rPr lang="en-US" sz="2600" b="1" dirty="0" smtClean="0">
                <a:solidFill>
                  <a:schemeClr val="tx1"/>
                </a:solidFill>
                <a:cs typeface="Arial" panose="020B0604020202020204" pitchFamily="34" charset="0"/>
              </a:rPr>
              <a:t>only</a:t>
            </a:r>
            <a:r>
              <a:rPr lang="en-US" sz="2600" dirty="0" smtClean="0">
                <a:solidFill>
                  <a:schemeClr val="tx1"/>
                </a:solidFill>
                <a:cs typeface="Arial" panose="020B0604020202020204" pitchFamily="34" charset="0"/>
              </a:rPr>
              <a:t> to the extent that the law of such State imposes similar requirements with respect to similar transactions between a retailer or trade buyer in such State and a brewer, importer, or wholesaler of malt beverages in such State, as the case may be.  </a:t>
            </a:r>
            <a:endParaRPr lang="en-US" sz="2600" dirty="0">
              <a:solidFill>
                <a:schemeClr val="tx1"/>
              </a:solidFill>
              <a:cs typeface="Arial" panose="020B0604020202020204" pitchFamily="34" charset="0"/>
            </a:endParaRP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24</a:t>
            </a:fld>
            <a:endParaRPr lang="en-US" dirty="0"/>
          </a:p>
        </p:txBody>
      </p:sp>
    </p:spTree>
    <p:extLst>
      <p:ext uri="{BB962C8B-B14F-4D97-AF65-F5344CB8AC3E}">
        <p14:creationId xmlns:p14="http://schemas.microsoft.com/office/powerpoint/2010/main" val="37977040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solidFill>
                <a:ea typeface="Tahoma" panose="020B0604030504040204" pitchFamily="34" charset="0"/>
                <a:cs typeface="Tahoma" panose="020B0604030504040204" pitchFamily="34" charset="0"/>
              </a:rPr>
              <a:t>Trade </a:t>
            </a:r>
            <a:r>
              <a:rPr lang="en-US" sz="4400" dirty="0" smtClean="0">
                <a:solidFill>
                  <a:prstClr val="black"/>
                </a:solidFill>
                <a:ea typeface="Tahoma" panose="020B0604030504040204" pitchFamily="34" charset="0"/>
                <a:cs typeface="Tahoma" panose="020B0604030504040204" pitchFamily="34" charset="0"/>
              </a:rPr>
              <a:t>Practice Terms </a:t>
            </a:r>
            <a:r>
              <a:rPr lang="en-US" sz="2400" dirty="0" smtClean="0">
                <a:solidFill>
                  <a:prstClr val="black"/>
                </a:solidFill>
                <a:ea typeface="Tahoma" panose="020B0604030504040204" pitchFamily="34" charset="0"/>
                <a:cs typeface="Tahoma" panose="020B0604030504040204" pitchFamily="34" charset="0"/>
              </a:rPr>
              <a:t>(cont’d)</a:t>
            </a:r>
            <a:endParaRPr lang="en-US" sz="2400" dirty="0"/>
          </a:p>
        </p:txBody>
      </p:sp>
      <p:sp>
        <p:nvSpPr>
          <p:cNvPr id="3" name="Content Placeholder 2"/>
          <p:cNvSpPr>
            <a:spLocks noGrp="1"/>
          </p:cNvSpPr>
          <p:nvPr>
            <p:ph idx="1"/>
          </p:nvPr>
        </p:nvSpPr>
        <p:spPr/>
        <p:txBody>
          <a:bodyPr/>
          <a:lstStyle/>
          <a:p>
            <a:r>
              <a:rPr lang="en-US" altLang="en-US" b="1" u="sng" dirty="0">
                <a:solidFill>
                  <a:schemeClr val="tx1"/>
                </a:solidFill>
              </a:rPr>
              <a:t>Similar State Law</a:t>
            </a:r>
            <a:r>
              <a:rPr lang="en-US" altLang="en-US" dirty="0">
                <a:solidFill>
                  <a:schemeClr val="tx1"/>
                </a:solidFill>
              </a:rPr>
              <a:t> — </a:t>
            </a:r>
            <a:r>
              <a:rPr lang="en-US" sz="2400" dirty="0">
                <a:solidFill>
                  <a:schemeClr val="tx1"/>
                </a:solidFill>
              </a:rPr>
              <a:t>The trade practice provisions of the FAA Act only apply to interstate transactions involving malt beverages if the trade buyer’s state imposes similar requirements for intrastate </a:t>
            </a:r>
            <a:r>
              <a:rPr lang="en-US" sz="2400" dirty="0" smtClean="0">
                <a:solidFill>
                  <a:schemeClr val="tx1"/>
                </a:solidFill>
              </a:rPr>
              <a:t>transactions</a:t>
            </a:r>
            <a:r>
              <a:rPr lang="en-US" altLang="en-US" dirty="0" smtClean="0">
                <a:solidFill>
                  <a:schemeClr val="tx1"/>
                </a:solidFill>
              </a:rPr>
              <a:t>:</a:t>
            </a:r>
          </a:p>
          <a:p>
            <a:pPr lvl="1">
              <a:spcBef>
                <a:spcPct val="45000"/>
              </a:spcBef>
            </a:pPr>
            <a:r>
              <a:rPr lang="en-US" altLang="en-US" dirty="0" smtClean="0">
                <a:solidFill>
                  <a:schemeClr val="tx1"/>
                </a:solidFill>
              </a:rPr>
              <a:t>Similar means similar, not same</a:t>
            </a:r>
          </a:p>
          <a:p>
            <a:pPr lvl="1">
              <a:spcBef>
                <a:spcPct val="45000"/>
              </a:spcBef>
            </a:pPr>
            <a:r>
              <a:rPr lang="en-US" altLang="en-US" dirty="0" smtClean="0">
                <a:solidFill>
                  <a:schemeClr val="tx1"/>
                </a:solidFill>
              </a:rPr>
              <a:t>Broad </a:t>
            </a:r>
            <a:r>
              <a:rPr lang="en-US" altLang="en-US" dirty="0">
                <a:solidFill>
                  <a:schemeClr val="tx1"/>
                </a:solidFill>
              </a:rPr>
              <a:t>interpretation of similarity</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25</a:t>
            </a:fld>
            <a:endParaRPr lang="en-US" dirty="0"/>
          </a:p>
        </p:txBody>
      </p:sp>
      <p:sp>
        <p:nvSpPr>
          <p:cNvPr id="6" name="TextBox 5"/>
          <p:cNvSpPr txBox="1"/>
          <p:nvPr/>
        </p:nvSpPr>
        <p:spPr>
          <a:xfrm>
            <a:off x="707923" y="5378245"/>
            <a:ext cx="7701440" cy="400110"/>
          </a:xfrm>
          <a:prstGeom prst="rect">
            <a:avLst/>
          </a:prstGeom>
          <a:noFill/>
        </p:spPr>
        <p:txBody>
          <a:bodyPr wrap="square" rtlCol="0">
            <a:spAutoFit/>
          </a:bodyPr>
          <a:lstStyle/>
          <a:p>
            <a:r>
              <a:rPr lang="en-US" sz="2000" b="1" dirty="0" smtClean="0">
                <a:solidFill>
                  <a:srgbClr val="FF0000"/>
                </a:solidFill>
              </a:rPr>
              <a:t>NOTE:  Similar State Law </a:t>
            </a:r>
            <a:r>
              <a:rPr lang="en-US" sz="2000" b="1" u="sng" dirty="0" smtClean="0">
                <a:solidFill>
                  <a:srgbClr val="FF0000"/>
                </a:solidFill>
              </a:rPr>
              <a:t>not</a:t>
            </a:r>
            <a:r>
              <a:rPr lang="en-US" sz="2000" b="1" dirty="0" smtClean="0">
                <a:solidFill>
                  <a:srgbClr val="FF0000"/>
                </a:solidFill>
              </a:rPr>
              <a:t> required for distilled spirits or wine.</a:t>
            </a:r>
            <a:endParaRPr lang="en-US" sz="2000" b="1" dirty="0">
              <a:solidFill>
                <a:srgbClr val="FF0000"/>
              </a:solidFill>
            </a:endParaRPr>
          </a:p>
        </p:txBody>
      </p:sp>
    </p:spTree>
    <p:extLst>
      <p:ext uri="{BB962C8B-B14F-4D97-AF65-F5344CB8AC3E}">
        <p14:creationId xmlns:p14="http://schemas.microsoft.com/office/powerpoint/2010/main" val="13118219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TRADE PRACTICES OVERVIEW</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33030391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Trade Practices Overview</a:t>
            </a:r>
            <a:endParaRPr lang="en-US" sz="4400" dirty="0"/>
          </a:p>
        </p:txBody>
      </p:sp>
      <p:sp>
        <p:nvSpPr>
          <p:cNvPr id="3" name="Content Placeholder 2"/>
          <p:cNvSpPr>
            <a:spLocks noGrp="1"/>
          </p:cNvSpPr>
          <p:nvPr>
            <p:ph idx="1"/>
          </p:nvPr>
        </p:nvSpPr>
        <p:spPr/>
        <p:txBody>
          <a:bodyPr/>
          <a:lstStyle/>
          <a:p>
            <a:r>
              <a:rPr lang="en-US" altLang="en-US" sz="3600" dirty="0">
                <a:latin typeface="+mn-lt"/>
              </a:rPr>
              <a:t>Purposes:</a:t>
            </a:r>
          </a:p>
          <a:p>
            <a:pPr lvl="1"/>
            <a:r>
              <a:rPr lang="en-US" altLang="en-US" sz="3200" dirty="0"/>
              <a:t>Prevent wholesaler, importer and producer control over retailer (and accompanying corruption and over-consumption)</a:t>
            </a:r>
          </a:p>
          <a:p>
            <a:pPr lvl="1"/>
            <a:r>
              <a:rPr lang="en-US" altLang="en-US" sz="3200" dirty="0"/>
              <a:t>To help keep the playing field level among industry members</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27</a:t>
            </a:fld>
            <a:endParaRPr lang="en-US" dirty="0"/>
          </a:p>
        </p:txBody>
      </p:sp>
    </p:spTree>
    <p:extLst>
      <p:ext uri="{BB962C8B-B14F-4D97-AF65-F5344CB8AC3E}">
        <p14:creationId xmlns:p14="http://schemas.microsoft.com/office/powerpoint/2010/main" val="273950582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lstStyle/>
          <a:p>
            <a:r>
              <a:rPr lang="en-US" sz="4400" dirty="0" smtClean="0">
                <a:solidFill>
                  <a:schemeClr val="tx1"/>
                </a:solidFill>
                <a:ea typeface="Tahoma" panose="020B0604030504040204" pitchFamily="34" charset="0"/>
                <a:cs typeface="Tahoma" panose="020B0604030504040204" pitchFamily="34" charset="0"/>
              </a:rPr>
              <a:t>Trade Practices Overview </a:t>
            </a:r>
            <a:r>
              <a:rPr lang="en-US" sz="2400" dirty="0" smtClean="0">
                <a:solidFill>
                  <a:schemeClr val="tx1"/>
                </a:solidFill>
                <a:ea typeface="Tahoma" panose="020B0604030504040204" pitchFamily="34" charset="0"/>
                <a:cs typeface="Tahoma" panose="020B0604030504040204" pitchFamily="34" charset="0"/>
              </a:rPr>
              <a:t>(cont’d)</a:t>
            </a:r>
            <a:endParaRPr lang="en-US" sz="24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marL="0" indent="0">
              <a:spcAft>
                <a:spcPts val="1800"/>
              </a:spcAft>
              <a:buNone/>
            </a:pPr>
            <a:r>
              <a:rPr lang="en-US" dirty="0" smtClean="0">
                <a:solidFill>
                  <a:schemeClr val="tx1"/>
                </a:solidFill>
                <a:ea typeface="Tahoma" panose="020B0604030504040204" pitchFamily="34" charset="0"/>
                <a:cs typeface="Tahoma" panose="020B0604030504040204" pitchFamily="34" charset="0"/>
              </a:rPr>
              <a:t>There are four </a:t>
            </a:r>
            <a:r>
              <a:rPr lang="en-US" dirty="0">
                <a:solidFill>
                  <a:schemeClr val="tx1"/>
                </a:solidFill>
                <a:ea typeface="Tahoma" panose="020B0604030504040204" pitchFamily="34" charset="0"/>
                <a:cs typeface="Tahoma" panose="020B0604030504040204" pitchFamily="34" charset="0"/>
              </a:rPr>
              <a:t>trade practices </a:t>
            </a:r>
            <a:r>
              <a:rPr lang="en-US" dirty="0" smtClean="0">
                <a:solidFill>
                  <a:schemeClr val="tx1"/>
                </a:solidFill>
                <a:ea typeface="Tahoma" panose="020B0604030504040204" pitchFamily="34" charset="0"/>
                <a:cs typeface="Tahoma" panose="020B0604030504040204" pitchFamily="34" charset="0"/>
              </a:rPr>
              <a:t>that are </a:t>
            </a:r>
            <a:r>
              <a:rPr lang="en-US" dirty="0">
                <a:solidFill>
                  <a:schemeClr val="tx1"/>
                </a:solidFill>
                <a:ea typeface="Tahoma" panose="020B0604030504040204" pitchFamily="34" charset="0"/>
                <a:cs typeface="Tahoma" panose="020B0604030504040204" pitchFamily="34" charset="0"/>
              </a:rPr>
              <a:t>prohibited for producers, wholesalers, and importers:</a:t>
            </a:r>
          </a:p>
          <a:p>
            <a:pPr marL="731520" lvl="1" indent="-457200">
              <a:lnSpc>
                <a:spcPct val="100000"/>
              </a:lnSpc>
              <a:spcBef>
                <a:spcPts val="600"/>
              </a:spcBef>
              <a:spcAft>
                <a:spcPts val="600"/>
              </a:spcAft>
              <a:buFont typeface="+mj-lt"/>
              <a:buAutoNum type="arabicPeriod"/>
            </a:pPr>
            <a:r>
              <a:rPr lang="en-US" sz="2800" dirty="0">
                <a:solidFill>
                  <a:schemeClr val="tx1"/>
                </a:solidFill>
                <a:ea typeface="Tahoma" panose="020B0604030504040204" pitchFamily="34" charset="0"/>
                <a:cs typeface="Tahoma" panose="020B0604030504040204" pitchFamily="34" charset="0"/>
              </a:rPr>
              <a:t>Tied House </a:t>
            </a:r>
          </a:p>
          <a:p>
            <a:pPr marL="731520" lvl="1" indent="-457200">
              <a:lnSpc>
                <a:spcPct val="100000"/>
              </a:lnSpc>
              <a:spcBef>
                <a:spcPts val="600"/>
              </a:spcBef>
              <a:spcAft>
                <a:spcPts val="600"/>
              </a:spcAft>
              <a:buClrTx/>
              <a:buFont typeface="+mj-lt"/>
              <a:buAutoNum type="arabicPeriod"/>
            </a:pPr>
            <a:r>
              <a:rPr lang="en-US" sz="2800" dirty="0" smtClean="0">
                <a:solidFill>
                  <a:schemeClr val="tx1"/>
                </a:solidFill>
                <a:ea typeface="Tahoma" panose="020B0604030504040204" pitchFamily="34" charset="0"/>
                <a:cs typeface="Tahoma" panose="020B0604030504040204" pitchFamily="34" charset="0"/>
              </a:rPr>
              <a:t>Exclusive </a:t>
            </a:r>
            <a:r>
              <a:rPr lang="en-US" sz="2800" dirty="0">
                <a:solidFill>
                  <a:schemeClr val="tx1"/>
                </a:solidFill>
                <a:ea typeface="Tahoma" panose="020B0604030504040204" pitchFamily="34" charset="0"/>
                <a:cs typeface="Tahoma" panose="020B0604030504040204" pitchFamily="34" charset="0"/>
              </a:rPr>
              <a:t>Outlet </a:t>
            </a:r>
          </a:p>
          <a:p>
            <a:pPr marL="731520" lvl="1" indent="-457200">
              <a:lnSpc>
                <a:spcPct val="100000"/>
              </a:lnSpc>
              <a:spcBef>
                <a:spcPts val="600"/>
              </a:spcBef>
              <a:spcAft>
                <a:spcPts val="600"/>
              </a:spcAft>
              <a:buClrTx/>
              <a:buFont typeface="+mj-lt"/>
              <a:buAutoNum type="arabicPeriod"/>
            </a:pPr>
            <a:r>
              <a:rPr lang="en-US" sz="2800" dirty="0" smtClean="0">
                <a:solidFill>
                  <a:schemeClr val="tx1"/>
                </a:solidFill>
                <a:ea typeface="Tahoma" panose="020B0604030504040204" pitchFamily="34" charset="0"/>
                <a:cs typeface="Tahoma" panose="020B0604030504040204" pitchFamily="34" charset="0"/>
              </a:rPr>
              <a:t>Commercial </a:t>
            </a:r>
            <a:r>
              <a:rPr lang="en-US" sz="2800" dirty="0">
                <a:solidFill>
                  <a:schemeClr val="tx1"/>
                </a:solidFill>
                <a:ea typeface="Tahoma" panose="020B0604030504040204" pitchFamily="34" charset="0"/>
                <a:cs typeface="Tahoma" panose="020B0604030504040204" pitchFamily="34" charset="0"/>
              </a:rPr>
              <a:t>Bribery </a:t>
            </a:r>
          </a:p>
          <a:p>
            <a:pPr marL="731520" lvl="1" indent="-457200">
              <a:lnSpc>
                <a:spcPct val="100000"/>
              </a:lnSpc>
              <a:spcBef>
                <a:spcPts val="600"/>
              </a:spcBef>
              <a:spcAft>
                <a:spcPts val="600"/>
              </a:spcAft>
              <a:buClrTx/>
              <a:buFont typeface="+mj-lt"/>
              <a:buAutoNum type="arabicPeriod"/>
            </a:pPr>
            <a:r>
              <a:rPr lang="en-US" sz="2800" dirty="0">
                <a:solidFill>
                  <a:schemeClr val="tx1"/>
                </a:solidFill>
                <a:ea typeface="Tahoma" panose="020B0604030504040204" pitchFamily="34" charset="0"/>
                <a:cs typeface="Tahoma" panose="020B0604030504040204" pitchFamily="34" charset="0"/>
              </a:rPr>
              <a:t>Consignment </a:t>
            </a:r>
            <a:r>
              <a:rPr lang="en-US" sz="2800" dirty="0" smtClean="0">
                <a:solidFill>
                  <a:schemeClr val="tx1"/>
                </a:solidFill>
                <a:ea typeface="Tahoma" panose="020B0604030504040204" pitchFamily="34" charset="0"/>
                <a:cs typeface="Tahoma" panose="020B0604030504040204" pitchFamily="34" charset="0"/>
              </a:rPr>
              <a:t>Sales</a:t>
            </a:r>
          </a:p>
          <a:p>
            <a:pPr lvl="1"/>
            <a:endParaRPr lang="en-US" sz="1800" dirty="0" smtClean="0">
              <a:solidFill>
                <a:schemeClr val="accent1">
                  <a:lumMod val="50000"/>
                </a:schemeClr>
              </a:solidFill>
              <a:latin typeface="+mn-lt"/>
            </a:endParaRPr>
          </a:p>
        </p:txBody>
      </p:sp>
      <p:sp>
        <p:nvSpPr>
          <p:cNvPr id="7" name="Slide Number Placeholder 6"/>
          <p:cNvSpPr>
            <a:spLocks noGrp="1"/>
          </p:cNvSpPr>
          <p:nvPr>
            <p:ph type="sldNum" sz="quarter" idx="12"/>
          </p:nvPr>
        </p:nvSpPr>
        <p:spPr/>
        <p:txBody>
          <a:bodyPr/>
          <a:lstStyle/>
          <a:p>
            <a:fld id="{E42367A3-023C-4870-9A86-52F994C50B51}" type="slidenum">
              <a:rPr lang="en-US" smtClean="0"/>
              <a:pPr/>
              <a:t>28</a:t>
            </a:fld>
            <a:endParaRPr lang="en-US" dirty="0"/>
          </a:p>
        </p:txBody>
      </p:sp>
      <p:sp>
        <p:nvSpPr>
          <p:cNvPr id="8" name="Text Box 8"/>
          <p:cNvSpPr txBox="1">
            <a:spLocks noChangeArrowheads="1"/>
          </p:cNvSpPr>
          <p:nvPr/>
        </p:nvSpPr>
        <p:spPr bwMode="auto">
          <a:xfrm>
            <a:off x="5766204" y="5672526"/>
            <a:ext cx="3138488" cy="528638"/>
          </a:xfrm>
          <a:prstGeom prst="rect">
            <a:avLst/>
          </a:prstGeom>
          <a:solidFill>
            <a:schemeClr val="bg1"/>
          </a:solidFill>
          <a:ln w="9525" algn="ctr">
            <a:solidFill>
              <a:schemeClr val="accent6">
                <a:lumMod val="75000"/>
              </a:schemeClr>
            </a:solidFill>
            <a:miter lim="800000"/>
            <a:headEnd/>
            <a:tailEnd/>
          </a:ln>
          <a:effectLst>
            <a:outerShdw dist="107763" dir="2700000" algn="ctr" rotWithShape="0">
              <a:schemeClr val="bg2">
                <a:alpha val="50000"/>
              </a:schemeClr>
            </a:outerShdw>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defRPr/>
            </a:pPr>
            <a:r>
              <a:rPr lang="en-US" altLang="en-US" sz="2800" dirty="0" smtClean="0">
                <a:latin typeface="+mn-lt"/>
              </a:rPr>
              <a:t>27 U.S.C. 205</a:t>
            </a:r>
          </a:p>
        </p:txBody>
      </p:sp>
    </p:spTree>
    <p:extLst>
      <p:ext uri="{BB962C8B-B14F-4D97-AF65-F5344CB8AC3E}">
        <p14:creationId xmlns:p14="http://schemas.microsoft.com/office/powerpoint/2010/main" val="19092410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TIED HOUSE</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35818494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Field Operations</a:t>
            </a:r>
            <a:br>
              <a:rPr lang="en-US" sz="4400" dirty="0" smtClean="0"/>
            </a:br>
            <a:r>
              <a:rPr lang="en-US" sz="4400" dirty="0" smtClean="0"/>
              <a:t>Organizational Chart</a:t>
            </a:r>
            <a:endParaRPr lang="en-US" sz="4400" dirty="0"/>
          </a:p>
        </p:txBody>
      </p:sp>
      <p:graphicFrame>
        <p:nvGraphicFramePr>
          <p:cNvPr id="6" name="Content Placeholder 5"/>
          <p:cNvGraphicFramePr>
            <a:graphicFrameLocks noGrp="1"/>
          </p:cNvGraphicFramePr>
          <p:nvPr>
            <p:ph idx="1"/>
            <p:extLst/>
          </p:nvPr>
        </p:nvGraphicFramePr>
        <p:xfrm>
          <a:off x="405838" y="1085193"/>
          <a:ext cx="8334704" cy="45903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Slide Number Placeholder 4"/>
          <p:cNvSpPr>
            <a:spLocks noGrp="1"/>
          </p:cNvSpPr>
          <p:nvPr>
            <p:ph type="sldNum" sz="quarter" idx="12"/>
          </p:nvPr>
        </p:nvSpPr>
        <p:spPr>
          <a:xfrm>
            <a:off x="7425344" y="6459786"/>
            <a:ext cx="984019" cy="365125"/>
          </a:xfrm>
        </p:spPr>
        <p:txBody>
          <a:bodyPr/>
          <a:lstStyle/>
          <a:p>
            <a:r>
              <a:rPr lang="en-US" dirty="0" smtClean="0"/>
              <a:t>3</a:t>
            </a:r>
            <a:endParaRPr lang="en-US" dirty="0"/>
          </a:p>
        </p:txBody>
      </p:sp>
    </p:spTree>
    <p:extLst>
      <p:ext uri="{BB962C8B-B14F-4D97-AF65-F5344CB8AC3E}">
        <p14:creationId xmlns:p14="http://schemas.microsoft.com/office/powerpoint/2010/main" val="4167723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marL="0" lvl="1" indent="0">
              <a:buNone/>
            </a:pPr>
            <a:r>
              <a:rPr lang="en-US" sz="3200" dirty="0" smtClean="0">
                <a:solidFill>
                  <a:schemeClr val="tx1"/>
                </a:solidFill>
                <a:ea typeface="Tahoma" panose="020B0604030504040204" pitchFamily="34" charset="0"/>
                <a:cs typeface="Tahoma" panose="020B0604030504040204" pitchFamily="34" charset="0"/>
              </a:rPr>
              <a:t>It is unlawful </a:t>
            </a:r>
            <a:r>
              <a:rPr lang="en-US" sz="3200" dirty="0">
                <a:solidFill>
                  <a:schemeClr val="tx1"/>
                </a:solidFill>
                <a:ea typeface="Tahoma" panose="020B0604030504040204" pitchFamily="34" charset="0"/>
                <a:cs typeface="Tahoma" panose="020B0604030504040204" pitchFamily="34" charset="0"/>
              </a:rPr>
              <a:t>for an </a:t>
            </a:r>
            <a:r>
              <a:rPr lang="en-US" sz="3200" b="1" u="sng" dirty="0">
                <a:solidFill>
                  <a:schemeClr val="tx1"/>
                </a:solidFill>
                <a:ea typeface="Tahoma" panose="020B0604030504040204" pitchFamily="34" charset="0"/>
                <a:cs typeface="Tahoma" panose="020B0604030504040204" pitchFamily="34" charset="0"/>
              </a:rPr>
              <a:t>industry member </a:t>
            </a:r>
            <a:r>
              <a:rPr lang="en-US" sz="3200" dirty="0">
                <a:solidFill>
                  <a:schemeClr val="tx1"/>
                </a:solidFill>
                <a:ea typeface="Tahoma" panose="020B0604030504040204" pitchFamily="34" charset="0"/>
                <a:cs typeface="Tahoma" panose="020B0604030504040204" pitchFamily="34" charset="0"/>
              </a:rPr>
              <a:t>to </a:t>
            </a:r>
            <a:r>
              <a:rPr lang="en-US" sz="3200" b="1" u="sng" dirty="0">
                <a:solidFill>
                  <a:schemeClr val="tx1"/>
                </a:solidFill>
                <a:ea typeface="Tahoma" panose="020B0604030504040204" pitchFamily="34" charset="0"/>
                <a:cs typeface="Tahoma" panose="020B0604030504040204" pitchFamily="34" charset="0"/>
              </a:rPr>
              <a:t>induce</a:t>
            </a:r>
            <a:r>
              <a:rPr lang="en-US" sz="3200" dirty="0">
                <a:solidFill>
                  <a:schemeClr val="tx1"/>
                </a:solidFill>
                <a:ea typeface="Tahoma" panose="020B0604030504040204" pitchFamily="34" charset="0"/>
                <a:cs typeface="Tahoma" panose="020B0604030504040204" pitchFamily="34" charset="0"/>
              </a:rPr>
              <a:t>, directly or indirectly, a retailer to purchase alcohol </a:t>
            </a:r>
            <a:r>
              <a:rPr lang="en-US" sz="3200" dirty="0" smtClean="0">
                <a:solidFill>
                  <a:schemeClr val="tx1"/>
                </a:solidFill>
                <a:ea typeface="Tahoma" panose="020B0604030504040204" pitchFamily="34" charset="0"/>
                <a:cs typeface="Tahoma" panose="020B0604030504040204" pitchFamily="34" charset="0"/>
              </a:rPr>
              <a:t>beverages from </a:t>
            </a:r>
            <a:r>
              <a:rPr lang="en-US" sz="3200" dirty="0">
                <a:solidFill>
                  <a:schemeClr val="tx1"/>
                </a:solidFill>
                <a:ea typeface="Tahoma" panose="020B0604030504040204" pitchFamily="34" charset="0"/>
                <a:cs typeface="Tahoma" panose="020B0604030504040204" pitchFamily="34" charset="0"/>
              </a:rPr>
              <a:t>the industry member to </a:t>
            </a:r>
            <a:r>
              <a:rPr lang="en-US" sz="3200" dirty="0" smtClean="0">
                <a:solidFill>
                  <a:schemeClr val="tx1"/>
                </a:solidFill>
                <a:ea typeface="Tahoma" panose="020B0604030504040204" pitchFamily="34" charset="0"/>
                <a:cs typeface="Tahoma" panose="020B0604030504040204" pitchFamily="34" charset="0"/>
              </a:rPr>
              <a:t>the exclusion </a:t>
            </a:r>
            <a:r>
              <a:rPr lang="en-US" sz="3200" dirty="0">
                <a:solidFill>
                  <a:schemeClr val="tx1"/>
                </a:solidFill>
                <a:ea typeface="Tahoma" panose="020B0604030504040204" pitchFamily="34" charset="0"/>
                <a:cs typeface="Tahoma" panose="020B0604030504040204" pitchFamily="34" charset="0"/>
              </a:rPr>
              <a:t>of alcoholic beverages offered for sale by other persons</a:t>
            </a:r>
            <a:r>
              <a:rPr lang="en-US" sz="3200" dirty="0" smtClean="0">
                <a:solidFill>
                  <a:schemeClr val="tx1"/>
                </a:solidFill>
                <a:ea typeface="Tahoma" panose="020B0604030504040204" pitchFamily="34" charset="0"/>
                <a:cs typeface="Tahoma" panose="020B0604030504040204" pitchFamily="34" charset="0"/>
              </a:rPr>
              <a:t>.</a:t>
            </a: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30</a:t>
            </a:fld>
            <a:endParaRPr lang="en-US" dirty="0"/>
          </a:p>
        </p:txBody>
      </p:sp>
      <p:sp>
        <p:nvSpPr>
          <p:cNvPr id="9" name="Text Box 6"/>
          <p:cNvSpPr txBox="1">
            <a:spLocks noChangeArrowheads="1"/>
          </p:cNvSpPr>
          <p:nvPr/>
        </p:nvSpPr>
        <p:spPr bwMode="auto">
          <a:xfrm>
            <a:off x="4996543" y="5192840"/>
            <a:ext cx="3370217" cy="523220"/>
          </a:xfrm>
          <a:prstGeom prst="rect">
            <a:avLst/>
          </a:prstGeom>
          <a:solidFill>
            <a:schemeClr val="bg1"/>
          </a:solidFill>
          <a:ln w="9525" algn="ctr">
            <a:solidFill>
              <a:schemeClr val="accent6">
                <a:lumMod val="75000"/>
              </a:schemeClr>
            </a:solidFill>
            <a:miter lim="800000"/>
            <a:headEnd/>
            <a:tailEnd/>
          </a:ln>
          <a:effectLst>
            <a:outerShdw dist="107763" dir="2700000" algn="ctr" rotWithShape="0">
              <a:schemeClr val="bg2">
                <a:alpha val="50000"/>
              </a:schemeClr>
            </a:outerShdw>
          </a:effec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en-US" altLang="en-US" sz="2800" b="1" dirty="0" smtClean="0"/>
              <a:t>27 U.S.C. 205(b)</a:t>
            </a:r>
          </a:p>
        </p:txBody>
      </p:sp>
    </p:spTree>
    <p:extLst>
      <p:ext uri="{BB962C8B-B14F-4D97-AF65-F5344CB8AC3E}">
        <p14:creationId xmlns:p14="http://schemas.microsoft.com/office/powerpoint/2010/main" val="10245187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2400" dirty="0">
                <a:solidFill>
                  <a:srgbClr val="4A66AC">
                    <a:lumMod val="50000"/>
                  </a:srgb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31</a:t>
            </a:fld>
            <a:endParaRPr lang="en-US" dirty="0"/>
          </a:p>
        </p:txBody>
      </p:sp>
      <p:pic>
        <p:nvPicPr>
          <p:cNvPr id="8" name="Content Placeholder 5"/>
          <p:cNvPicPr>
            <a:picLocks noGrp="1" noChangeAspect="1"/>
          </p:cNvPicPr>
          <p:nvPr>
            <p:ph idx="1"/>
          </p:nvPr>
        </p:nvPicPr>
        <p:blipFill>
          <a:blip r:embed="rId3"/>
          <a:stretch>
            <a:fillRect/>
          </a:stretch>
        </p:blipFill>
        <p:spPr>
          <a:xfrm>
            <a:off x="823522" y="2394458"/>
            <a:ext cx="7541406" cy="2926334"/>
          </a:xfrm>
          <a:prstGeom prst="rect">
            <a:avLst/>
          </a:prstGeom>
        </p:spPr>
      </p:pic>
    </p:spTree>
    <p:extLst>
      <p:ext uri="{BB962C8B-B14F-4D97-AF65-F5344CB8AC3E}">
        <p14:creationId xmlns:p14="http://schemas.microsoft.com/office/powerpoint/2010/main" val="18081999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4000" dirty="0">
                <a:solidFill>
                  <a:prstClr val="black">
                    <a:lumMod val="75000"/>
                    <a:lumOff val="25000"/>
                  </a:prstClr>
                </a:solidFill>
                <a:ea typeface="Tahoma" panose="020B0604030504040204" pitchFamily="34" charset="0"/>
                <a:cs typeface="Tahoma" panose="020B0604030504040204" pitchFamily="34" charset="0"/>
              </a:rPr>
              <a:t>— “Means to Induce”</a:t>
            </a:r>
            <a:r>
              <a:rPr lang="en-US" dirty="0">
                <a:solidFill>
                  <a:prstClr val="black">
                    <a:lumMod val="75000"/>
                    <a:lumOff val="25000"/>
                  </a:prstClr>
                </a:solidFill>
                <a:ea typeface="Tahoma" panose="020B0604030504040204" pitchFamily="34" charset="0"/>
                <a:cs typeface="Tahoma" panose="020B0604030504040204" pitchFamily="34" charset="0"/>
              </a:rPr>
              <a:t/>
            </a:r>
            <a:br>
              <a:rPr lang="en-US" dirty="0">
                <a:solidFill>
                  <a:prstClr val="black">
                    <a:lumMod val="75000"/>
                    <a:lumOff val="25000"/>
                  </a:prstClr>
                </a:solidFill>
                <a:ea typeface="Tahoma" panose="020B0604030504040204" pitchFamily="34" charset="0"/>
                <a:cs typeface="Tahoma" panose="020B0604030504040204" pitchFamily="34" charset="0"/>
              </a:rPr>
            </a:br>
            <a:r>
              <a:rPr lang="en-US" sz="2000" dirty="0">
                <a:solidFill>
                  <a:prstClr val="black">
                    <a:lumMod val="75000"/>
                    <a:lumOff val="25000"/>
                  </a:prstClr>
                </a:solidFill>
                <a:ea typeface="Tahoma" panose="020B0604030504040204" pitchFamily="34" charset="0"/>
                <a:cs typeface="Tahoma" panose="020B0604030504040204" pitchFamily="34" charset="0"/>
              </a:rPr>
              <a:t>27 U.S.C. 205(b)(1) through (b)(7)</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marL="0" lvl="0" indent="0">
              <a:lnSpc>
                <a:spcPct val="100000"/>
              </a:lnSpc>
              <a:spcBef>
                <a:spcPts val="0"/>
              </a:spcBef>
              <a:spcAft>
                <a:spcPts val="0"/>
              </a:spcAft>
              <a:buClrTx/>
              <a:buNone/>
            </a:pPr>
            <a:r>
              <a:rPr lang="en-US" dirty="0">
                <a:solidFill>
                  <a:prstClr val="black">
                    <a:lumMod val="75000"/>
                    <a:lumOff val="25000"/>
                  </a:prstClr>
                </a:solidFill>
              </a:rPr>
              <a:t>(b)(1)	Acquiring or holding…any interest in any 	license (State, county or municipal) with 	respect to premises of retailer; or  </a:t>
            </a:r>
          </a:p>
          <a:p>
            <a:pPr marL="0" lvl="0" indent="0">
              <a:lnSpc>
                <a:spcPct val="100000"/>
              </a:lnSpc>
              <a:spcBef>
                <a:spcPts val="0"/>
              </a:spcBef>
              <a:spcAft>
                <a:spcPts val="0"/>
              </a:spcAft>
              <a:buClrTx/>
              <a:buNone/>
            </a:pPr>
            <a:endParaRPr lang="en-US" dirty="0">
              <a:solidFill>
                <a:prstClr val="black">
                  <a:lumMod val="75000"/>
                  <a:lumOff val="25000"/>
                </a:prstClr>
              </a:solidFill>
            </a:endParaRPr>
          </a:p>
          <a:p>
            <a:pPr marL="0" lvl="0" indent="0">
              <a:lnSpc>
                <a:spcPct val="100000"/>
              </a:lnSpc>
              <a:spcBef>
                <a:spcPts val="0"/>
              </a:spcBef>
              <a:spcAft>
                <a:spcPts val="0"/>
              </a:spcAft>
              <a:buClrTx/>
              <a:buNone/>
            </a:pPr>
            <a:r>
              <a:rPr lang="en-US" dirty="0">
                <a:solidFill>
                  <a:prstClr val="black">
                    <a:lumMod val="75000"/>
                    <a:lumOff val="25000"/>
                  </a:prstClr>
                </a:solidFill>
              </a:rPr>
              <a:t>(b)(2)	Acquiring any interest in real or personal 	property owned, occupied, or used in the 	retailer’s business.</a:t>
            </a:r>
            <a:r>
              <a:rPr lang="en-US" dirty="0">
                <a:solidFill>
                  <a:srgbClr val="FF0000"/>
                </a:solidFill>
              </a:rPr>
              <a:t> </a:t>
            </a:r>
          </a:p>
          <a:p>
            <a:pPr marL="1203325" lvl="0" indent="-288925">
              <a:lnSpc>
                <a:spcPct val="100000"/>
              </a:lnSpc>
              <a:spcBef>
                <a:spcPts val="0"/>
              </a:spcBef>
              <a:spcAft>
                <a:spcPts val="0"/>
              </a:spcAft>
              <a:buClrTx/>
              <a:buFont typeface="Arial" panose="020B0604020202020204" pitchFamily="34" charset="0"/>
              <a:buChar char="•"/>
              <a:tabLst>
                <a:tab pos="1203325" algn="l"/>
                <a:tab pos="1376363" algn="l"/>
              </a:tabLst>
            </a:pPr>
            <a:r>
              <a:rPr lang="en-US" sz="2400" dirty="0">
                <a:solidFill>
                  <a:srgbClr val="FF0000"/>
                </a:solidFill>
              </a:rPr>
              <a:t>Note:  100% ownership is not prohibited.</a:t>
            </a:r>
          </a:p>
          <a:p>
            <a:pPr marL="0" lvl="0" indent="0">
              <a:lnSpc>
                <a:spcPct val="100000"/>
              </a:lnSpc>
              <a:spcBef>
                <a:spcPts val="0"/>
              </a:spcBef>
              <a:spcAft>
                <a:spcPts val="0"/>
              </a:spcAft>
              <a:buClrTx/>
              <a:buNone/>
              <a:tabLst>
                <a:tab pos="1203325" algn="l"/>
              </a:tabLst>
            </a:pPr>
            <a:r>
              <a:rPr lang="en-US" sz="2400" dirty="0">
                <a:solidFill>
                  <a:srgbClr val="FF0000"/>
                </a:solidFill>
              </a:rPr>
              <a:t>	(27 CFR</a:t>
            </a:r>
            <a:r>
              <a:rPr lang="en-US" altLang="en-US" sz="2400" dirty="0">
                <a:solidFill>
                  <a:srgbClr val="FF0000"/>
                </a:solidFill>
              </a:rPr>
              <a:t> 6.27 and 6.33)</a:t>
            </a:r>
          </a:p>
          <a:p>
            <a:pPr marL="0" lvl="1" indent="0">
              <a:buNone/>
            </a:pPr>
            <a:endParaRPr lang="en-US" sz="3200" dirty="0" smtClean="0">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32</a:t>
            </a:fld>
            <a:endParaRPr lang="en-US" dirty="0"/>
          </a:p>
        </p:txBody>
      </p:sp>
    </p:spTree>
    <p:extLst>
      <p:ext uri="{BB962C8B-B14F-4D97-AF65-F5344CB8AC3E}">
        <p14:creationId xmlns:p14="http://schemas.microsoft.com/office/powerpoint/2010/main" val="25065797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4000" dirty="0">
                <a:solidFill>
                  <a:prstClr val="black">
                    <a:lumMod val="75000"/>
                    <a:lumOff val="25000"/>
                  </a:prstClr>
                </a:solidFill>
                <a:ea typeface="Tahoma" panose="020B0604030504040204" pitchFamily="34" charset="0"/>
                <a:cs typeface="Tahoma" panose="020B0604030504040204" pitchFamily="34" charset="0"/>
              </a:rPr>
              <a:t>— “Means to Induce”</a:t>
            </a:r>
            <a:r>
              <a:rPr lang="en-US" dirty="0">
                <a:solidFill>
                  <a:prstClr val="black">
                    <a:lumMod val="75000"/>
                    <a:lumOff val="25000"/>
                  </a:prstClr>
                </a:solidFill>
                <a:ea typeface="Tahoma" panose="020B0604030504040204" pitchFamily="34" charset="0"/>
                <a:cs typeface="Tahoma" panose="020B0604030504040204" pitchFamily="34" charset="0"/>
              </a:rPr>
              <a:t/>
            </a:r>
            <a:br>
              <a:rPr lang="en-US" dirty="0">
                <a:solidFill>
                  <a:prstClr val="black">
                    <a:lumMod val="75000"/>
                    <a:lumOff val="25000"/>
                  </a:prstClr>
                </a:solidFill>
                <a:ea typeface="Tahoma" panose="020B0604030504040204" pitchFamily="34" charset="0"/>
                <a:cs typeface="Tahoma" panose="020B0604030504040204" pitchFamily="34" charset="0"/>
              </a:rPr>
            </a:br>
            <a:r>
              <a:rPr lang="en-US" sz="2000" dirty="0">
                <a:solidFill>
                  <a:prstClr val="black">
                    <a:lumMod val="75000"/>
                    <a:lumOff val="25000"/>
                  </a:prstClr>
                </a:solidFill>
                <a:ea typeface="Tahoma" panose="020B0604030504040204" pitchFamily="34" charset="0"/>
                <a:cs typeface="Tahoma" panose="020B0604030504040204" pitchFamily="34" charset="0"/>
              </a:rPr>
              <a:t>27 U.S.C. 205(b)(1) through (b)(7</a:t>
            </a:r>
            <a:r>
              <a:rPr lang="en-US" sz="2000" dirty="0" smtClean="0">
                <a:solidFill>
                  <a:prstClr val="black">
                    <a:lumMod val="75000"/>
                    <a:lumOff val="25000"/>
                  </a:prstClr>
                </a:solidFill>
                <a:ea typeface="Tahoma" panose="020B0604030504040204" pitchFamily="34" charset="0"/>
                <a:cs typeface="Tahoma" panose="020B0604030504040204" pitchFamily="34" charset="0"/>
              </a:rPr>
              <a:t>) </a:t>
            </a:r>
            <a:r>
              <a:rPr lang="en-US" sz="20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marL="0" lvl="0" indent="0">
              <a:spcAft>
                <a:spcPts val="1200"/>
              </a:spcAft>
              <a:buClrTx/>
              <a:buNone/>
            </a:pPr>
            <a:r>
              <a:rPr lang="en-US" dirty="0">
                <a:solidFill>
                  <a:prstClr val="black">
                    <a:lumMod val="75000"/>
                    <a:lumOff val="25000"/>
                  </a:prstClr>
                </a:solidFill>
              </a:rPr>
              <a:t>(b)(3)	Giving, renting, lending, or selling to retailer, 	equipment, fixtures, signs, supplies, money, 	services, or other thing of value. – (Except for 	27 CFR part 6 </a:t>
            </a:r>
            <a:r>
              <a:rPr lang="en-US" dirty="0">
                <a:solidFill>
                  <a:prstClr val="black"/>
                </a:solidFill>
              </a:rPr>
              <a:t>Subpart D exceptions</a:t>
            </a:r>
            <a:r>
              <a:rPr lang="en-US" dirty="0">
                <a:solidFill>
                  <a:prstClr val="black">
                    <a:lumMod val="75000"/>
                    <a:lumOff val="25000"/>
                  </a:prstClr>
                </a:solidFill>
              </a:rPr>
              <a:t>). </a:t>
            </a:r>
            <a:endParaRPr lang="en-US" dirty="0" smtClean="0">
              <a:solidFill>
                <a:prstClr val="black">
                  <a:lumMod val="75000"/>
                  <a:lumOff val="25000"/>
                </a:prstClr>
              </a:solidFill>
            </a:endParaRPr>
          </a:p>
          <a:p>
            <a:pPr marL="0" lvl="0" indent="0">
              <a:buClrTx/>
              <a:buNone/>
            </a:pPr>
            <a:r>
              <a:rPr lang="en-US" dirty="0" smtClean="0">
                <a:solidFill>
                  <a:prstClr val="black">
                    <a:lumMod val="75000"/>
                    <a:lumOff val="25000"/>
                  </a:prstClr>
                </a:solidFill>
              </a:rPr>
              <a:t>(</a:t>
            </a:r>
            <a:r>
              <a:rPr lang="en-US" dirty="0">
                <a:solidFill>
                  <a:prstClr val="black">
                    <a:lumMod val="75000"/>
                    <a:lumOff val="25000"/>
                  </a:prstClr>
                </a:solidFill>
              </a:rPr>
              <a:t>b)(4)	Paying or crediting a retailer for any 	advertising, display or distribution service.  </a:t>
            </a:r>
            <a:endParaRPr lang="en-US" dirty="0">
              <a:solidFill>
                <a:srgbClr val="FF0000"/>
              </a:solidFill>
            </a:endParaRPr>
          </a:p>
          <a:p>
            <a:pPr marL="0" lvl="0" indent="0">
              <a:lnSpc>
                <a:spcPct val="100000"/>
              </a:lnSpc>
              <a:spcBef>
                <a:spcPts val="0"/>
              </a:spcBef>
              <a:spcAft>
                <a:spcPts val="0"/>
              </a:spcAft>
              <a:buClrTx/>
              <a:buNone/>
            </a:pPr>
            <a:endParaRPr lang="en-US" sz="3200" dirty="0" smtClean="0">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33</a:t>
            </a:fld>
            <a:endParaRPr lang="en-US" dirty="0"/>
          </a:p>
        </p:txBody>
      </p:sp>
    </p:spTree>
    <p:extLst>
      <p:ext uri="{BB962C8B-B14F-4D97-AF65-F5344CB8AC3E}">
        <p14:creationId xmlns:p14="http://schemas.microsoft.com/office/powerpoint/2010/main" val="30935075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4000" dirty="0">
                <a:solidFill>
                  <a:prstClr val="black">
                    <a:lumMod val="75000"/>
                    <a:lumOff val="25000"/>
                  </a:prstClr>
                </a:solidFill>
                <a:ea typeface="Tahoma" panose="020B0604030504040204" pitchFamily="34" charset="0"/>
                <a:cs typeface="Tahoma" panose="020B0604030504040204" pitchFamily="34" charset="0"/>
              </a:rPr>
              <a:t>— “Means to Induce”</a:t>
            </a:r>
            <a:r>
              <a:rPr lang="en-US" dirty="0">
                <a:solidFill>
                  <a:prstClr val="black">
                    <a:lumMod val="75000"/>
                    <a:lumOff val="25000"/>
                  </a:prstClr>
                </a:solidFill>
                <a:ea typeface="Tahoma" panose="020B0604030504040204" pitchFamily="34" charset="0"/>
                <a:cs typeface="Tahoma" panose="020B0604030504040204" pitchFamily="34" charset="0"/>
              </a:rPr>
              <a:t/>
            </a:r>
            <a:br>
              <a:rPr lang="en-US" dirty="0">
                <a:solidFill>
                  <a:prstClr val="black">
                    <a:lumMod val="75000"/>
                    <a:lumOff val="25000"/>
                  </a:prstClr>
                </a:solidFill>
                <a:ea typeface="Tahoma" panose="020B0604030504040204" pitchFamily="34" charset="0"/>
                <a:cs typeface="Tahoma" panose="020B0604030504040204" pitchFamily="34" charset="0"/>
              </a:rPr>
            </a:br>
            <a:r>
              <a:rPr lang="en-US" sz="2000" dirty="0">
                <a:solidFill>
                  <a:prstClr val="black">
                    <a:lumMod val="75000"/>
                    <a:lumOff val="25000"/>
                  </a:prstClr>
                </a:solidFill>
                <a:ea typeface="Tahoma" panose="020B0604030504040204" pitchFamily="34" charset="0"/>
                <a:cs typeface="Tahoma" panose="020B0604030504040204" pitchFamily="34" charset="0"/>
              </a:rPr>
              <a:t>27 U.S.C. 205(b)(1) through (b)(7</a:t>
            </a:r>
            <a:r>
              <a:rPr lang="en-US" sz="2000" dirty="0" smtClean="0">
                <a:solidFill>
                  <a:prstClr val="black">
                    <a:lumMod val="75000"/>
                    <a:lumOff val="25000"/>
                  </a:prstClr>
                </a:solidFill>
                <a:ea typeface="Tahoma" panose="020B0604030504040204" pitchFamily="34" charset="0"/>
                <a:cs typeface="Tahoma" panose="020B0604030504040204" pitchFamily="34" charset="0"/>
              </a:rPr>
              <a:t>) </a:t>
            </a:r>
            <a:r>
              <a:rPr lang="en-US" sz="20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marL="0" lvl="0" indent="0">
              <a:spcAft>
                <a:spcPts val="1200"/>
              </a:spcAft>
              <a:buClrTx/>
              <a:buNone/>
            </a:pPr>
            <a:r>
              <a:rPr lang="en-US" dirty="0">
                <a:solidFill>
                  <a:prstClr val="black">
                    <a:lumMod val="75000"/>
                    <a:lumOff val="25000"/>
                  </a:prstClr>
                </a:solidFill>
              </a:rPr>
              <a:t>(b)(5)	Guaranteeing any loan or repaying retailer’s 	financial obligation</a:t>
            </a:r>
            <a:r>
              <a:rPr lang="en-US" dirty="0" smtClean="0">
                <a:solidFill>
                  <a:prstClr val="black">
                    <a:lumMod val="75000"/>
                    <a:lumOff val="25000"/>
                  </a:prstClr>
                </a:solidFill>
              </a:rPr>
              <a:t>.</a:t>
            </a:r>
          </a:p>
          <a:p>
            <a:pPr marL="0" lvl="0" indent="0">
              <a:spcAft>
                <a:spcPts val="1200"/>
              </a:spcAft>
              <a:buClrTx/>
              <a:buNone/>
            </a:pPr>
            <a:r>
              <a:rPr lang="en-US" dirty="0">
                <a:solidFill>
                  <a:prstClr val="black">
                    <a:lumMod val="75000"/>
                    <a:lumOff val="25000"/>
                  </a:prstClr>
                </a:solidFill>
              </a:rPr>
              <a:t>(b)(6)	Extending credit to a retailer for a “period of 	time in excess of 30 days from the date of 	delivery.”	</a:t>
            </a:r>
          </a:p>
          <a:p>
            <a:pPr marL="0" lvl="0" indent="0">
              <a:spcAft>
                <a:spcPts val="1200"/>
              </a:spcAft>
              <a:buClrTx/>
              <a:buNone/>
            </a:pPr>
            <a:r>
              <a:rPr lang="en-US" dirty="0">
                <a:solidFill>
                  <a:prstClr val="black">
                    <a:lumMod val="75000"/>
                    <a:lumOff val="25000"/>
                  </a:prstClr>
                </a:solidFill>
              </a:rPr>
              <a:t>(b)(7)	Requiring the retailer to take and dispose of a 	certain quota of alcohol beverages. </a:t>
            </a:r>
          </a:p>
          <a:p>
            <a:pPr marL="0" lvl="0" indent="0">
              <a:buClrTx/>
              <a:buNone/>
            </a:pPr>
            <a:endParaRPr lang="en-US" dirty="0">
              <a:solidFill>
                <a:prstClr val="black">
                  <a:lumMod val="75000"/>
                  <a:lumOff val="25000"/>
                </a:prstClr>
              </a:solidFill>
            </a:endParaRPr>
          </a:p>
          <a:p>
            <a:pPr marL="0" lvl="0" indent="0">
              <a:buClrTx/>
              <a:buNone/>
            </a:pPr>
            <a:endParaRPr lang="en-US" sz="3200" dirty="0" smtClean="0">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34</a:t>
            </a:fld>
            <a:endParaRPr lang="en-US" dirty="0"/>
          </a:p>
        </p:txBody>
      </p:sp>
    </p:spTree>
    <p:extLst>
      <p:ext uri="{BB962C8B-B14F-4D97-AF65-F5344CB8AC3E}">
        <p14:creationId xmlns:p14="http://schemas.microsoft.com/office/powerpoint/2010/main" val="8538590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4000" dirty="0">
                <a:solidFill>
                  <a:prstClr val="black">
                    <a:lumMod val="75000"/>
                    <a:lumOff val="25000"/>
                  </a:prstClr>
                </a:solidFill>
                <a:ea typeface="Tahoma" panose="020B0604030504040204" pitchFamily="34" charset="0"/>
                <a:cs typeface="Tahoma" panose="020B0604030504040204" pitchFamily="34" charset="0"/>
              </a:rPr>
              <a:t>— </a:t>
            </a:r>
            <a:r>
              <a:rPr lang="en-US" sz="4000" dirty="0" smtClean="0">
                <a:solidFill>
                  <a:prstClr val="black">
                    <a:lumMod val="75000"/>
                    <a:lumOff val="25000"/>
                  </a:prstClr>
                </a:solidFill>
                <a:ea typeface="Tahoma" panose="020B0604030504040204" pitchFamily="34" charset="0"/>
                <a:cs typeface="Tahoma" panose="020B0604030504040204" pitchFamily="34" charset="0"/>
              </a:rPr>
              <a:t>Examples</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822959" y="1845734"/>
            <a:ext cx="7543801" cy="3388003"/>
          </a:xfrm>
        </p:spPr>
        <p:txBody>
          <a:bodyPr/>
          <a:lstStyle/>
          <a:p>
            <a:pPr marL="640080" lvl="1">
              <a:spcBef>
                <a:spcPts val="0"/>
              </a:spcBef>
              <a:spcAft>
                <a:spcPts val="600"/>
              </a:spcAft>
            </a:pPr>
            <a:r>
              <a:rPr lang="en-US" sz="2800" dirty="0">
                <a:solidFill>
                  <a:prstClr val="black">
                    <a:lumMod val="75000"/>
                    <a:lumOff val="25000"/>
                  </a:prstClr>
                </a:solidFill>
                <a:ea typeface="Tahoma" panose="020B0604030504040204" pitchFamily="34" charset="0"/>
                <a:cs typeface="Tahoma" panose="020B0604030504040204" pitchFamily="34" charset="0"/>
              </a:rPr>
              <a:t>Industry member provides free labor to reset stock on a retailer’s premises (other than stock offered for sale by the industry member</a:t>
            </a:r>
            <a:r>
              <a:rPr lang="en-US" sz="2800" dirty="0" smtClean="0">
                <a:solidFill>
                  <a:prstClr val="black">
                    <a:lumMod val="75000"/>
                    <a:lumOff val="25000"/>
                  </a:prstClr>
                </a:solidFill>
                <a:ea typeface="Tahoma" panose="020B0604030504040204" pitchFamily="34" charset="0"/>
                <a:cs typeface="Tahoma" panose="020B0604030504040204" pitchFamily="34" charset="0"/>
              </a:rPr>
              <a:t>).</a:t>
            </a:r>
          </a:p>
          <a:p>
            <a:pPr marL="297180" lvl="1" indent="0">
              <a:spcBef>
                <a:spcPts val="0"/>
              </a:spcBef>
              <a:spcAft>
                <a:spcPts val="600"/>
              </a:spcAft>
              <a:buNone/>
            </a:pPr>
            <a:endParaRPr lang="en-US" sz="2800" dirty="0">
              <a:solidFill>
                <a:prstClr val="black">
                  <a:lumMod val="75000"/>
                  <a:lumOff val="25000"/>
                </a:prstClr>
              </a:solidFill>
              <a:ea typeface="Tahoma" panose="020B0604030504040204" pitchFamily="34" charset="0"/>
              <a:cs typeface="Tahoma" panose="020B0604030504040204" pitchFamily="34" charset="0"/>
            </a:endParaRPr>
          </a:p>
          <a:p>
            <a:pPr marL="640080" lvl="1">
              <a:spcBef>
                <a:spcPts val="0"/>
              </a:spcBef>
              <a:spcAft>
                <a:spcPts val="600"/>
              </a:spcAft>
            </a:pPr>
            <a:r>
              <a:rPr lang="en-US" sz="2800" dirty="0">
                <a:solidFill>
                  <a:prstClr val="black">
                    <a:lumMod val="75000"/>
                    <a:lumOff val="25000"/>
                  </a:prstClr>
                </a:solidFill>
                <a:ea typeface="Tahoma" panose="020B0604030504040204" pitchFamily="34" charset="0"/>
                <a:cs typeface="Tahoma" panose="020B0604030504040204" pitchFamily="34" charset="0"/>
              </a:rPr>
              <a:t>Industry member purchases or rents display, shelf, storage, or warehouse space from a retailer (i.e. slotting allowance).</a:t>
            </a:r>
          </a:p>
          <a:p>
            <a:pPr marL="0" lvl="0" indent="0">
              <a:buClrTx/>
              <a:buNone/>
            </a:pPr>
            <a:endParaRPr lang="en-US" dirty="0">
              <a:solidFill>
                <a:prstClr val="black">
                  <a:lumMod val="75000"/>
                  <a:lumOff val="25000"/>
                </a:prstClr>
              </a:solidFill>
            </a:endParaRPr>
          </a:p>
          <a:p>
            <a:pPr marL="0" lvl="0" indent="0">
              <a:buClrTx/>
              <a:buNone/>
            </a:pPr>
            <a:endParaRPr lang="en-US" sz="3200" dirty="0" smtClean="0">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35</a:t>
            </a:fld>
            <a:endParaRPr lang="en-US" dirty="0"/>
          </a:p>
        </p:txBody>
      </p:sp>
    </p:spTree>
    <p:extLst>
      <p:ext uri="{BB962C8B-B14F-4D97-AF65-F5344CB8AC3E}">
        <p14:creationId xmlns:p14="http://schemas.microsoft.com/office/powerpoint/2010/main" val="376232314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4000" dirty="0">
                <a:solidFill>
                  <a:prstClr val="black">
                    <a:lumMod val="75000"/>
                    <a:lumOff val="25000"/>
                  </a:prstClr>
                </a:solidFill>
                <a:ea typeface="Tahoma" panose="020B0604030504040204" pitchFamily="34" charset="0"/>
                <a:cs typeface="Tahoma" panose="020B0604030504040204" pitchFamily="34" charset="0"/>
              </a:rPr>
              <a:t>— </a:t>
            </a:r>
            <a:r>
              <a:rPr lang="en-US" sz="4000" dirty="0" smtClean="0">
                <a:solidFill>
                  <a:prstClr val="black">
                    <a:lumMod val="75000"/>
                    <a:lumOff val="25000"/>
                  </a:prstClr>
                </a:solidFill>
                <a:ea typeface="Tahoma" panose="020B0604030504040204" pitchFamily="34" charset="0"/>
                <a:cs typeface="Tahoma" panose="020B0604030504040204" pitchFamily="34" charset="0"/>
              </a:rPr>
              <a:t>Examples</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822959" y="1845734"/>
            <a:ext cx="7543801" cy="3388003"/>
          </a:xfrm>
        </p:spPr>
        <p:txBody>
          <a:bodyPr>
            <a:normAutofit lnSpcReduction="10000"/>
          </a:bodyPr>
          <a:lstStyle/>
          <a:p>
            <a:pPr marL="640080" lvl="1">
              <a:spcBef>
                <a:spcPts val="1200"/>
              </a:spcBef>
              <a:spcAft>
                <a:spcPts val="1200"/>
              </a:spcAft>
            </a:pPr>
            <a:r>
              <a:rPr lang="en-US" sz="2800" dirty="0" smtClean="0">
                <a:solidFill>
                  <a:schemeClr val="tx1"/>
                </a:solidFill>
                <a:ea typeface="Tahoma" panose="020B0604030504040204" pitchFamily="34" charset="0"/>
                <a:cs typeface="Tahoma" panose="020B0604030504040204" pitchFamily="34" charset="0"/>
              </a:rPr>
              <a:t>Industry member </a:t>
            </a:r>
            <a:r>
              <a:rPr lang="en-US" sz="2800" dirty="0">
                <a:solidFill>
                  <a:schemeClr val="tx1"/>
                </a:solidFill>
                <a:ea typeface="Tahoma" panose="020B0604030504040204" pitchFamily="34" charset="0"/>
                <a:cs typeface="Tahoma" panose="020B0604030504040204" pitchFamily="34" charset="0"/>
              </a:rPr>
              <a:t>pays for live entertainment for an </a:t>
            </a:r>
            <a:r>
              <a:rPr lang="en-US" sz="2800" dirty="0" smtClean="0">
                <a:solidFill>
                  <a:schemeClr val="tx1"/>
                </a:solidFill>
                <a:ea typeface="Tahoma" panose="020B0604030504040204" pitchFamily="34" charset="0"/>
                <a:cs typeface="Tahoma" panose="020B0604030504040204" pitchFamily="34" charset="0"/>
              </a:rPr>
              <a:t>on-premises </a:t>
            </a:r>
            <a:r>
              <a:rPr lang="en-US" sz="2800" dirty="0">
                <a:solidFill>
                  <a:schemeClr val="tx1"/>
                </a:solidFill>
                <a:ea typeface="Tahoma" panose="020B0604030504040204" pitchFamily="34" charset="0"/>
                <a:cs typeface="Tahoma" panose="020B0604030504040204" pitchFamily="34" charset="0"/>
              </a:rPr>
              <a:t>retailer in exchange for product promotion and preferential display space within the retailer’s premises.</a:t>
            </a:r>
          </a:p>
          <a:p>
            <a:pPr marL="640080" lvl="1">
              <a:spcBef>
                <a:spcPts val="1200"/>
              </a:spcBef>
              <a:spcAft>
                <a:spcPts val="1200"/>
              </a:spcAft>
            </a:pPr>
            <a:r>
              <a:rPr lang="en-US" sz="2800" dirty="0">
                <a:solidFill>
                  <a:schemeClr val="tx1"/>
                </a:solidFill>
                <a:ea typeface="Tahoma" panose="020B0604030504040204" pitchFamily="34" charset="0"/>
                <a:cs typeface="Tahoma" panose="020B0604030504040204" pitchFamily="34" charset="0"/>
              </a:rPr>
              <a:t>Industry member informs a retailer that they must purchase a slow-moving alcohol beverage product in order to obtain a product that is in high demand.</a:t>
            </a:r>
          </a:p>
          <a:p>
            <a:pPr marL="640080" lvl="1">
              <a:spcBef>
                <a:spcPts val="0"/>
              </a:spcBef>
              <a:spcAft>
                <a:spcPts val="600"/>
              </a:spcAft>
            </a:pPr>
            <a:endParaRPr lang="en-US" dirty="0">
              <a:solidFill>
                <a:prstClr val="black">
                  <a:lumMod val="75000"/>
                  <a:lumOff val="25000"/>
                </a:prstClr>
              </a:solidFill>
            </a:endParaRPr>
          </a:p>
          <a:p>
            <a:pPr marL="0" lvl="0" indent="0">
              <a:buClrTx/>
              <a:buNone/>
            </a:pPr>
            <a:endParaRPr lang="en-US" sz="3200" dirty="0" smtClean="0">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36</a:t>
            </a:fld>
            <a:endParaRPr lang="en-US" dirty="0"/>
          </a:p>
        </p:txBody>
      </p:sp>
    </p:spTree>
    <p:extLst>
      <p:ext uri="{BB962C8B-B14F-4D97-AF65-F5344CB8AC3E}">
        <p14:creationId xmlns:p14="http://schemas.microsoft.com/office/powerpoint/2010/main" val="22255199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4000" dirty="0">
                <a:solidFill>
                  <a:prstClr val="black">
                    <a:lumMod val="75000"/>
                    <a:lumOff val="25000"/>
                  </a:prstClr>
                </a:solidFill>
                <a:ea typeface="Tahoma" panose="020B0604030504040204" pitchFamily="34" charset="0"/>
                <a:cs typeface="Tahoma" panose="020B0604030504040204" pitchFamily="34" charset="0"/>
              </a:rPr>
              <a:t>— </a:t>
            </a:r>
            <a:r>
              <a:rPr lang="en-US" sz="3600" dirty="0">
                <a:solidFill>
                  <a:prstClr val="black">
                    <a:lumMod val="75000"/>
                    <a:lumOff val="25000"/>
                  </a:prstClr>
                </a:solidFill>
              </a:rPr>
              <a:t>Subpart D Exceptions</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577516" y="1564105"/>
            <a:ext cx="8109283" cy="4090737"/>
          </a:xfrm>
        </p:spPr>
        <p:txBody>
          <a:bodyPr>
            <a:normAutofit lnSpcReduction="10000"/>
          </a:bodyPr>
          <a:lstStyle/>
          <a:p>
            <a:pPr lvl="0">
              <a:buClr>
                <a:srgbClr val="4A66AC"/>
              </a:buClr>
            </a:pPr>
            <a:r>
              <a:rPr lang="en-US" dirty="0">
                <a:solidFill>
                  <a:prstClr val="black">
                    <a:lumMod val="75000"/>
                    <a:lumOff val="25000"/>
                  </a:prstClr>
                </a:solidFill>
                <a:ea typeface="Tahoma" panose="020B0604030504040204" pitchFamily="34" charset="0"/>
                <a:cs typeface="Tahoma" panose="020B0604030504040204" pitchFamily="34" charset="0"/>
              </a:rPr>
              <a:t>Included among the items listed in the Subpart D </a:t>
            </a:r>
            <a:r>
              <a:rPr lang="en-US" dirty="0">
                <a:solidFill>
                  <a:prstClr val="black"/>
                </a:solidFill>
                <a:ea typeface="Tahoma" panose="020B0604030504040204" pitchFamily="34" charset="0"/>
                <a:cs typeface="Tahoma" panose="020B0604030504040204" pitchFamily="34" charset="0"/>
              </a:rPr>
              <a:t>exceptions are:</a:t>
            </a:r>
          </a:p>
          <a:p>
            <a:pPr lvl="1"/>
            <a:r>
              <a:rPr lang="en-US" dirty="0">
                <a:solidFill>
                  <a:prstClr val="black"/>
                </a:solidFill>
                <a:ea typeface="Tahoma" panose="020B0604030504040204" pitchFamily="34" charset="0"/>
                <a:cs typeface="Tahoma" panose="020B0604030504040204" pitchFamily="34" charset="0"/>
              </a:rPr>
              <a:t>Product displays;</a:t>
            </a:r>
          </a:p>
          <a:p>
            <a:pPr lvl="1"/>
            <a:r>
              <a:rPr lang="en-US" dirty="0">
                <a:solidFill>
                  <a:prstClr val="black"/>
                </a:solidFill>
                <a:ea typeface="Tahoma" panose="020B0604030504040204" pitchFamily="34" charset="0"/>
                <a:cs typeface="Tahoma" panose="020B0604030504040204" pitchFamily="34" charset="0"/>
              </a:rPr>
              <a:t>Point of sale advertising materials; </a:t>
            </a:r>
          </a:p>
          <a:p>
            <a:pPr lvl="1"/>
            <a:r>
              <a:rPr lang="en-US" dirty="0">
                <a:solidFill>
                  <a:prstClr val="black"/>
                </a:solidFill>
                <a:ea typeface="Tahoma" panose="020B0604030504040204" pitchFamily="34" charset="0"/>
                <a:cs typeface="Tahoma" panose="020B0604030504040204" pitchFamily="34" charset="0"/>
              </a:rPr>
              <a:t>Consumer tasting/sampling at retail locations;</a:t>
            </a:r>
          </a:p>
          <a:p>
            <a:pPr lvl="1"/>
            <a:r>
              <a:rPr lang="en-US" dirty="0">
                <a:solidFill>
                  <a:prstClr val="black"/>
                </a:solidFill>
                <a:ea typeface="Tahoma" panose="020B0604030504040204" pitchFamily="34" charset="0"/>
                <a:cs typeface="Tahoma" panose="020B0604030504040204" pitchFamily="34" charset="0"/>
              </a:rPr>
              <a:t>Limited equipment and supplies; </a:t>
            </a:r>
          </a:p>
          <a:p>
            <a:pPr lvl="1"/>
            <a:r>
              <a:rPr lang="en-US" dirty="0">
                <a:solidFill>
                  <a:prstClr val="black"/>
                </a:solidFill>
                <a:ea typeface="Tahoma" panose="020B0604030504040204" pitchFamily="34" charset="0"/>
                <a:cs typeface="Tahoma" panose="020B0604030504040204" pitchFamily="34" charset="0"/>
              </a:rPr>
              <a:t>Stocking, rotation and pricing service.</a:t>
            </a:r>
          </a:p>
          <a:p>
            <a:pPr lvl="0">
              <a:buClr>
                <a:srgbClr val="4A66AC"/>
              </a:buClr>
            </a:pPr>
            <a:r>
              <a:rPr lang="en-US" dirty="0">
                <a:solidFill>
                  <a:prstClr val="black">
                    <a:lumMod val="75000"/>
                    <a:lumOff val="25000"/>
                  </a:prstClr>
                </a:solidFill>
                <a:ea typeface="Tahoma" panose="020B0604030504040204" pitchFamily="34" charset="0"/>
                <a:cs typeface="Tahoma" panose="020B0604030504040204" pitchFamily="34" charset="0"/>
              </a:rPr>
              <a:t>There are limitations and conditions for all Subpart D exceptions.  Generally, any exceptions to 27 U.S.C. </a:t>
            </a:r>
            <a:r>
              <a:rPr lang="en-US" dirty="0">
                <a:solidFill>
                  <a:prstClr val="black"/>
                </a:solidFill>
                <a:ea typeface="Tahoma" panose="020B0604030504040204" pitchFamily="34" charset="0"/>
                <a:cs typeface="Tahoma" panose="020B0604030504040204" pitchFamily="34" charset="0"/>
              </a:rPr>
              <a:t>2</a:t>
            </a:r>
            <a:r>
              <a:rPr lang="en-US" dirty="0">
                <a:solidFill>
                  <a:prstClr val="black">
                    <a:lumMod val="75000"/>
                    <a:lumOff val="25000"/>
                  </a:prstClr>
                </a:solidFill>
                <a:ea typeface="Tahoma" panose="020B0604030504040204" pitchFamily="34" charset="0"/>
                <a:cs typeface="Tahoma" panose="020B0604030504040204" pitchFamily="34" charset="0"/>
              </a:rPr>
              <a:t>05(b)(3) must be of little value.  </a:t>
            </a:r>
            <a:endParaRPr lang="en-US" sz="2800" dirty="0">
              <a:solidFill>
                <a:prstClr val="black">
                  <a:lumMod val="75000"/>
                  <a:lumOff val="25000"/>
                </a:prstClr>
              </a:solidFill>
              <a:ea typeface="Tahoma" panose="020B0604030504040204" pitchFamily="34" charset="0"/>
              <a:cs typeface="Tahoma" panose="020B0604030504040204" pitchFamily="34" charset="0"/>
            </a:endParaRPr>
          </a:p>
          <a:p>
            <a:pPr marL="640080" lvl="1">
              <a:spcBef>
                <a:spcPts val="0"/>
              </a:spcBef>
              <a:spcAft>
                <a:spcPts val="600"/>
              </a:spcAft>
            </a:pPr>
            <a:endParaRPr lang="en-US" dirty="0">
              <a:solidFill>
                <a:prstClr val="black">
                  <a:lumMod val="75000"/>
                  <a:lumOff val="25000"/>
                </a:prstClr>
              </a:solidFill>
            </a:endParaRPr>
          </a:p>
          <a:p>
            <a:pPr marL="0" lvl="0" indent="0">
              <a:buClrTx/>
              <a:buNone/>
            </a:pPr>
            <a:endParaRPr lang="en-US" sz="3200" dirty="0" smtClean="0">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37</a:t>
            </a:fld>
            <a:endParaRPr lang="en-US" dirty="0"/>
          </a:p>
        </p:txBody>
      </p:sp>
    </p:spTree>
    <p:extLst>
      <p:ext uri="{BB962C8B-B14F-4D97-AF65-F5344CB8AC3E}">
        <p14:creationId xmlns:p14="http://schemas.microsoft.com/office/powerpoint/2010/main" val="34656730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3200" dirty="0">
                <a:solidFill>
                  <a:prstClr val="black">
                    <a:lumMod val="75000"/>
                    <a:lumOff val="25000"/>
                  </a:prstClr>
                </a:solidFill>
                <a:ea typeface="Tahoma" panose="020B0604030504040204" pitchFamily="34" charset="0"/>
                <a:cs typeface="Tahoma" panose="020B0604030504040204" pitchFamily="34" charset="0"/>
              </a:rPr>
              <a:t>— </a:t>
            </a:r>
            <a:r>
              <a:rPr lang="en-US" sz="3200" dirty="0" smtClean="0">
                <a:solidFill>
                  <a:prstClr val="black">
                    <a:lumMod val="75000"/>
                    <a:lumOff val="25000"/>
                  </a:prstClr>
                </a:solidFill>
                <a:ea typeface="Tahoma" panose="020B0604030504040204" pitchFamily="34" charset="0"/>
                <a:cs typeface="Tahoma" panose="020B0604030504040204" pitchFamily="34" charset="0"/>
              </a:rPr>
              <a:t/>
            </a:r>
            <a:br>
              <a:rPr lang="en-US" sz="3200" dirty="0" smtClean="0">
                <a:solidFill>
                  <a:prstClr val="black">
                    <a:lumMod val="75000"/>
                    <a:lumOff val="25000"/>
                  </a:prstClr>
                </a:solidFill>
                <a:ea typeface="Tahoma" panose="020B0604030504040204" pitchFamily="34" charset="0"/>
                <a:cs typeface="Tahoma" panose="020B0604030504040204" pitchFamily="34" charset="0"/>
              </a:rPr>
            </a:br>
            <a:r>
              <a:rPr lang="en-US" sz="3200" dirty="0" smtClean="0">
                <a:solidFill>
                  <a:prstClr val="black">
                    <a:lumMod val="75000"/>
                    <a:lumOff val="25000"/>
                  </a:prstClr>
                </a:solidFill>
              </a:rPr>
              <a:t>Recordkeeping </a:t>
            </a:r>
            <a:r>
              <a:rPr lang="en-US" sz="3200" dirty="0">
                <a:solidFill>
                  <a:prstClr val="black">
                    <a:lumMod val="75000"/>
                    <a:lumOff val="25000"/>
                  </a:prstClr>
                </a:solidFill>
              </a:rPr>
              <a:t>Requirements</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38</a:t>
            </a:fld>
            <a:endParaRPr lang="en-US" dirty="0"/>
          </a:p>
        </p:txBody>
      </p:sp>
      <p:sp>
        <p:nvSpPr>
          <p:cNvPr id="4" name="Content Placeholder 3"/>
          <p:cNvSpPr>
            <a:spLocks noGrp="1"/>
          </p:cNvSpPr>
          <p:nvPr>
            <p:ph idx="1"/>
          </p:nvPr>
        </p:nvSpPr>
        <p:spPr>
          <a:xfrm>
            <a:off x="589547" y="1612232"/>
            <a:ext cx="7964906" cy="4256862"/>
          </a:xfrm>
        </p:spPr>
        <p:txBody>
          <a:bodyPr>
            <a:normAutofit/>
          </a:bodyPr>
          <a:lstStyle/>
          <a:p>
            <a:pPr lvl="0">
              <a:buClr>
                <a:srgbClr val="4A66AC"/>
              </a:buClr>
            </a:pPr>
            <a:r>
              <a:rPr lang="en-US" altLang="en-US" dirty="0">
                <a:solidFill>
                  <a:prstClr val="black"/>
                </a:solidFill>
              </a:rPr>
              <a:t>For exception to apply, industry members must keep and maintain records on premises for certain items furnished to retailers:</a:t>
            </a:r>
          </a:p>
          <a:p>
            <a:pPr lvl="2">
              <a:buFont typeface="Arial" panose="020B0604020202020204" pitchFamily="34" charset="0"/>
              <a:buChar char="•"/>
            </a:pPr>
            <a:r>
              <a:rPr lang="en-US" altLang="en-US" sz="2800" dirty="0">
                <a:solidFill>
                  <a:prstClr val="black"/>
                </a:solidFill>
              </a:rPr>
              <a:t>Product displays</a:t>
            </a:r>
          </a:p>
          <a:p>
            <a:pPr lvl="2">
              <a:buFont typeface="Arial" panose="020B0604020202020204" pitchFamily="34" charset="0"/>
              <a:buChar char="•"/>
            </a:pPr>
            <a:r>
              <a:rPr lang="en-US" altLang="en-US" sz="2800" dirty="0">
                <a:solidFill>
                  <a:prstClr val="black"/>
                </a:solidFill>
              </a:rPr>
              <a:t>Equipment and supplies</a:t>
            </a:r>
          </a:p>
          <a:p>
            <a:pPr lvl="2">
              <a:buFont typeface="Arial" panose="020B0604020202020204" pitchFamily="34" charset="0"/>
              <a:buChar char="•"/>
            </a:pPr>
            <a:r>
              <a:rPr lang="en-US" altLang="en-US" sz="2800" dirty="0">
                <a:solidFill>
                  <a:prstClr val="black"/>
                </a:solidFill>
              </a:rPr>
              <a:t>Samples</a:t>
            </a:r>
          </a:p>
          <a:p>
            <a:pPr lvl="2">
              <a:buFont typeface="Arial" panose="020B0604020202020204" pitchFamily="34" charset="0"/>
              <a:buChar char="•"/>
            </a:pPr>
            <a:r>
              <a:rPr lang="en-US" altLang="en-US" sz="2800" dirty="0">
                <a:solidFill>
                  <a:prstClr val="black"/>
                </a:solidFill>
              </a:rPr>
              <a:t>Coupons</a:t>
            </a:r>
          </a:p>
          <a:p>
            <a:pPr lvl="2">
              <a:buFont typeface="Arial" panose="020B0604020202020204" pitchFamily="34" charset="0"/>
              <a:buChar char="•"/>
            </a:pPr>
            <a:r>
              <a:rPr lang="en-US" altLang="en-US" sz="2800" dirty="0">
                <a:solidFill>
                  <a:prstClr val="black"/>
                </a:solidFill>
              </a:rPr>
              <a:t>Participation in retailers association activities</a:t>
            </a:r>
          </a:p>
          <a:p>
            <a:pPr lvl="2">
              <a:buFont typeface="Arial" panose="020B0604020202020204" pitchFamily="34" charset="0"/>
              <a:buChar char="•"/>
            </a:pPr>
            <a:r>
              <a:rPr lang="en-US" altLang="en-US" sz="2800" dirty="0">
                <a:solidFill>
                  <a:prstClr val="black"/>
                </a:solidFill>
              </a:rPr>
              <a:t>Merchandise</a:t>
            </a:r>
          </a:p>
          <a:p>
            <a:endParaRPr lang="en-US" dirty="0"/>
          </a:p>
        </p:txBody>
      </p:sp>
      <p:sp>
        <p:nvSpPr>
          <p:cNvPr id="8" name="Text Box 6"/>
          <p:cNvSpPr txBox="1">
            <a:spLocks noChangeArrowheads="1"/>
          </p:cNvSpPr>
          <p:nvPr/>
        </p:nvSpPr>
        <p:spPr bwMode="auto">
          <a:xfrm>
            <a:off x="6033106" y="5635802"/>
            <a:ext cx="2784475" cy="528637"/>
          </a:xfrm>
          <a:prstGeom prst="rect">
            <a:avLst/>
          </a:prstGeom>
          <a:solidFill>
            <a:schemeClr val="bg1"/>
          </a:solidFill>
          <a:ln w="9525" algn="ctr">
            <a:solidFill>
              <a:schemeClr val="accent6">
                <a:lumMod val="75000"/>
              </a:schemeClr>
            </a:solidFill>
            <a:miter lim="800000"/>
            <a:headEnd/>
            <a:tailEnd/>
          </a:ln>
          <a:effectLst>
            <a:outerShdw dist="107763" dir="2700000" algn="ctr" rotWithShape="0">
              <a:schemeClr val="bg2">
                <a:alpha val="50000"/>
              </a:schemeClr>
            </a:outerShdw>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defRPr/>
            </a:pPr>
            <a:r>
              <a:rPr lang="en-US" altLang="en-US" sz="2800" b="1" dirty="0" smtClean="0">
                <a:latin typeface="+mj-lt"/>
              </a:rPr>
              <a:t>27 CFR 6.81(b)</a:t>
            </a:r>
          </a:p>
        </p:txBody>
      </p:sp>
    </p:spTree>
    <p:extLst>
      <p:ext uri="{BB962C8B-B14F-4D97-AF65-F5344CB8AC3E}">
        <p14:creationId xmlns:p14="http://schemas.microsoft.com/office/powerpoint/2010/main" val="40289140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 </a:t>
            </a:r>
            <a:r>
              <a:rPr lang="en-US" sz="3200" dirty="0">
                <a:solidFill>
                  <a:prstClr val="black">
                    <a:lumMod val="75000"/>
                    <a:lumOff val="25000"/>
                  </a:prstClr>
                </a:solidFill>
                <a:ea typeface="Tahoma" panose="020B0604030504040204" pitchFamily="34" charset="0"/>
                <a:cs typeface="Tahoma" panose="020B0604030504040204" pitchFamily="34" charset="0"/>
              </a:rPr>
              <a:t>— </a:t>
            </a:r>
            <a:r>
              <a:rPr lang="en-US" sz="3200" dirty="0" smtClean="0">
                <a:solidFill>
                  <a:prstClr val="black">
                    <a:lumMod val="75000"/>
                    <a:lumOff val="25000"/>
                  </a:prstClr>
                </a:solidFill>
                <a:ea typeface="Tahoma" panose="020B0604030504040204" pitchFamily="34" charset="0"/>
                <a:cs typeface="Tahoma" panose="020B0604030504040204" pitchFamily="34" charset="0"/>
              </a:rPr>
              <a:t/>
            </a:r>
            <a:br>
              <a:rPr lang="en-US" sz="3200" dirty="0" smtClean="0">
                <a:solidFill>
                  <a:prstClr val="black">
                    <a:lumMod val="75000"/>
                    <a:lumOff val="25000"/>
                  </a:prstClr>
                </a:solidFill>
                <a:ea typeface="Tahoma" panose="020B0604030504040204" pitchFamily="34" charset="0"/>
                <a:cs typeface="Tahoma" panose="020B0604030504040204" pitchFamily="34" charset="0"/>
              </a:rPr>
            </a:br>
            <a:r>
              <a:rPr lang="en-US" sz="3200" dirty="0" smtClean="0">
                <a:solidFill>
                  <a:prstClr val="black">
                    <a:lumMod val="75000"/>
                    <a:lumOff val="25000"/>
                  </a:prstClr>
                </a:solidFill>
              </a:rPr>
              <a:t>Recordkeeping Requirements </a:t>
            </a:r>
            <a:r>
              <a:rPr lang="en-US" sz="2400" dirty="0" smtClean="0">
                <a:solidFill>
                  <a:prstClr val="black">
                    <a:lumMod val="75000"/>
                    <a:lumOff val="25000"/>
                  </a:prstClr>
                </a:solidFill>
              </a:rPr>
              <a:t>(Cont’d)</a:t>
            </a:r>
            <a:endParaRPr lang="en-US" sz="2400" dirty="0">
              <a:solidFill>
                <a:schemeClr val="accent1">
                  <a:lumMod val="50000"/>
                </a:schemeClr>
              </a:solidFill>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39</a:t>
            </a:fld>
            <a:endParaRPr lang="en-US" dirty="0"/>
          </a:p>
        </p:txBody>
      </p:sp>
      <p:sp>
        <p:nvSpPr>
          <p:cNvPr id="4" name="Content Placeholder 3"/>
          <p:cNvSpPr>
            <a:spLocks noGrp="1"/>
          </p:cNvSpPr>
          <p:nvPr>
            <p:ph idx="1"/>
          </p:nvPr>
        </p:nvSpPr>
        <p:spPr>
          <a:xfrm>
            <a:off x="589547" y="1612232"/>
            <a:ext cx="7964906" cy="4256862"/>
          </a:xfrm>
        </p:spPr>
        <p:txBody>
          <a:bodyPr>
            <a:normAutofit/>
          </a:bodyPr>
          <a:lstStyle/>
          <a:p>
            <a:pPr lvl="0">
              <a:buClr>
                <a:srgbClr val="4A66AC"/>
              </a:buClr>
            </a:pPr>
            <a:r>
              <a:rPr lang="en-US" altLang="en-US" sz="3200" dirty="0">
                <a:solidFill>
                  <a:prstClr val="black">
                    <a:lumMod val="75000"/>
                    <a:lumOff val="25000"/>
                  </a:prstClr>
                </a:solidFill>
                <a:latin typeface="Calibri" panose="020F0502020204030204"/>
              </a:rPr>
              <a:t>Required records must include:</a:t>
            </a:r>
          </a:p>
          <a:p>
            <a:pPr lvl="2">
              <a:spcBef>
                <a:spcPts val="1200"/>
              </a:spcBef>
              <a:spcAft>
                <a:spcPts val="0"/>
              </a:spcAft>
              <a:buFont typeface="Arial" panose="020B0604020202020204" pitchFamily="34" charset="0"/>
              <a:buChar char="•"/>
            </a:pPr>
            <a:r>
              <a:rPr lang="en-US" altLang="en-US" sz="2800" dirty="0">
                <a:solidFill>
                  <a:prstClr val="black">
                    <a:lumMod val="75000"/>
                    <a:lumOff val="25000"/>
                  </a:prstClr>
                </a:solidFill>
              </a:rPr>
              <a:t>Name and address of retailer</a:t>
            </a:r>
          </a:p>
          <a:p>
            <a:pPr lvl="2">
              <a:spcBef>
                <a:spcPts val="1200"/>
              </a:spcBef>
              <a:spcAft>
                <a:spcPts val="0"/>
              </a:spcAft>
              <a:buFont typeface="Arial" panose="020B0604020202020204" pitchFamily="34" charset="0"/>
              <a:buChar char="•"/>
            </a:pPr>
            <a:r>
              <a:rPr lang="en-US" altLang="en-US" sz="2800" dirty="0">
                <a:solidFill>
                  <a:prstClr val="black">
                    <a:lumMod val="75000"/>
                    <a:lumOff val="25000"/>
                  </a:prstClr>
                </a:solidFill>
              </a:rPr>
              <a:t>Date furnished</a:t>
            </a:r>
          </a:p>
          <a:p>
            <a:pPr lvl="2">
              <a:spcBef>
                <a:spcPts val="1200"/>
              </a:spcBef>
              <a:spcAft>
                <a:spcPts val="0"/>
              </a:spcAft>
              <a:buFont typeface="Arial" panose="020B0604020202020204" pitchFamily="34" charset="0"/>
              <a:buChar char="•"/>
            </a:pPr>
            <a:r>
              <a:rPr lang="en-US" altLang="en-US" sz="2800" dirty="0">
                <a:solidFill>
                  <a:prstClr val="black">
                    <a:lumMod val="75000"/>
                    <a:lumOff val="25000"/>
                  </a:prstClr>
                </a:solidFill>
              </a:rPr>
              <a:t>Item furnished</a:t>
            </a:r>
          </a:p>
          <a:p>
            <a:pPr lvl="2">
              <a:spcBef>
                <a:spcPts val="1200"/>
              </a:spcBef>
              <a:spcAft>
                <a:spcPts val="0"/>
              </a:spcAft>
              <a:buFont typeface="Arial" panose="020B0604020202020204" pitchFamily="34" charset="0"/>
              <a:buChar char="•"/>
            </a:pPr>
            <a:r>
              <a:rPr lang="en-US" altLang="en-US" sz="2800" dirty="0">
                <a:solidFill>
                  <a:prstClr val="black">
                    <a:lumMod val="75000"/>
                    <a:lumOff val="25000"/>
                  </a:prstClr>
                </a:solidFill>
              </a:rPr>
              <a:t>Industry member’s cost of item</a:t>
            </a:r>
          </a:p>
          <a:p>
            <a:pPr lvl="2">
              <a:spcBef>
                <a:spcPts val="1200"/>
              </a:spcBef>
              <a:spcAft>
                <a:spcPts val="0"/>
              </a:spcAft>
              <a:buFont typeface="Arial" panose="020B0604020202020204" pitchFamily="34" charset="0"/>
              <a:buChar char="•"/>
            </a:pPr>
            <a:r>
              <a:rPr lang="en-US" altLang="en-US" sz="2800" dirty="0">
                <a:solidFill>
                  <a:prstClr val="black">
                    <a:lumMod val="75000"/>
                    <a:lumOff val="25000"/>
                  </a:prstClr>
                </a:solidFill>
              </a:rPr>
              <a:t>Charges to retailer (if any)</a:t>
            </a:r>
          </a:p>
          <a:p>
            <a:endParaRPr lang="en-US" dirty="0"/>
          </a:p>
        </p:txBody>
      </p:sp>
      <p:sp>
        <p:nvSpPr>
          <p:cNvPr id="8" name="Text Box 6"/>
          <p:cNvSpPr txBox="1">
            <a:spLocks noChangeArrowheads="1"/>
          </p:cNvSpPr>
          <p:nvPr/>
        </p:nvSpPr>
        <p:spPr bwMode="auto">
          <a:xfrm>
            <a:off x="6033106" y="5635802"/>
            <a:ext cx="2784475" cy="528637"/>
          </a:xfrm>
          <a:prstGeom prst="rect">
            <a:avLst/>
          </a:prstGeom>
          <a:solidFill>
            <a:schemeClr val="bg1"/>
          </a:solidFill>
          <a:ln w="9525" algn="ctr">
            <a:solidFill>
              <a:schemeClr val="accent6">
                <a:lumMod val="75000"/>
              </a:schemeClr>
            </a:solidFill>
            <a:miter lim="800000"/>
            <a:headEnd/>
            <a:tailEnd/>
          </a:ln>
          <a:effectLst>
            <a:outerShdw dist="107763" dir="2700000" algn="ctr" rotWithShape="0">
              <a:schemeClr val="bg2">
                <a:alpha val="50000"/>
              </a:schemeClr>
            </a:outerShdw>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defRPr/>
            </a:pPr>
            <a:r>
              <a:rPr lang="en-US" altLang="en-US" sz="2800" b="1" dirty="0" smtClean="0">
                <a:latin typeface="+mj-lt"/>
              </a:rPr>
              <a:t>27 CFR 6.81(b)</a:t>
            </a:r>
          </a:p>
        </p:txBody>
      </p:sp>
    </p:spTree>
    <p:extLst>
      <p:ext uri="{BB962C8B-B14F-4D97-AF65-F5344CB8AC3E}">
        <p14:creationId xmlns:p14="http://schemas.microsoft.com/office/powerpoint/2010/main" val="3001895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TID Organizational Chart</a:t>
            </a:r>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4</a:t>
            </a:fld>
            <a:endParaRPr lang="en-US" dirty="0"/>
          </a:p>
        </p:txBody>
      </p:sp>
      <p:graphicFrame>
        <p:nvGraphicFramePr>
          <p:cNvPr id="6" name="Content Placeholder 5"/>
          <p:cNvGraphicFramePr>
            <a:graphicFrameLocks/>
          </p:cNvGraphicFramePr>
          <p:nvPr>
            <p:extLst/>
          </p:nvPr>
        </p:nvGraphicFramePr>
        <p:xfrm>
          <a:off x="273269" y="990600"/>
          <a:ext cx="8334704" cy="45903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558305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accent1">
                    <a:lumMod val="50000"/>
                  </a:schemeClr>
                </a:solidFill>
                <a:ea typeface="Tahoma" panose="020B0604030504040204" pitchFamily="34" charset="0"/>
                <a:cs typeface="Tahoma" panose="020B0604030504040204" pitchFamily="34" charset="0"/>
              </a:rPr>
              <a:t>Tied House</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385011" y="1552074"/>
            <a:ext cx="8301789" cy="4317020"/>
          </a:xfrm>
        </p:spPr>
        <p:txBody>
          <a:bodyPr>
            <a:normAutofit lnSpcReduction="10000"/>
          </a:bodyPr>
          <a:lstStyle/>
          <a:p>
            <a:pPr marL="0" lvl="0" indent="0">
              <a:buClr>
                <a:srgbClr val="4A66AC"/>
              </a:buClr>
              <a:buNone/>
            </a:pPr>
            <a:r>
              <a:rPr lang="en-US" sz="3200" dirty="0">
                <a:solidFill>
                  <a:prstClr val="black">
                    <a:lumMod val="75000"/>
                    <a:lumOff val="25000"/>
                  </a:prstClr>
                </a:solidFill>
                <a:latin typeface="Calibri" panose="020F0502020204030204"/>
                <a:ea typeface="Tahoma" panose="020B0604030504040204" pitchFamily="34" charset="0"/>
                <a:cs typeface="Tahoma" panose="020B0604030504040204" pitchFamily="34" charset="0"/>
              </a:rPr>
              <a:t>When does a violation occur</a:t>
            </a:r>
            <a:r>
              <a:rPr lang="en-US" sz="3200" dirty="0" smtClean="0">
                <a:solidFill>
                  <a:prstClr val="black">
                    <a:lumMod val="75000"/>
                    <a:lumOff val="25000"/>
                  </a:prstClr>
                </a:solidFill>
                <a:latin typeface="Calibri" panose="020F0502020204030204"/>
                <a:ea typeface="Tahoma" panose="020B0604030504040204" pitchFamily="34" charset="0"/>
                <a:cs typeface="Tahoma" panose="020B0604030504040204" pitchFamily="34" charset="0"/>
              </a:rPr>
              <a:t>?</a:t>
            </a:r>
          </a:p>
          <a:p>
            <a:pPr marL="571500" lvl="0" indent="-571500">
              <a:lnSpc>
                <a:spcPct val="150000"/>
              </a:lnSpc>
              <a:spcBef>
                <a:spcPts val="0"/>
              </a:spcBef>
              <a:spcAft>
                <a:spcPts val="0"/>
              </a:spcAft>
              <a:buClr>
                <a:srgbClr val="CC0000"/>
              </a:buClr>
              <a:buSzTx/>
              <a:buFont typeface="Wingdings" pitchFamily="2" charset="2"/>
              <a:buAutoNum type="arabicPeriod"/>
            </a:pPr>
            <a:r>
              <a:rPr lang="en-US" kern="0" dirty="0" smtClean="0">
                <a:solidFill>
                  <a:srgbClr val="CC0000"/>
                </a:solidFill>
                <a:latin typeface="Calibri" panose="020F0502020204030204"/>
                <a:ea typeface="Tahoma" panose="020B0604030504040204" pitchFamily="34" charset="0"/>
                <a:cs typeface="Tahoma" panose="020B0604030504040204" pitchFamily="34" charset="0"/>
              </a:rPr>
              <a:t>Inducement</a:t>
            </a:r>
            <a:endParaRPr lang="en-US" kern="0" dirty="0">
              <a:solidFill>
                <a:srgbClr val="CC0000"/>
              </a:solidFill>
              <a:latin typeface="Calibri" panose="020F0502020204030204"/>
              <a:ea typeface="Tahoma" panose="020B0604030504040204" pitchFamily="34" charset="0"/>
              <a:cs typeface="Tahoma" panose="020B0604030504040204" pitchFamily="34" charset="0"/>
            </a:endParaRPr>
          </a:p>
          <a:p>
            <a:pPr marL="966788" lvl="1" indent="-495300">
              <a:lnSpc>
                <a:spcPct val="100000"/>
              </a:lnSpc>
              <a:spcBef>
                <a:spcPts val="0"/>
              </a:spcBef>
              <a:spcAft>
                <a:spcPts val="0"/>
              </a:spcAft>
              <a:buClr>
                <a:srgbClr val="002060"/>
              </a:buClr>
            </a:pPr>
            <a:r>
              <a:rPr lang="en-US" sz="2000" kern="0" dirty="0">
                <a:solidFill>
                  <a:prstClr val="black"/>
                </a:solidFill>
                <a:ea typeface="Tahoma" panose="020B0604030504040204" pitchFamily="34" charset="0"/>
                <a:cs typeface="Tahoma" panose="020B0604030504040204" pitchFamily="34" charset="0"/>
              </a:rPr>
              <a:t>Industry Member to Retailer---unless industry member wholly owns </a:t>
            </a:r>
            <a:r>
              <a:rPr lang="en-US" sz="2000" kern="0" dirty="0" smtClean="0">
                <a:solidFill>
                  <a:prstClr val="black"/>
                </a:solidFill>
                <a:ea typeface="Tahoma" panose="020B0604030504040204" pitchFamily="34" charset="0"/>
                <a:cs typeface="Tahoma" panose="020B0604030504040204" pitchFamily="34" charset="0"/>
              </a:rPr>
              <a:t>retailer.</a:t>
            </a:r>
            <a:endParaRPr lang="en-US" sz="2000" kern="0" dirty="0">
              <a:solidFill>
                <a:prstClr val="black"/>
              </a:solidFill>
              <a:ea typeface="Tahoma" panose="020B0604030504040204" pitchFamily="34" charset="0"/>
              <a:cs typeface="Tahoma" panose="020B0604030504040204" pitchFamily="34" charset="0"/>
            </a:endParaRPr>
          </a:p>
          <a:p>
            <a:pPr marL="571500" lvl="0" indent="-571500">
              <a:lnSpc>
                <a:spcPct val="160000"/>
              </a:lnSpc>
              <a:spcBef>
                <a:spcPts val="0"/>
              </a:spcBef>
              <a:spcAft>
                <a:spcPts val="0"/>
              </a:spcAft>
              <a:buClr>
                <a:srgbClr val="CC0000"/>
              </a:buClr>
              <a:buSzTx/>
              <a:buFont typeface="Wingdings" pitchFamily="2" charset="2"/>
              <a:buAutoNum type="arabicPeriod"/>
            </a:pPr>
            <a:r>
              <a:rPr lang="en-US" kern="0" dirty="0">
                <a:solidFill>
                  <a:srgbClr val="CC0000"/>
                </a:solidFill>
                <a:latin typeface="Calibri" panose="020F0502020204030204"/>
                <a:ea typeface="Tahoma" panose="020B0604030504040204" pitchFamily="34" charset="0"/>
                <a:cs typeface="Tahoma" panose="020B0604030504040204" pitchFamily="34" charset="0"/>
              </a:rPr>
              <a:t>Interstate Commerce</a:t>
            </a:r>
          </a:p>
          <a:p>
            <a:pPr marL="571500" lvl="0" indent="-571500">
              <a:lnSpc>
                <a:spcPct val="160000"/>
              </a:lnSpc>
              <a:spcBef>
                <a:spcPts val="0"/>
              </a:spcBef>
              <a:spcAft>
                <a:spcPts val="0"/>
              </a:spcAft>
              <a:buClr>
                <a:srgbClr val="CC0000"/>
              </a:buClr>
              <a:buSzTx/>
              <a:buFont typeface="+mj-lt"/>
              <a:buAutoNum type="arabicPeriod" startAt="3"/>
            </a:pPr>
            <a:r>
              <a:rPr lang="en-US" kern="0" dirty="0">
                <a:solidFill>
                  <a:srgbClr val="CC0000"/>
                </a:solidFill>
                <a:latin typeface="Calibri" panose="020F0502020204030204"/>
                <a:ea typeface="Tahoma" panose="020B0604030504040204" pitchFamily="34" charset="0"/>
                <a:cs typeface="Tahoma" panose="020B0604030504040204" pitchFamily="34" charset="0"/>
              </a:rPr>
              <a:t>Exclusion</a:t>
            </a:r>
            <a:r>
              <a:rPr lang="en-US" kern="0" dirty="0">
                <a:solidFill>
                  <a:srgbClr val="000000"/>
                </a:solidFill>
                <a:latin typeface="Calibri" panose="020F0502020204030204"/>
                <a:ea typeface="Tahoma" panose="020B0604030504040204" pitchFamily="34" charset="0"/>
                <a:cs typeface="Tahoma" panose="020B0604030504040204" pitchFamily="34" charset="0"/>
              </a:rPr>
              <a:t> </a:t>
            </a:r>
          </a:p>
          <a:p>
            <a:pPr marL="571500" lvl="0" indent="-571500">
              <a:lnSpc>
                <a:spcPct val="160000"/>
              </a:lnSpc>
              <a:spcBef>
                <a:spcPts val="0"/>
              </a:spcBef>
              <a:spcAft>
                <a:spcPts val="0"/>
              </a:spcAft>
              <a:buClr>
                <a:srgbClr val="CC0000"/>
              </a:buClr>
              <a:buSzTx/>
              <a:buFont typeface="Wingdings" pitchFamily="2" charset="2"/>
              <a:buAutoNum type="arabicPeriod" startAt="3"/>
            </a:pPr>
            <a:r>
              <a:rPr lang="en-US" kern="0" dirty="0">
                <a:solidFill>
                  <a:srgbClr val="CC0000"/>
                </a:solidFill>
                <a:latin typeface="Calibri" panose="020F0502020204030204"/>
                <a:ea typeface="Tahoma" panose="020B0604030504040204" pitchFamily="34" charset="0"/>
                <a:cs typeface="Tahoma" panose="020B0604030504040204" pitchFamily="34" charset="0"/>
              </a:rPr>
              <a:t>Similar State Law</a:t>
            </a:r>
            <a:r>
              <a:rPr lang="en-US" kern="0" dirty="0">
                <a:solidFill>
                  <a:srgbClr val="000000"/>
                </a:solidFill>
                <a:latin typeface="Calibri" panose="020F0502020204030204"/>
                <a:ea typeface="Tahoma" panose="020B0604030504040204" pitchFamily="34" charset="0"/>
                <a:cs typeface="Tahoma" panose="020B0604030504040204" pitchFamily="34" charset="0"/>
              </a:rPr>
              <a:t> </a:t>
            </a:r>
            <a:r>
              <a:rPr lang="en-US" sz="2400" kern="0" dirty="0">
                <a:solidFill>
                  <a:prstClr val="black"/>
                </a:solidFill>
                <a:ea typeface="Tahoma" panose="020B0604030504040204" pitchFamily="34" charset="0"/>
                <a:cs typeface="Tahoma" panose="020B0604030504040204" pitchFamily="34" charset="0"/>
              </a:rPr>
              <a:t>(Malt Beverages Only)</a:t>
            </a:r>
          </a:p>
          <a:p>
            <a:pPr marL="0" lvl="0" indent="0" algn="ctr">
              <a:lnSpc>
                <a:spcPct val="100000"/>
              </a:lnSpc>
              <a:spcBef>
                <a:spcPts val="0"/>
              </a:spcBef>
              <a:spcAft>
                <a:spcPts val="0"/>
              </a:spcAft>
              <a:buClr>
                <a:srgbClr val="CC0000"/>
              </a:buClr>
              <a:buSzTx/>
              <a:buNone/>
            </a:pPr>
            <a:endParaRPr lang="en-US" sz="2400" kern="0" dirty="0">
              <a:solidFill>
                <a:srgbClr val="002060"/>
              </a:solidFill>
              <a:ea typeface="Tahoma" panose="020B0604030504040204" pitchFamily="34" charset="0"/>
              <a:cs typeface="Tahoma" panose="020B0604030504040204" pitchFamily="34" charset="0"/>
            </a:endParaRPr>
          </a:p>
          <a:p>
            <a:pPr marL="0" lvl="0" indent="0" algn="ctr">
              <a:lnSpc>
                <a:spcPct val="100000"/>
              </a:lnSpc>
              <a:spcBef>
                <a:spcPts val="0"/>
              </a:spcBef>
              <a:spcAft>
                <a:spcPts val="0"/>
              </a:spcAft>
              <a:buClr>
                <a:srgbClr val="CC0000"/>
              </a:buClr>
              <a:buSzTx/>
              <a:buNone/>
            </a:pPr>
            <a:r>
              <a:rPr lang="en-US" sz="2400" b="1" kern="0" dirty="0">
                <a:solidFill>
                  <a:prstClr val="black"/>
                </a:solidFill>
                <a:ea typeface="Tahoma" panose="020B0604030504040204" pitchFamily="34" charset="0"/>
                <a:cs typeface="Tahoma" panose="020B0604030504040204" pitchFamily="34" charset="0"/>
              </a:rPr>
              <a:t>NOTE:</a:t>
            </a:r>
            <a:r>
              <a:rPr lang="en-US" sz="2400" kern="0" dirty="0">
                <a:solidFill>
                  <a:prstClr val="black"/>
                </a:solidFill>
                <a:ea typeface="Tahoma" panose="020B0604030504040204" pitchFamily="34" charset="0"/>
                <a:cs typeface="Tahoma" panose="020B0604030504040204" pitchFamily="34" charset="0"/>
              </a:rPr>
              <a:t>  If all elements are not established, there is no violation.</a:t>
            </a:r>
          </a:p>
          <a:p>
            <a:pPr marL="0" lvl="0" indent="0">
              <a:buClrTx/>
              <a:buNone/>
            </a:pPr>
            <a:endParaRPr lang="en-US" sz="3200" dirty="0" smtClean="0">
              <a:ea typeface="Tahoma" panose="020B0604030504040204" pitchFamily="34" charset="0"/>
              <a:cs typeface="Tahoma" panose="020B0604030504040204" pitchFamily="34" charset="0"/>
            </a:endParaRPr>
          </a:p>
        </p:txBody>
      </p:sp>
      <p:sp>
        <p:nvSpPr>
          <p:cNvPr id="7" name="TextBox 6"/>
          <p:cNvSpPr txBox="1"/>
          <p:nvPr/>
        </p:nvSpPr>
        <p:spPr>
          <a:xfrm>
            <a:off x="186490" y="5869094"/>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6</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1" name="Slide Number Placeholder 10"/>
          <p:cNvSpPr>
            <a:spLocks noGrp="1"/>
          </p:cNvSpPr>
          <p:nvPr>
            <p:ph type="sldNum" sz="quarter" idx="12"/>
          </p:nvPr>
        </p:nvSpPr>
        <p:spPr/>
        <p:txBody>
          <a:bodyPr/>
          <a:lstStyle/>
          <a:p>
            <a:fld id="{E42367A3-023C-4870-9A86-52F994C50B51}" type="slidenum">
              <a:rPr lang="en-US" smtClean="0"/>
              <a:pPr/>
              <a:t>40</a:t>
            </a:fld>
            <a:endParaRPr lang="en-US" dirty="0"/>
          </a:p>
        </p:txBody>
      </p:sp>
    </p:spTree>
    <p:extLst>
      <p:ext uri="{BB962C8B-B14F-4D97-AF65-F5344CB8AC3E}">
        <p14:creationId xmlns:p14="http://schemas.microsoft.com/office/powerpoint/2010/main" val="70030994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EXCLUSIVE OUTLET</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57237876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Exclusive Outlet</a:t>
            </a:r>
            <a:endParaRPr lang="en-US" sz="44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marL="45720" lvl="1" indent="0">
              <a:buNone/>
            </a:pPr>
            <a:r>
              <a:rPr lang="en-US" sz="3200" dirty="0" smtClean="0">
                <a:ea typeface="Tahoma" panose="020B0604030504040204" pitchFamily="34" charset="0"/>
                <a:cs typeface="Tahoma" panose="020B0604030504040204" pitchFamily="34" charset="0"/>
              </a:rPr>
              <a:t>It is unlawful </a:t>
            </a:r>
            <a:r>
              <a:rPr lang="en-US" sz="3200" dirty="0">
                <a:ea typeface="Tahoma" panose="020B0604030504040204" pitchFamily="34" charset="0"/>
                <a:cs typeface="Tahoma" panose="020B0604030504040204" pitchFamily="34" charset="0"/>
              </a:rPr>
              <a:t>for an </a:t>
            </a:r>
            <a:r>
              <a:rPr lang="en-US" sz="3200" b="1" u="sng" dirty="0">
                <a:ea typeface="Tahoma" panose="020B0604030504040204" pitchFamily="34" charset="0"/>
                <a:cs typeface="Tahoma" panose="020B0604030504040204" pitchFamily="34" charset="0"/>
              </a:rPr>
              <a:t>industry member </a:t>
            </a:r>
            <a:r>
              <a:rPr lang="en-US" sz="3200" dirty="0">
                <a:ea typeface="Tahoma" panose="020B0604030504040204" pitchFamily="34" charset="0"/>
                <a:cs typeface="Tahoma" panose="020B0604030504040204" pitchFamily="34" charset="0"/>
              </a:rPr>
              <a:t>to directly or indirectly </a:t>
            </a:r>
            <a:r>
              <a:rPr lang="en-US" sz="3200" b="1" u="sng" dirty="0" smtClean="0">
                <a:ea typeface="Tahoma" panose="020B0604030504040204" pitchFamily="34" charset="0"/>
                <a:cs typeface="Tahoma" panose="020B0604030504040204" pitchFamily="34" charset="0"/>
              </a:rPr>
              <a:t>require</a:t>
            </a:r>
            <a:r>
              <a:rPr lang="en-US" sz="3200" dirty="0" smtClean="0">
                <a:ea typeface="Tahoma" panose="020B0604030504040204" pitchFamily="34" charset="0"/>
                <a:cs typeface="Tahoma" panose="020B0604030504040204" pitchFamily="34" charset="0"/>
              </a:rPr>
              <a:t> a retailer, </a:t>
            </a:r>
            <a:r>
              <a:rPr lang="en-US" sz="3200" dirty="0">
                <a:ea typeface="Tahoma" panose="020B0604030504040204" pitchFamily="34" charset="0"/>
                <a:cs typeface="Tahoma" panose="020B0604030504040204" pitchFamily="34" charset="0"/>
              </a:rPr>
              <a:t>“by agreement or otherwise” </a:t>
            </a:r>
            <a:r>
              <a:rPr lang="en-US" sz="3200" dirty="0" smtClean="0">
                <a:ea typeface="Tahoma" panose="020B0604030504040204" pitchFamily="34" charset="0"/>
                <a:cs typeface="Tahoma" panose="020B0604030504040204" pitchFamily="34" charset="0"/>
              </a:rPr>
              <a:t>to purchase </a:t>
            </a:r>
            <a:r>
              <a:rPr lang="en-US" sz="3200" dirty="0">
                <a:ea typeface="Tahoma" panose="020B0604030504040204" pitchFamily="34" charset="0"/>
                <a:cs typeface="Tahoma" panose="020B0604030504040204" pitchFamily="34" charset="0"/>
              </a:rPr>
              <a:t>alcohol from that industry member </a:t>
            </a:r>
            <a:r>
              <a:rPr lang="en-US" sz="3200" b="1" u="sng" dirty="0">
                <a:ea typeface="Tahoma" panose="020B0604030504040204" pitchFamily="34" charset="0"/>
                <a:cs typeface="Tahoma" panose="020B0604030504040204" pitchFamily="34" charset="0"/>
              </a:rPr>
              <a:t>to the exclusion </a:t>
            </a:r>
            <a:r>
              <a:rPr lang="en-US" sz="3200" dirty="0">
                <a:ea typeface="Tahoma" panose="020B0604030504040204" pitchFamily="34" charset="0"/>
                <a:cs typeface="Tahoma" panose="020B0604030504040204" pitchFamily="34" charset="0"/>
              </a:rPr>
              <a:t>of alcohol sold or offered for sale in interstate or foreign </a:t>
            </a:r>
            <a:r>
              <a:rPr lang="en-US" sz="3200" dirty="0" smtClean="0">
                <a:ea typeface="Tahoma" panose="020B0604030504040204" pitchFamily="34" charset="0"/>
                <a:cs typeface="Tahoma" panose="020B0604030504040204" pitchFamily="34" charset="0"/>
              </a:rPr>
              <a:t>commerce by </a:t>
            </a:r>
            <a:r>
              <a:rPr lang="en-US" sz="3200" dirty="0">
                <a:ea typeface="Tahoma" panose="020B0604030504040204" pitchFamily="34" charset="0"/>
                <a:cs typeface="Tahoma" panose="020B0604030504040204" pitchFamily="34" charset="0"/>
              </a:rPr>
              <a:t>others. </a:t>
            </a:r>
          </a:p>
          <a:p>
            <a:pPr lvl="1"/>
            <a:endParaRPr lang="en-US" dirty="0">
              <a:solidFill>
                <a:srgbClr val="000066"/>
              </a:solidFill>
            </a:endParaRPr>
          </a:p>
        </p:txBody>
      </p:sp>
      <p:sp>
        <p:nvSpPr>
          <p:cNvPr id="5" name="TextBox 4"/>
          <p:cNvSpPr txBox="1"/>
          <p:nvPr/>
        </p:nvSpPr>
        <p:spPr>
          <a:xfrm>
            <a:off x="305765" y="5889571"/>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8</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9"/>
          <p:cNvSpPr>
            <a:spLocks noGrp="1"/>
          </p:cNvSpPr>
          <p:nvPr>
            <p:ph type="sldNum" sz="quarter" idx="12"/>
          </p:nvPr>
        </p:nvSpPr>
        <p:spPr/>
        <p:txBody>
          <a:bodyPr/>
          <a:lstStyle/>
          <a:p>
            <a:fld id="{E42367A3-023C-4870-9A86-52F994C50B51}" type="slidenum">
              <a:rPr lang="en-US" smtClean="0"/>
              <a:pPr/>
              <a:t>42</a:t>
            </a:fld>
            <a:endParaRPr lang="en-US" dirty="0"/>
          </a:p>
        </p:txBody>
      </p:sp>
      <p:sp>
        <p:nvSpPr>
          <p:cNvPr id="11" name="Text Box 6"/>
          <p:cNvSpPr txBox="1">
            <a:spLocks noChangeArrowheads="1"/>
          </p:cNvSpPr>
          <p:nvPr/>
        </p:nvSpPr>
        <p:spPr bwMode="auto">
          <a:xfrm>
            <a:off x="5274971" y="5687351"/>
            <a:ext cx="3236913" cy="528637"/>
          </a:xfrm>
          <a:prstGeom prst="rect">
            <a:avLst/>
          </a:prstGeom>
          <a:solidFill>
            <a:srgbClr val="FFFFFF"/>
          </a:solidFill>
          <a:ln w="9525" algn="ctr">
            <a:solidFill>
              <a:srgbClr val="2D2D8A">
                <a:lumMod val="75000"/>
              </a:srgbClr>
            </a:solidFill>
            <a:miter lim="800000"/>
            <a:headEnd/>
            <a:tailEnd/>
          </a:ln>
          <a:effectLst>
            <a:outerShdw dist="107763" dir="2700000" algn="ctr" rotWithShape="0">
              <a:srgbClr val="808080">
                <a:alpha val="50000"/>
              </a:srgbClr>
            </a:outerShdw>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i="0" u="none" strike="noStrike" kern="0" cap="none" spc="0" normalizeH="0" baseline="0" noProof="0" dirty="0" smtClean="0">
                <a:ln>
                  <a:noFill/>
                </a:ln>
                <a:solidFill>
                  <a:srgbClr val="000000"/>
                </a:solidFill>
                <a:effectLst/>
                <a:uLnTx/>
                <a:uFillTx/>
                <a:latin typeface="+mj-lt"/>
              </a:rPr>
              <a:t>27 U.S.C. 205(a)</a:t>
            </a:r>
          </a:p>
        </p:txBody>
      </p:sp>
    </p:spTree>
    <p:extLst>
      <p:ext uri="{BB962C8B-B14F-4D97-AF65-F5344CB8AC3E}">
        <p14:creationId xmlns:p14="http://schemas.microsoft.com/office/powerpoint/2010/main" val="22941266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Exclusive Outlet </a:t>
            </a:r>
            <a:r>
              <a:rPr lang="en-US" sz="2400" dirty="0">
                <a:solidFill>
                  <a:prstClr val="black"/>
                </a:solidFill>
                <a:ea typeface="Tahoma" panose="020B0604030504040204" pitchFamily="34" charset="0"/>
                <a:cs typeface="Tahoma" panose="020B0604030504040204" pitchFamily="34" charset="0"/>
              </a:rPr>
              <a:t>(Cont’d)</a:t>
            </a:r>
            <a:endParaRPr lang="en-US" sz="4400" dirty="0">
              <a:solidFill>
                <a:schemeClr val="tx1"/>
              </a:solidFill>
              <a:ea typeface="Tahoma" panose="020B0604030504040204" pitchFamily="34" charset="0"/>
              <a:cs typeface="Tahoma" panose="020B0604030504040204" pitchFamily="34" charset="0"/>
            </a:endParaRPr>
          </a:p>
        </p:txBody>
      </p:sp>
      <p:pic>
        <p:nvPicPr>
          <p:cNvPr id="4" name="Content Placeholder 3"/>
          <p:cNvPicPr>
            <a:picLocks noGrp="1" noChangeAspect="1"/>
          </p:cNvPicPr>
          <p:nvPr>
            <p:ph idx="1"/>
          </p:nvPr>
        </p:nvPicPr>
        <p:blipFill>
          <a:blip r:embed="rId3"/>
          <a:stretch>
            <a:fillRect/>
          </a:stretch>
        </p:blipFill>
        <p:spPr>
          <a:xfrm>
            <a:off x="836348" y="2070897"/>
            <a:ext cx="7517019" cy="2731245"/>
          </a:xfrm>
          <a:prstGeom prst="rect">
            <a:avLst/>
          </a:prstGeom>
        </p:spPr>
      </p:pic>
      <p:sp>
        <p:nvSpPr>
          <p:cNvPr id="10" name="Slide Number Placeholder 9"/>
          <p:cNvSpPr>
            <a:spLocks noGrp="1"/>
          </p:cNvSpPr>
          <p:nvPr>
            <p:ph type="sldNum" sz="quarter" idx="12"/>
          </p:nvPr>
        </p:nvSpPr>
        <p:spPr/>
        <p:txBody>
          <a:bodyPr/>
          <a:lstStyle/>
          <a:p>
            <a:fld id="{E42367A3-023C-4870-9A86-52F994C50B51}" type="slidenum">
              <a:rPr lang="en-US" smtClean="0"/>
              <a:pPr/>
              <a:t>43</a:t>
            </a:fld>
            <a:endParaRPr lang="en-US" dirty="0"/>
          </a:p>
        </p:txBody>
      </p:sp>
    </p:spTree>
    <p:extLst>
      <p:ext uri="{BB962C8B-B14F-4D97-AF65-F5344CB8AC3E}">
        <p14:creationId xmlns:p14="http://schemas.microsoft.com/office/powerpoint/2010/main" val="406503159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Exclusive Outlet </a:t>
            </a:r>
            <a:r>
              <a:rPr lang="en-US" sz="2400" dirty="0">
                <a:solidFill>
                  <a:prstClr val="black"/>
                </a:solidFill>
                <a:ea typeface="Tahoma" panose="020B0604030504040204" pitchFamily="34" charset="0"/>
                <a:cs typeface="Tahoma" panose="020B0604030504040204" pitchFamily="34" charset="0"/>
              </a:rPr>
              <a:t>(Cont’d)</a:t>
            </a:r>
            <a:endParaRPr lang="en-US" sz="44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marL="344488" lvl="0" indent="-344488">
              <a:buClrTx/>
              <a:buFont typeface="Arial" panose="020B0604020202020204" pitchFamily="34" charset="0"/>
              <a:buChar char="•"/>
            </a:pPr>
            <a:r>
              <a:rPr lang="en-US" sz="3600" dirty="0">
                <a:solidFill>
                  <a:prstClr val="black">
                    <a:lumMod val="75000"/>
                    <a:lumOff val="25000"/>
                  </a:prstClr>
                </a:solidFill>
              </a:rPr>
              <a:t>Voluntary industry member-retailer purchase agreements (Contracts)</a:t>
            </a:r>
          </a:p>
          <a:p>
            <a:pPr marL="344488" lvl="0" indent="-344488">
              <a:buClrTx/>
              <a:buFont typeface="Arial" panose="020B0604020202020204" pitchFamily="34" charset="0"/>
              <a:buChar char="•"/>
            </a:pPr>
            <a:r>
              <a:rPr lang="en-US" sz="3600" dirty="0">
                <a:solidFill>
                  <a:prstClr val="black">
                    <a:lumMod val="75000"/>
                    <a:lumOff val="25000"/>
                  </a:prstClr>
                </a:solidFill>
              </a:rPr>
              <a:t>Coercion through acts or threats of physical or economic harm</a:t>
            </a:r>
          </a:p>
          <a:p>
            <a:pPr lvl="1"/>
            <a:endParaRPr lang="en-US" dirty="0">
              <a:solidFill>
                <a:srgbClr val="000066"/>
              </a:solidFill>
            </a:endParaRPr>
          </a:p>
        </p:txBody>
      </p:sp>
      <p:sp>
        <p:nvSpPr>
          <p:cNvPr id="5" name="TextBox 4"/>
          <p:cNvSpPr txBox="1"/>
          <p:nvPr/>
        </p:nvSpPr>
        <p:spPr>
          <a:xfrm>
            <a:off x="305765" y="5889571"/>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8</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9"/>
          <p:cNvSpPr>
            <a:spLocks noGrp="1"/>
          </p:cNvSpPr>
          <p:nvPr>
            <p:ph type="sldNum" sz="quarter" idx="12"/>
          </p:nvPr>
        </p:nvSpPr>
        <p:spPr/>
        <p:txBody>
          <a:bodyPr/>
          <a:lstStyle/>
          <a:p>
            <a:fld id="{E42367A3-023C-4870-9A86-52F994C50B51}" type="slidenum">
              <a:rPr lang="en-US" smtClean="0"/>
              <a:pPr/>
              <a:t>44</a:t>
            </a:fld>
            <a:endParaRPr lang="en-US" dirty="0"/>
          </a:p>
        </p:txBody>
      </p:sp>
    </p:spTree>
    <p:extLst>
      <p:ext uri="{BB962C8B-B14F-4D97-AF65-F5344CB8AC3E}">
        <p14:creationId xmlns:p14="http://schemas.microsoft.com/office/powerpoint/2010/main" val="137266725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Exclusive Outlet - Contracts</a:t>
            </a:r>
            <a:endParaRPr lang="en-US" sz="44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lvl="0">
              <a:buClr>
                <a:srgbClr val="4A66AC"/>
              </a:buClr>
            </a:pPr>
            <a:r>
              <a:rPr lang="en-US" sz="3600" dirty="0">
                <a:solidFill>
                  <a:prstClr val="black">
                    <a:lumMod val="75000"/>
                    <a:lumOff val="25000"/>
                  </a:prstClr>
                </a:solidFill>
              </a:rPr>
              <a:t>Any contract or agreement, </a:t>
            </a:r>
            <a:r>
              <a:rPr lang="en-US" sz="3600" u="sng" dirty="0">
                <a:solidFill>
                  <a:prstClr val="black">
                    <a:lumMod val="75000"/>
                    <a:lumOff val="25000"/>
                  </a:prstClr>
                </a:solidFill>
              </a:rPr>
              <a:t>written or unwritten</a:t>
            </a:r>
            <a:r>
              <a:rPr lang="en-US" sz="3600" dirty="0">
                <a:solidFill>
                  <a:prstClr val="black">
                    <a:lumMod val="75000"/>
                    <a:lumOff val="25000"/>
                  </a:prstClr>
                </a:solidFill>
              </a:rPr>
              <a:t>, which has the effect of requiring the retailer to purchase alcohol beverage products from the industry member beyond a single sales transaction is prohibited.  </a:t>
            </a:r>
          </a:p>
          <a:p>
            <a:pPr lvl="0">
              <a:buClr>
                <a:srgbClr val="4A66AC"/>
              </a:buClr>
            </a:pPr>
            <a:r>
              <a:rPr lang="en-US" sz="3600" dirty="0">
                <a:solidFill>
                  <a:prstClr val="black">
                    <a:lumMod val="75000"/>
                    <a:lumOff val="25000"/>
                  </a:prstClr>
                </a:solidFill>
              </a:rPr>
              <a:t>(27 CFR 8.22)</a:t>
            </a:r>
          </a:p>
          <a:p>
            <a:pPr lvl="1"/>
            <a:endParaRPr lang="en-US" dirty="0">
              <a:solidFill>
                <a:srgbClr val="000066"/>
              </a:solidFill>
            </a:endParaRPr>
          </a:p>
        </p:txBody>
      </p:sp>
      <p:sp>
        <p:nvSpPr>
          <p:cNvPr id="5" name="TextBox 4"/>
          <p:cNvSpPr txBox="1"/>
          <p:nvPr/>
        </p:nvSpPr>
        <p:spPr>
          <a:xfrm>
            <a:off x="305765" y="5889571"/>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8</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9"/>
          <p:cNvSpPr>
            <a:spLocks noGrp="1"/>
          </p:cNvSpPr>
          <p:nvPr>
            <p:ph type="sldNum" sz="quarter" idx="12"/>
          </p:nvPr>
        </p:nvSpPr>
        <p:spPr/>
        <p:txBody>
          <a:bodyPr/>
          <a:lstStyle/>
          <a:p>
            <a:fld id="{E42367A3-023C-4870-9A86-52F994C50B51}" type="slidenum">
              <a:rPr lang="en-US" smtClean="0"/>
              <a:pPr/>
              <a:t>45</a:t>
            </a:fld>
            <a:endParaRPr lang="en-US" dirty="0"/>
          </a:p>
        </p:txBody>
      </p:sp>
    </p:spTree>
    <p:extLst>
      <p:ext uri="{BB962C8B-B14F-4D97-AF65-F5344CB8AC3E}">
        <p14:creationId xmlns:p14="http://schemas.microsoft.com/office/powerpoint/2010/main" val="5971432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Exclusive Outlet - Contracts </a:t>
            </a:r>
            <a:r>
              <a:rPr lang="en-US" sz="2400" dirty="0">
                <a:solidFill>
                  <a:prstClr val="black"/>
                </a:solidFill>
                <a:ea typeface="Tahoma" panose="020B0604030504040204" pitchFamily="34" charset="0"/>
                <a:cs typeface="Tahoma" panose="020B0604030504040204" pitchFamily="34" charset="0"/>
              </a:rPr>
              <a:t>(Cont’d)</a:t>
            </a:r>
            <a:endParaRPr lang="en-US" sz="44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lvl="0">
              <a:buClr>
                <a:srgbClr val="4A66AC"/>
              </a:buClr>
            </a:pPr>
            <a:r>
              <a:rPr lang="en-US" sz="3600" dirty="0">
                <a:solidFill>
                  <a:prstClr val="black">
                    <a:lumMod val="75000"/>
                    <a:lumOff val="25000"/>
                  </a:prstClr>
                </a:solidFill>
              </a:rPr>
              <a:t>(a) An advertising contract between an industry member and a retailer with the express or implied requirement </a:t>
            </a:r>
            <a:r>
              <a:rPr lang="en-US" sz="3600" dirty="0">
                <a:solidFill>
                  <a:prstClr val="black"/>
                </a:solidFill>
              </a:rPr>
              <a:t>to</a:t>
            </a:r>
            <a:r>
              <a:rPr lang="en-US" sz="3600" strike="sngStrike" dirty="0">
                <a:solidFill>
                  <a:prstClr val="black"/>
                </a:solidFill>
              </a:rPr>
              <a:t> </a:t>
            </a:r>
            <a:r>
              <a:rPr lang="en-US" sz="3600" dirty="0">
                <a:solidFill>
                  <a:prstClr val="black">
                    <a:lumMod val="75000"/>
                    <a:lumOff val="25000"/>
                  </a:prstClr>
                </a:solidFill>
              </a:rPr>
              <a:t>purchase the advertiser's products; or </a:t>
            </a:r>
          </a:p>
        </p:txBody>
      </p:sp>
      <p:sp>
        <p:nvSpPr>
          <p:cNvPr id="5" name="TextBox 4"/>
          <p:cNvSpPr txBox="1"/>
          <p:nvPr/>
        </p:nvSpPr>
        <p:spPr>
          <a:xfrm>
            <a:off x="305765" y="5889571"/>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8</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9"/>
          <p:cNvSpPr>
            <a:spLocks noGrp="1"/>
          </p:cNvSpPr>
          <p:nvPr>
            <p:ph type="sldNum" sz="quarter" idx="12"/>
          </p:nvPr>
        </p:nvSpPr>
        <p:spPr/>
        <p:txBody>
          <a:bodyPr/>
          <a:lstStyle/>
          <a:p>
            <a:fld id="{E42367A3-023C-4870-9A86-52F994C50B51}" type="slidenum">
              <a:rPr lang="en-US" smtClean="0"/>
              <a:pPr/>
              <a:t>46</a:t>
            </a:fld>
            <a:endParaRPr lang="en-US" dirty="0"/>
          </a:p>
        </p:txBody>
      </p:sp>
    </p:spTree>
    <p:extLst>
      <p:ext uri="{BB962C8B-B14F-4D97-AF65-F5344CB8AC3E}">
        <p14:creationId xmlns:p14="http://schemas.microsoft.com/office/powerpoint/2010/main" val="414973774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Exclusive Outlet - Contracts </a:t>
            </a:r>
            <a:r>
              <a:rPr lang="en-US" sz="2400" dirty="0">
                <a:solidFill>
                  <a:prstClr val="black"/>
                </a:solidFill>
                <a:ea typeface="Tahoma" panose="020B0604030504040204" pitchFamily="34" charset="0"/>
                <a:cs typeface="Tahoma" panose="020B0604030504040204" pitchFamily="34" charset="0"/>
              </a:rPr>
              <a:t>(Cont’d)</a:t>
            </a:r>
            <a:endParaRPr lang="en-US" sz="44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822957" y="1542705"/>
            <a:ext cx="7543801" cy="4023360"/>
          </a:xfrm>
        </p:spPr>
        <p:txBody>
          <a:bodyPr>
            <a:normAutofit lnSpcReduction="10000"/>
          </a:bodyPr>
          <a:lstStyle/>
          <a:p>
            <a:pPr lvl="0">
              <a:buClr>
                <a:srgbClr val="4A66AC"/>
              </a:buClr>
            </a:pPr>
            <a:r>
              <a:rPr lang="en-US" dirty="0">
                <a:solidFill>
                  <a:prstClr val="black">
                    <a:lumMod val="75000"/>
                    <a:lumOff val="25000"/>
                  </a:prstClr>
                </a:solidFill>
              </a:rPr>
              <a:t>(b) A sales contract awarded on a competitive bid basis which has the effect of prohibiting the retailer from purchasing from other industry members by: </a:t>
            </a:r>
          </a:p>
          <a:p>
            <a:pPr marL="457200" lvl="0" indent="-457200">
              <a:buClr>
                <a:srgbClr val="4A66AC"/>
              </a:buClr>
            </a:pPr>
            <a:r>
              <a:rPr lang="en-US" dirty="0">
                <a:solidFill>
                  <a:prstClr val="black">
                    <a:lumMod val="75000"/>
                    <a:lumOff val="25000"/>
                  </a:prstClr>
                </a:solidFill>
              </a:rPr>
              <a:t>(1) Requiring that for the period of the agreement, the retailer purchase a product or line of products exclusively from the industry member; or </a:t>
            </a:r>
          </a:p>
          <a:p>
            <a:pPr marL="457200" lvl="0" indent="-457200">
              <a:buClr>
                <a:srgbClr val="4A66AC"/>
              </a:buClr>
            </a:pPr>
            <a:r>
              <a:rPr lang="en-US" dirty="0">
                <a:solidFill>
                  <a:prstClr val="black">
                    <a:lumMod val="75000"/>
                    <a:lumOff val="25000"/>
                  </a:prstClr>
                </a:solidFill>
              </a:rPr>
              <a:t>(2) Requiring that the retailer purchase a specific or minimum quantity during the period of the agreement. </a:t>
            </a:r>
          </a:p>
          <a:p>
            <a:pPr lvl="1"/>
            <a:endParaRPr lang="en-US" dirty="0">
              <a:solidFill>
                <a:srgbClr val="000066"/>
              </a:solidFill>
            </a:endParaRPr>
          </a:p>
        </p:txBody>
      </p:sp>
      <p:sp>
        <p:nvSpPr>
          <p:cNvPr id="5" name="TextBox 4"/>
          <p:cNvSpPr txBox="1"/>
          <p:nvPr/>
        </p:nvSpPr>
        <p:spPr>
          <a:xfrm>
            <a:off x="305765" y="5889571"/>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8</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9"/>
          <p:cNvSpPr>
            <a:spLocks noGrp="1"/>
          </p:cNvSpPr>
          <p:nvPr>
            <p:ph type="sldNum" sz="quarter" idx="12"/>
          </p:nvPr>
        </p:nvSpPr>
        <p:spPr/>
        <p:txBody>
          <a:bodyPr/>
          <a:lstStyle/>
          <a:p>
            <a:fld id="{E42367A3-023C-4870-9A86-52F994C50B51}" type="slidenum">
              <a:rPr lang="en-US" smtClean="0"/>
              <a:pPr/>
              <a:t>47</a:t>
            </a:fld>
            <a:endParaRPr lang="en-US" dirty="0"/>
          </a:p>
        </p:txBody>
      </p:sp>
    </p:spTree>
    <p:extLst>
      <p:ext uri="{BB962C8B-B14F-4D97-AF65-F5344CB8AC3E}">
        <p14:creationId xmlns:p14="http://schemas.microsoft.com/office/powerpoint/2010/main" val="72031005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Exclusive Outlet – </a:t>
            </a:r>
            <a:br>
              <a:rPr lang="en-US" sz="4400" dirty="0" smtClean="0">
                <a:solidFill>
                  <a:schemeClr val="tx1"/>
                </a:solidFill>
                <a:ea typeface="Tahoma" panose="020B0604030504040204" pitchFamily="34" charset="0"/>
                <a:cs typeface="Tahoma" panose="020B0604030504040204" pitchFamily="34" charset="0"/>
              </a:rPr>
            </a:br>
            <a:r>
              <a:rPr lang="en-US" sz="3600" dirty="0" smtClean="0">
                <a:solidFill>
                  <a:schemeClr val="tx1"/>
                </a:solidFill>
                <a:ea typeface="Tahoma" panose="020B0604030504040204" pitchFamily="34" charset="0"/>
                <a:cs typeface="Tahoma" panose="020B0604030504040204" pitchFamily="34" charset="0"/>
              </a:rPr>
              <a:t>Contract Example</a:t>
            </a:r>
            <a:endParaRPr lang="en-US" sz="36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normAutofit/>
          </a:bodyPr>
          <a:lstStyle/>
          <a:p>
            <a:pPr marL="297180" lvl="1" indent="0">
              <a:spcBef>
                <a:spcPts val="600"/>
              </a:spcBef>
              <a:spcAft>
                <a:spcPts val="1800"/>
              </a:spcAft>
              <a:buNone/>
            </a:pPr>
            <a:r>
              <a:rPr lang="en-US" sz="2800" dirty="0">
                <a:solidFill>
                  <a:prstClr val="black"/>
                </a:solidFill>
                <a:ea typeface="Tahoma" panose="020B0604030504040204" pitchFamily="34" charset="0"/>
                <a:cs typeface="Tahoma" panose="020B0604030504040204" pitchFamily="34" charset="0"/>
              </a:rPr>
              <a:t>ABC-Wholesaler enters into a sales contract with The Pub, a liquor retailer, in which The Pub agrees to purchase all of its alcohol beverages exclusively from ABC to the exclusion of alcohol beverages offered for sale by others in interstate commerce.  In exchange, ABC will sell its products to</a:t>
            </a:r>
            <a:br>
              <a:rPr lang="en-US" sz="2800" dirty="0">
                <a:solidFill>
                  <a:prstClr val="black"/>
                </a:solidFill>
                <a:ea typeface="Tahoma" panose="020B0604030504040204" pitchFamily="34" charset="0"/>
                <a:cs typeface="Tahoma" panose="020B0604030504040204" pitchFamily="34" charset="0"/>
              </a:rPr>
            </a:br>
            <a:r>
              <a:rPr lang="en-US" sz="2800" dirty="0">
                <a:solidFill>
                  <a:prstClr val="black"/>
                </a:solidFill>
                <a:ea typeface="Tahoma" panose="020B0604030504040204" pitchFamily="34" charset="0"/>
                <a:cs typeface="Tahoma" panose="020B0604030504040204" pitchFamily="34" charset="0"/>
              </a:rPr>
              <a:t>The Pub at a very favorable cost</a:t>
            </a:r>
            <a:r>
              <a:rPr lang="en-US" sz="2800" dirty="0" smtClean="0">
                <a:solidFill>
                  <a:prstClr val="black"/>
                </a:solidFill>
                <a:ea typeface="Tahoma" panose="020B0604030504040204" pitchFamily="34" charset="0"/>
                <a:cs typeface="Tahoma" panose="020B0604030504040204" pitchFamily="34" charset="0"/>
              </a:rPr>
              <a:t>.</a:t>
            </a:r>
            <a:endParaRPr lang="en-US" sz="2800" dirty="0">
              <a:solidFill>
                <a:prstClr val="black"/>
              </a:solidFill>
              <a:ea typeface="Tahoma" panose="020B0604030504040204" pitchFamily="34" charset="0"/>
              <a:cs typeface="Tahoma" panose="020B0604030504040204" pitchFamily="34" charset="0"/>
            </a:endParaRPr>
          </a:p>
        </p:txBody>
      </p:sp>
      <p:sp>
        <p:nvSpPr>
          <p:cNvPr id="5" name="TextBox 4"/>
          <p:cNvSpPr txBox="1"/>
          <p:nvPr/>
        </p:nvSpPr>
        <p:spPr>
          <a:xfrm>
            <a:off x="305765" y="5889571"/>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8</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9"/>
          <p:cNvSpPr>
            <a:spLocks noGrp="1"/>
          </p:cNvSpPr>
          <p:nvPr>
            <p:ph type="sldNum" sz="quarter" idx="12"/>
          </p:nvPr>
        </p:nvSpPr>
        <p:spPr/>
        <p:txBody>
          <a:bodyPr/>
          <a:lstStyle/>
          <a:p>
            <a:fld id="{E42367A3-023C-4870-9A86-52F994C50B51}" type="slidenum">
              <a:rPr lang="en-US" smtClean="0"/>
              <a:pPr/>
              <a:t>48</a:t>
            </a:fld>
            <a:endParaRPr lang="en-US" dirty="0"/>
          </a:p>
        </p:txBody>
      </p:sp>
    </p:spTree>
    <p:extLst>
      <p:ext uri="{BB962C8B-B14F-4D97-AF65-F5344CB8AC3E}">
        <p14:creationId xmlns:p14="http://schemas.microsoft.com/office/powerpoint/2010/main" val="253112585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Exclusive Outlet </a:t>
            </a:r>
            <a:endParaRPr lang="en-US" sz="44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93295" y="1542705"/>
            <a:ext cx="8193505" cy="4346866"/>
          </a:xfrm>
        </p:spPr>
        <p:txBody>
          <a:bodyPr>
            <a:normAutofit lnSpcReduction="10000"/>
          </a:bodyPr>
          <a:lstStyle/>
          <a:p>
            <a:pPr lvl="0">
              <a:buClr>
                <a:srgbClr val="4A66AC"/>
              </a:buClr>
            </a:pPr>
            <a:r>
              <a:rPr lang="en-US" sz="3200" dirty="0">
                <a:solidFill>
                  <a:prstClr val="black">
                    <a:lumMod val="75000"/>
                    <a:lumOff val="25000"/>
                  </a:prstClr>
                </a:solidFill>
                <a:latin typeface="Calibri" panose="020F0502020204030204"/>
                <a:ea typeface="Tahoma" panose="020B0604030504040204" pitchFamily="34" charset="0"/>
                <a:cs typeface="Tahoma" panose="020B0604030504040204" pitchFamily="34" charset="0"/>
              </a:rPr>
              <a:t>When does a violation occur?</a:t>
            </a:r>
          </a:p>
          <a:p>
            <a:pPr marL="571500" indent="-571500">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Requirement by agreement or otherwise</a:t>
            </a:r>
            <a:endParaRPr lang="en-US" kern="0" dirty="0">
              <a:solidFill>
                <a:srgbClr val="000000"/>
              </a:solidFill>
              <a:latin typeface="+mn-lt"/>
              <a:ea typeface="Tahoma" panose="020B0604030504040204" pitchFamily="34" charset="0"/>
              <a:cs typeface="Tahoma" panose="020B0604030504040204" pitchFamily="34" charset="0"/>
            </a:endParaRPr>
          </a:p>
          <a:p>
            <a:pPr marL="577850" lvl="1" indent="276225">
              <a:buClr>
                <a:srgbClr val="002060"/>
              </a:buClr>
            </a:pPr>
            <a:r>
              <a:rPr lang="en-US" kern="0" dirty="0">
                <a:solidFill>
                  <a:schemeClr val="tx1"/>
                </a:solidFill>
                <a:ea typeface="Tahoma" panose="020B0604030504040204" pitchFamily="34" charset="0"/>
                <a:cs typeface="Tahoma" panose="020B0604030504040204" pitchFamily="34" charset="0"/>
              </a:rPr>
              <a:t>Retailer must purchase from industry member</a:t>
            </a:r>
          </a:p>
          <a:p>
            <a:pPr marL="571500" indent="-571500">
              <a:lnSpc>
                <a:spcPct val="150000"/>
              </a:lnSpc>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Interstate commerce</a:t>
            </a:r>
            <a:endParaRPr lang="en-US" b="1" u="sng" kern="0" dirty="0">
              <a:solidFill>
                <a:srgbClr val="000000"/>
              </a:solidFill>
              <a:latin typeface="+mn-lt"/>
              <a:ea typeface="Tahoma" panose="020B0604030504040204" pitchFamily="34" charset="0"/>
              <a:cs typeface="Tahoma" panose="020B0604030504040204" pitchFamily="34" charset="0"/>
            </a:endParaRPr>
          </a:p>
          <a:p>
            <a:pPr marL="571500" indent="-571500">
              <a:lnSpc>
                <a:spcPct val="150000"/>
              </a:lnSpc>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Exclusion</a:t>
            </a:r>
            <a:r>
              <a:rPr lang="en-US" kern="0" dirty="0">
                <a:solidFill>
                  <a:srgbClr val="000000"/>
                </a:solidFill>
                <a:ea typeface="Tahoma" panose="020B0604030504040204" pitchFamily="34" charset="0"/>
                <a:cs typeface="Tahoma" panose="020B0604030504040204" pitchFamily="34" charset="0"/>
              </a:rPr>
              <a:t> </a:t>
            </a:r>
            <a:r>
              <a:rPr lang="en-US" kern="0" dirty="0">
                <a:solidFill>
                  <a:schemeClr val="tx1"/>
                </a:solidFill>
                <a:ea typeface="Tahoma" panose="020B0604030504040204" pitchFamily="34" charset="0"/>
                <a:cs typeface="Tahoma" panose="020B0604030504040204" pitchFamily="34" charset="0"/>
              </a:rPr>
              <a:t>(of other industry member’s products)</a:t>
            </a:r>
          </a:p>
          <a:p>
            <a:pPr marL="571500" indent="-571500">
              <a:lnSpc>
                <a:spcPct val="160000"/>
              </a:lnSpc>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Similar State Law</a:t>
            </a:r>
            <a:r>
              <a:rPr lang="en-US" kern="0" dirty="0">
                <a:solidFill>
                  <a:srgbClr val="000000"/>
                </a:solidFill>
                <a:ea typeface="Tahoma" panose="020B0604030504040204" pitchFamily="34" charset="0"/>
                <a:cs typeface="Tahoma" panose="020B0604030504040204" pitchFamily="34" charset="0"/>
              </a:rPr>
              <a:t> </a:t>
            </a:r>
            <a:r>
              <a:rPr lang="en-US" kern="0" dirty="0">
                <a:solidFill>
                  <a:schemeClr val="tx1"/>
                </a:solidFill>
                <a:ea typeface="Tahoma" panose="020B0604030504040204" pitchFamily="34" charset="0"/>
                <a:cs typeface="Tahoma" panose="020B0604030504040204" pitchFamily="34" charset="0"/>
              </a:rPr>
              <a:t>(Malt Beverages </a:t>
            </a:r>
            <a:r>
              <a:rPr lang="en-US" kern="0" dirty="0" smtClean="0">
                <a:solidFill>
                  <a:schemeClr val="tx1"/>
                </a:solidFill>
                <a:ea typeface="Tahoma" panose="020B0604030504040204" pitchFamily="34" charset="0"/>
                <a:cs typeface="Tahoma" panose="020B0604030504040204" pitchFamily="34" charset="0"/>
              </a:rPr>
              <a:t>Only)</a:t>
            </a:r>
          </a:p>
          <a:p>
            <a:pPr marL="0" indent="0">
              <a:buClr>
                <a:srgbClr val="CC0000"/>
              </a:buClr>
              <a:buNone/>
            </a:pPr>
            <a:r>
              <a:rPr lang="en-US" sz="2400" b="1" dirty="0" smtClean="0">
                <a:solidFill>
                  <a:schemeClr val="tx1"/>
                </a:solidFill>
                <a:ea typeface="Tahoma" panose="020B0604030504040204" pitchFamily="34" charset="0"/>
                <a:cs typeface="Tahoma" panose="020B0604030504040204" pitchFamily="34" charset="0"/>
              </a:rPr>
              <a:t>NOTE</a:t>
            </a:r>
            <a:r>
              <a:rPr lang="en-US" sz="2400" b="1" dirty="0">
                <a:solidFill>
                  <a:schemeClr val="tx1"/>
                </a:solidFill>
                <a:ea typeface="Tahoma" panose="020B0604030504040204" pitchFamily="34" charset="0"/>
                <a:cs typeface="Tahoma" panose="020B0604030504040204" pitchFamily="34" charset="0"/>
              </a:rPr>
              <a:t>:  </a:t>
            </a:r>
            <a:r>
              <a:rPr lang="en-US" sz="2400" dirty="0">
                <a:solidFill>
                  <a:schemeClr val="tx1"/>
                </a:solidFill>
                <a:ea typeface="Tahoma" panose="020B0604030504040204" pitchFamily="34" charset="0"/>
                <a:cs typeface="Tahoma" panose="020B0604030504040204" pitchFamily="34" charset="0"/>
              </a:rPr>
              <a:t>If all elements are not established, there is no violation</a:t>
            </a:r>
            <a:r>
              <a:rPr lang="en-US" sz="2400" dirty="0" smtClean="0">
                <a:solidFill>
                  <a:schemeClr val="tx1"/>
                </a:solidFill>
                <a:ea typeface="Tahoma" panose="020B0604030504040204" pitchFamily="34" charset="0"/>
                <a:cs typeface="Tahoma" panose="020B0604030504040204" pitchFamily="34" charset="0"/>
              </a:rPr>
              <a:t>.</a:t>
            </a:r>
            <a:endParaRPr lang="en-US" sz="2400" dirty="0">
              <a:solidFill>
                <a:srgbClr val="000066"/>
              </a:solidFill>
            </a:endParaRPr>
          </a:p>
        </p:txBody>
      </p:sp>
      <p:sp>
        <p:nvSpPr>
          <p:cNvPr id="5" name="TextBox 4"/>
          <p:cNvSpPr txBox="1"/>
          <p:nvPr/>
        </p:nvSpPr>
        <p:spPr>
          <a:xfrm>
            <a:off x="305765" y="5889571"/>
            <a:ext cx="18288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8</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9"/>
          <p:cNvSpPr>
            <a:spLocks noGrp="1"/>
          </p:cNvSpPr>
          <p:nvPr>
            <p:ph type="sldNum" sz="quarter" idx="12"/>
          </p:nvPr>
        </p:nvSpPr>
        <p:spPr/>
        <p:txBody>
          <a:bodyPr/>
          <a:lstStyle/>
          <a:p>
            <a:fld id="{E42367A3-023C-4870-9A86-52F994C50B51}" type="slidenum">
              <a:rPr lang="en-US" smtClean="0"/>
              <a:pPr/>
              <a:t>49</a:t>
            </a:fld>
            <a:endParaRPr lang="en-US" dirty="0"/>
          </a:p>
        </p:txBody>
      </p:sp>
    </p:spTree>
    <p:extLst>
      <p:ext uri="{BB962C8B-B14F-4D97-AF65-F5344CB8AC3E}">
        <p14:creationId xmlns:p14="http://schemas.microsoft.com/office/powerpoint/2010/main" val="1233352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8132" y="290804"/>
            <a:ext cx="7620000" cy="1061672"/>
          </a:xfrm>
        </p:spPr>
        <p:txBody>
          <a:bodyPr>
            <a:noAutofit/>
          </a:bodyPr>
          <a:lstStyle/>
          <a:p>
            <a:pPr algn="ctr"/>
            <a:r>
              <a:rPr lang="en-US" sz="4400" dirty="0" smtClean="0">
                <a:latin typeface="+mn-lt"/>
              </a:rPr>
              <a:t>Market Compliance Realignment</a:t>
            </a:r>
            <a:endParaRPr lang="en-US" sz="4400" dirty="0">
              <a:latin typeface="+mn-lt"/>
            </a:endParaRPr>
          </a:p>
        </p:txBody>
      </p:sp>
      <p:sp>
        <p:nvSpPr>
          <p:cNvPr id="3" name="Content Placeholder 2"/>
          <p:cNvSpPr>
            <a:spLocks noGrp="1"/>
          </p:cNvSpPr>
          <p:nvPr>
            <p:ph idx="1"/>
          </p:nvPr>
        </p:nvSpPr>
        <p:spPr/>
        <p:txBody>
          <a:bodyPr>
            <a:normAutofit/>
          </a:bodyPr>
          <a:lstStyle/>
          <a:p>
            <a:pPr marL="342900" lvl="0" indent="-342900" defTabSz="457200" fontAlgn="base">
              <a:lnSpc>
                <a:spcPct val="100000"/>
              </a:lnSpc>
              <a:spcBef>
                <a:spcPct val="20000"/>
              </a:spcBef>
              <a:spcAft>
                <a:spcPct val="0"/>
              </a:spcAft>
              <a:buClrTx/>
              <a:buSzTx/>
              <a:buFont typeface="Arial" charset="0"/>
              <a:buChar char="•"/>
            </a:pPr>
            <a:r>
              <a:rPr lang="en-US" dirty="0">
                <a:solidFill>
                  <a:schemeClr val="tx1"/>
                </a:solidFill>
                <a:latin typeface="+mj-lt"/>
                <a:ea typeface="Tahoma" panose="020B0604030504040204" pitchFamily="34" charset="0"/>
                <a:cs typeface="Tahoma" panose="020B0604030504040204" pitchFamily="34" charset="0"/>
              </a:rPr>
              <a:t>Market Compliance Office </a:t>
            </a:r>
            <a:r>
              <a:rPr lang="en-US" dirty="0" smtClean="0">
                <a:solidFill>
                  <a:schemeClr val="tx1"/>
                </a:solidFill>
                <a:latin typeface="+mj-lt"/>
                <a:ea typeface="Tahoma" panose="020B0604030504040204" pitchFamily="34" charset="0"/>
                <a:cs typeface="Tahoma" panose="020B0604030504040204" pitchFamily="34" charset="0"/>
              </a:rPr>
              <a:t>was realigned </a:t>
            </a:r>
            <a:r>
              <a:rPr lang="en-US" dirty="0">
                <a:solidFill>
                  <a:schemeClr val="tx1"/>
                </a:solidFill>
                <a:latin typeface="+mj-lt"/>
                <a:ea typeface="Tahoma" panose="020B0604030504040204" pitchFamily="34" charset="0"/>
                <a:cs typeface="Tahoma" panose="020B0604030504040204" pitchFamily="34" charset="0"/>
              </a:rPr>
              <a:t>under TID.</a:t>
            </a:r>
          </a:p>
          <a:p>
            <a:pPr marL="342900" lvl="0" indent="-342900" defTabSz="457200" fontAlgn="base">
              <a:lnSpc>
                <a:spcPct val="100000"/>
              </a:lnSpc>
              <a:spcBef>
                <a:spcPct val="20000"/>
              </a:spcBef>
              <a:spcAft>
                <a:spcPct val="0"/>
              </a:spcAft>
              <a:buClrTx/>
              <a:buSzTx/>
              <a:buFont typeface="Arial" charset="0"/>
              <a:buChar char="•"/>
            </a:pPr>
            <a:r>
              <a:rPr lang="en-US" dirty="0">
                <a:solidFill>
                  <a:schemeClr val="tx1"/>
                </a:solidFill>
                <a:latin typeface="+mj-lt"/>
                <a:ea typeface="Tahoma" panose="020B0604030504040204" pitchFamily="34" charset="0"/>
                <a:cs typeface="Tahoma" panose="020B0604030504040204" pitchFamily="34" charset="0"/>
              </a:rPr>
              <a:t>Marketplace monitoring and enforcement functions now under one Division.</a:t>
            </a:r>
          </a:p>
          <a:p>
            <a:pPr marL="342900" lvl="0" indent="-342900" defTabSz="457200" fontAlgn="base">
              <a:lnSpc>
                <a:spcPct val="100000"/>
              </a:lnSpc>
              <a:spcBef>
                <a:spcPct val="20000"/>
              </a:spcBef>
              <a:spcAft>
                <a:spcPct val="0"/>
              </a:spcAft>
              <a:buClrTx/>
              <a:buSzTx/>
              <a:buFont typeface="Arial" charset="0"/>
              <a:buChar char="•"/>
            </a:pPr>
            <a:r>
              <a:rPr lang="en-US" dirty="0">
                <a:solidFill>
                  <a:schemeClr val="tx1"/>
                </a:solidFill>
                <a:latin typeface="+mj-lt"/>
                <a:ea typeface="Tahoma" panose="020B0604030504040204" pitchFamily="34" charset="0"/>
                <a:cs typeface="Tahoma" panose="020B0604030504040204" pitchFamily="34" charset="0"/>
              </a:rPr>
              <a:t>Among other things, MCO </a:t>
            </a:r>
            <a:r>
              <a:rPr lang="en-US" dirty="0" smtClean="0">
                <a:solidFill>
                  <a:schemeClr val="tx1"/>
                </a:solidFill>
                <a:latin typeface="+mj-lt"/>
                <a:ea typeface="Tahoma" panose="020B0604030504040204" pitchFamily="34" charset="0"/>
                <a:cs typeface="Tahoma" panose="020B0604030504040204" pitchFamily="34" charset="0"/>
              </a:rPr>
              <a:t>now oversees </a:t>
            </a:r>
            <a:r>
              <a:rPr lang="en-US" dirty="0">
                <a:solidFill>
                  <a:schemeClr val="tx1"/>
                </a:solidFill>
                <a:latin typeface="+mj-lt"/>
                <a:ea typeface="Tahoma" panose="020B0604030504040204" pitchFamily="34" charset="0"/>
                <a:cs typeface="Tahoma" panose="020B0604030504040204" pitchFamily="34" charset="0"/>
              </a:rPr>
              <a:t>TTB’s trade practice </a:t>
            </a:r>
            <a:r>
              <a:rPr lang="en-US" dirty="0" smtClean="0">
                <a:solidFill>
                  <a:schemeClr val="tx1"/>
                </a:solidFill>
                <a:latin typeface="+mj-lt"/>
                <a:ea typeface="Tahoma" panose="020B0604030504040204" pitchFamily="34" charset="0"/>
                <a:cs typeface="Tahoma" panose="020B0604030504040204" pitchFamily="34" charset="0"/>
              </a:rPr>
              <a:t>program</a:t>
            </a:r>
            <a:r>
              <a:rPr lang="en-US" dirty="0">
                <a:solidFill>
                  <a:schemeClr val="tx1"/>
                </a:solidFill>
                <a:latin typeface="+mj-lt"/>
                <a:ea typeface="Tahoma" panose="020B0604030504040204" pitchFamily="34" charset="0"/>
                <a:cs typeface="Tahoma" panose="020B0604030504040204" pitchFamily="34" charset="0"/>
              </a:rPr>
              <a:t>.</a:t>
            </a:r>
          </a:p>
          <a:p>
            <a:pPr marL="342900" lvl="0" indent="-342900" defTabSz="457200" fontAlgn="base">
              <a:lnSpc>
                <a:spcPct val="100000"/>
              </a:lnSpc>
              <a:spcBef>
                <a:spcPct val="20000"/>
              </a:spcBef>
              <a:spcAft>
                <a:spcPct val="0"/>
              </a:spcAft>
              <a:buClrTx/>
              <a:buSzTx/>
              <a:buFont typeface="Arial" charset="0"/>
              <a:buChar char="•"/>
            </a:pPr>
            <a:r>
              <a:rPr lang="en-US" dirty="0">
                <a:solidFill>
                  <a:schemeClr val="tx1"/>
                </a:solidFill>
                <a:latin typeface="+mj-lt"/>
                <a:ea typeface="Tahoma" panose="020B0604030504040204" pitchFamily="34" charset="0"/>
                <a:cs typeface="Tahoma" panose="020B0604030504040204" pitchFamily="34" charset="0"/>
              </a:rPr>
              <a:t>Program </a:t>
            </a:r>
            <a:r>
              <a:rPr lang="en-US" dirty="0" smtClean="0">
                <a:solidFill>
                  <a:schemeClr val="tx1"/>
                </a:solidFill>
                <a:latin typeface="+mj-lt"/>
                <a:ea typeface="Tahoma" panose="020B0604030504040204" pitchFamily="34" charset="0"/>
                <a:cs typeface="Tahoma" panose="020B0604030504040204" pitchFamily="34" charset="0"/>
              </a:rPr>
              <a:t>Manager available </a:t>
            </a:r>
            <a:r>
              <a:rPr lang="en-US" dirty="0">
                <a:solidFill>
                  <a:schemeClr val="tx1"/>
                </a:solidFill>
                <a:latin typeface="+mj-lt"/>
                <a:ea typeface="Tahoma" panose="020B0604030504040204" pitchFamily="34" charset="0"/>
                <a:cs typeface="Tahoma" panose="020B0604030504040204" pitchFamily="34" charset="0"/>
              </a:rPr>
              <a:t>to answer your </a:t>
            </a:r>
            <a:r>
              <a:rPr lang="en-US" dirty="0" smtClean="0">
                <a:solidFill>
                  <a:schemeClr val="tx1"/>
                </a:solidFill>
                <a:latin typeface="+mj-lt"/>
                <a:ea typeface="Tahoma" panose="020B0604030504040204" pitchFamily="34" charset="0"/>
                <a:cs typeface="Tahoma" panose="020B0604030504040204" pitchFamily="34" charset="0"/>
              </a:rPr>
              <a:t>trade practice questions at  </a:t>
            </a:r>
            <a:r>
              <a:rPr lang="en-US" dirty="0" smtClean="0">
                <a:solidFill>
                  <a:srgbClr val="17375E"/>
                </a:solidFill>
                <a:latin typeface="+mj-lt"/>
                <a:ea typeface="Tahoma" panose="020B0604030504040204" pitchFamily="34" charset="0"/>
                <a:cs typeface="Tahoma" panose="020B0604030504040204" pitchFamily="34" charset="0"/>
                <a:hlinkClick r:id="rId3"/>
              </a:rPr>
              <a:t>TradePractices@ttb.gov</a:t>
            </a:r>
            <a:r>
              <a:rPr lang="en-US" dirty="0" smtClean="0">
                <a:solidFill>
                  <a:srgbClr val="17375E"/>
                </a:solidFill>
                <a:latin typeface="+mj-lt"/>
                <a:ea typeface="Tahoma" panose="020B0604030504040204" pitchFamily="34" charset="0"/>
                <a:cs typeface="Tahoma" panose="020B0604030504040204" pitchFamily="34" charset="0"/>
              </a:rPr>
              <a:t>.</a:t>
            </a:r>
            <a:endParaRPr lang="en-US" dirty="0">
              <a:solidFill>
                <a:srgbClr val="17375E"/>
              </a:solidFill>
              <a:latin typeface="+mj-lt"/>
              <a:ea typeface="Tahoma" panose="020B0604030504040204" pitchFamily="34" charset="0"/>
              <a:cs typeface="Tahoma" panose="020B0604030504040204" pitchFamily="34" charset="0"/>
            </a:endParaRPr>
          </a:p>
        </p:txBody>
      </p:sp>
      <p:sp>
        <p:nvSpPr>
          <p:cNvPr id="5" name="Slide Number Placeholder 4"/>
          <p:cNvSpPr>
            <a:spLocks noGrp="1"/>
          </p:cNvSpPr>
          <p:nvPr>
            <p:ph type="sldNum" sz="quarter" idx="12"/>
          </p:nvPr>
        </p:nvSpPr>
        <p:spPr/>
        <p:txBody>
          <a:bodyPr/>
          <a:lstStyle/>
          <a:p>
            <a:fld id="{E42367A3-023C-4870-9A86-52F994C50B51}" type="slidenum">
              <a:rPr lang="en-US" smtClean="0"/>
              <a:pPr/>
              <a:t>5</a:t>
            </a:fld>
            <a:endParaRPr lang="en-US" dirty="0"/>
          </a:p>
        </p:txBody>
      </p:sp>
    </p:spTree>
    <p:extLst>
      <p:ext uri="{BB962C8B-B14F-4D97-AF65-F5344CB8AC3E}">
        <p14:creationId xmlns:p14="http://schemas.microsoft.com/office/powerpoint/2010/main" val="94009144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COMMERCIAL BRIBERY</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301298141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360" y="57864"/>
            <a:ext cx="7315200" cy="1143000"/>
          </a:xfrm>
        </p:spPr>
        <p:txBody>
          <a:bodyPr>
            <a:normAutofit/>
          </a:bodyPr>
          <a:lstStyle/>
          <a:p>
            <a:r>
              <a:rPr lang="en-US" sz="4400" dirty="0" smtClean="0">
                <a:ea typeface="Tahoma" panose="020B0604030504040204" pitchFamily="34" charset="0"/>
                <a:cs typeface="Tahoma" panose="020B0604030504040204" pitchFamily="34" charset="0"/>
              </a:rPr>
              <a:t>Commercial Bribery</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marL="45720" lvl="1" indent="0">
              <a:lnSpc>
                <a:spcPct val="80000"/>
              </a:lnSpc>
              <a:buNone/>
            </a:pPr>
            <a:r>
              <a:rPr lang="en-US" sz="2800" dirty="0" smtClean="0">
                <a:ea typeface="Tahoma" panose="020B0604030504040204" pitchFamily="34" charset="0"/>
                <a:cs typeface="Tahoma" panose="020B0604030504040204" pitchFamily="34" charset="0"/>
              </a:rPr>
              <a:t>It is unlawful for an industry member </a:t>
            </a:r>
            <a:r>
              <a:rPr lang="en-US" sz="2800" dirty="0">
                <a:ea typeface="Tahoma" panose="020B0604030504040204" pitchFamily="34" charset="0"/>
                <a:cs typeface="Tahoma" panose="020B0604030504040204" pitchFamily="34" charset="0"/>
              </a:rPr>
              <a:t>to induce any </a:t>
            </a:r>
            <a:r>
              <a:rPr lang="en-US" sz="2800" b="1" u="sng" dirty="0">
                <a:ea typeface="Tahoma" panose="020B0604030504040204" pitchFamily="34" charset="0"/>
                <a:cs typeface="Tahoma" panose="020B0604030504040204" pitchFamily="34" charset="0"/>
              </a:rPr>
              <a:t>“trade buyer” </a:t>
            </a:r>
            <a:r>
              <a:rPr lang="en-US" sz="2800" dirty="0">
                <a:ea typeface="Tahoma" panose="020B0604030504040204" pitchFamily="34" charset="0"/>
                <a:cs typeface="Tahoma" panose="020B0604030504040204" pitchFamily="34" charset="0"/>
              </a:rPr>
              <a:t>(wholesaler/retailer) to purchase alcohol from </a:t>
            </a:r>
            <a:r>
              <a:rPr lang="en-US" sz="2800" dirty="0" smtClean="0">
                <a:ea typeface="Tahoma" panose="020B0604030504040204" pitchFamily="34" charset="0"/>
                <a:cs typeface="Tahoma" panose="020B0604030504040204" pitchFamily="34" charset="0"/>
              </a:rPr>
              <a:t>the industry member </a:t>
            </a:r>
            <a:r>
              <a:rPr lang="en-US" sz="2800" dirty="0">
                <a:ea typeface="Tahoma" panose="020B0604030504040204" pitchFamily="34" charset="0"/>
                <a:cs typeface="Tahoma" panose="020B0604030504040204" pitchFamily="34" charset="0"/>
              </a:rPr>
              <a:t>to the exclusion of those sold by others </a:t>
            </a:r>
            <a:r>
              <a:rPr lang="en-US" sz="2800" dirty="0" smtClean="0">
                <a:ea typeface="Tahoma" panose="020B0604030504040204" pitchFamily="34" charset="0"/>
                <a:cs typeface="Tahoma" panose="020B0604030504040204" pitchFamily="34" charset="0"/>
              </a:rPr>
              <a:t>by:</a:t>
            </a:r>
          </a:p>
          <a:p>
            <a:pPr marL="855663" lvl="1" indent="-107950">
              <a:lnSpc>
                <a:spcPct val="80000"/>
              </a:lnSpc>
            </a:pPr>
            <a:r>
              <a:rPr lang="en-US" sz="2800" dirty="0" smtClean="0">
                <a:solidFill>
                  <a:schemeClr val="tx1"/>
                </a:solidFill>
                <a:ea typeface="Tahoma" panose="020B0604030504040204" pitchFamily="34" charset="0"/>
                <a:cs typeface="Tahoma" panose="020B0604030504040204" pitchFamily="34" charset="0"/>
              </a:rPr>
              <a:t>  Commercial bribery; or</a:t>
            </a:r>
          </a:p>
          <a:p>
            <a:pPr marL="747713" lvl="1" indent="284163">
              <a:lnSpc>
                <a:spcPct val="80000"/>
              </a:lnSpc>
              <a:tabLst>
                <a:tab pos="1031875" algn="l"/>
              </a:tabLst>
            </a:pPr>
            <a:r>
              <a:rPr lang="en-US" sz="2800" dirty="0" smtClean="0">
                <a:solidFill>
                  <a:schemeClr val="tx1"/>
                </a:solidFill>
                <a:ea typeface="Tahoma" panose="020B0604030504040204" pitchFamily="34" charset="0"/>
                <a:cs typeface="Tahoma" panose="020B0604030504040204" pitchFamily="34" charset="0"/>
              </a:rPr>
              <a:t>O</a:t>
            </a:r>
            <a:r>
              <a:rPr lang="en-US" sz="2800" dirty="0" smtClean="0">
                <a:ea typeface="Tahoma" panose="020B0604030504040204" pitchFamily="34" charset="0"/>
                <a:cs typeface="Tahoma" panose="020B0604030504040204" pitchFamily="34" charset="0"/>
              </a:rPr>
              <a:t>ffering </a:t>
            </a:r>
            <a:r>
              <a:rPr lang="en-US" sz="2800" dirty="0">
                <a:ea typeface="Tahoma" panose="020B0604030504040204" pitchFamily="34" charset="0"/>
                <a:cs typeface="Tahoma" panose="020B0604030504040204" pitchFamily="34" charset="0"/>
              </a:rPr>
              <a:t>or giving any bonus, premium or </a:t>
            </a:r>
            <a:r>
              <a:rPr lang="en-US" sz="2800" dirty="0" smtClean="0">
                <a:ea typeface="Tahoma" panose="020B0604030504040204" pitchFamily="34" charset="0"/>
                <a:cs typeface="Tahoma" panose="020B0604030504040204" pitchFamily="34" charset="0"/>
              </a:rPr>
              <a:t>	compensation </a:t>
            </a:r>
            <a:r>
              <a:rPr lang="en-US" sz="2800" dirty="0">
                <a:ea typeface="Tahoma" panose="020B0604030504040204" pitchFamily="34" charset="0"/>
                <a:cs typeface="Tahoma" panose="020B0604030504040204" pitchFamily="34" charset="0"/>
              </a:rPr>
              <a:t>to employees, officers, or </a:t>
            </a:r>
            <a:r>
              <a:rPr lang="en-US" sz="2800" dirty="0" smtClean="0">
                <a:ea typeface="Tahoma" panose="020B0604030504040204" pitchFamily="34" charset="0"/>
                <a:cs typeface="Tahoma" panose="020B0604030504040204" pitchFamily="34" charset="0"/>
              </a:rPr>
              <a:t>	representatives </a:t>
            </a:r>
            <a:r>
              <a:rPr lang="en-US" sz="2800" dirty="0">
                <a:ea typeface="Tahoma" panose="020B0604030504040204" pitchFamily="34" charset="0"/>
                <a:cs typeface="Tahoma" panose="020B0604030504040204" pitchFamily="34" charset="0"/>
              </a:rPr>
              <a:t>of trade </a:t>
            </a:r>
            <a:r>
              <a:rPr lang="en-US" sz="2800" dirty="0" smtClean="0">
                <a:ea typeface="Tahoma" panose="020B0604030504040204" pitchFamily="34" charset="0"/>
                <a:cs typeface="Tahoma" panose="020B0604030504040204" pitchFamily="34" charset="0"/>
              </a:rPr>
              <a:t>buyer.</a:t>
            </a:r>
            <a:endParaRPr lang="en-US" sz="2800" dirty="0">
              <a:ea typeface="Tahoma" panose="020B0604030504040204" pitchFamily="34" charset="0"/>
              <a:cs typeface="Tahoma" panose="020B0604030504040204" pitchFamily="34" charset="0"/>
            </a:endParaRPr>
          </a:p>
          <a:p>
            <a:pPr lvl="2"/>
            <a:endParaRPr lang="en-US" dirty="0">
              <a:latin typeface="Tahoma" panose="020B0604030504040204" pitchFamily="34" charset="0"/>
              <a:ea typeface="Tahoma" panose="020B0604030504040204" pitchFamily="34" charset="0"/>
              <a:cs typeface="Tahoma" panose="020B0604030504040204" pitchFamily="34" charset="0"/>
            </a:endParaRPr>
          </a:p>
          <a:p>
            <a:pPr lvl="1"/>
            <a:endParaRPr lang="en-US" dirty="0"/>
          </a:p>
        </p:txBody>
      </p:sp>
      <p:sp>
        <p:nvSpPr>
          <p:cNvPr id="7" name="TextBox 6"/>
          <p:cNvSpPr txBox="1"/>
          <p:nvPr/>
        </p:nvSpPr>
        <p:spPr>
          <a:xfrm>
            <a:off x="226038" y="5869093"/>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2" name="Slide Number Placeholder 11"/>
          <p:cNvSpPr>
            <a:spLocks noGrp="1"/>
          </p:cNvSpPr>
          <p:nvPr>
            <p:ph type="sldNum" sz="quarter" idx="12"/>
          </p:nvPr>
        </p:nvSpPr>
        <p:spPr/>
        <p:txBody>
          <a:bodyPr/>
          <a:lstStyle/>
          <a:p>
            <a:fld id="{E42367A3-023C-4870-9A86-52F994C50B51}" type="slidenum">
              <a:rPr lang="en-US" smtClean="0"/>
              <a:pPr/>
              <a:t>51</a:t>
            </a:fld>
            <a:endParaRPr lang="en-US" dirty="0"/>
          </a:p>
        </p:txBody>
      </p:sp>
      <p:sp>
        <p:nvSpPr>
          <p:cNvPr id="10" name="Text Box 9"/>
          <p:cNvSpPr txBox="1">
            <a:spLocks noChangeArrowheads="1"/>
          </p:cNvSpPr>
          <p:nvPr/>
        </p:nvSpPr>
        <p:spPr bwMode="auto">
          <a:xfrm>
            <a:off x="5335963" y="5604775"/>
            <a:ext cx="3073400" cy="528637"/>
          </a:xfrm>
          <a:prstGeom prst="rect">
            <a:avLst/>
          </a:prstGeom>
          <a:solidFill>
            <a:schemeClr val="bg1"/>
          </a:solidFill>
          <a:ln w="9525" algn="ctr">
            <a:solidFill>
              <a:schemeClr val="accent6">
                <a:lumMod val="75000"/>
              </a:schemeClr>
            </a:solidFill>
            <a:miter lim="800000"/>
            <a:headEnd/>
            <a:tailEnd/>
          </a:ln>
          <a:effectLst>
            <a:outerShdw dist="107763" dir="2700000" algn="ctr" rotWithShape="0">
              <a:schemeClr val="bg2">
                <a:alpha val="50000"/>
              </a:schemeClr>
            </a:outerShdw>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en-US" altLang="en-US" sz="2800" b="1" dirty="0" smtClean="0">
                <a:latin typeface="+mj-lt"/>
              </a:rPr>
              <a:t>27 U.S.C. 205(c)</a:t>
            </a:r>
          </a:p>
        </p:txBody>
      </p:sp>
    </p:spTree>
    <p:extLst>
      <p:ext uri="{BB962C8B-B14F-4D97-AF65-F5344CB8AC3E}">
        <p14:creationId xmlns:p14="http://schemas.microsoft.com/office/powerpoint/2010/main" val="329334830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360" y="57864"/>
            <a:ext cx="7315200" cy="1143000"/>
          </a:xfrm>
        </p:spPr>
        <p:txBody>
          <a:bodyPr>
            <a:normAutofit/>
          </a:bodyPr>
          <a:lstStyle/>
          <a:p>
            <a:r>
              <a:rPr lang="en-US" sz="4400" dirty="0" smtClean="0">
                <a:ea typeface="Tahoma" panose="020B0604030504040204" pitchFamily="34" charset="0"/>
                <a:cs typeface="Tahoma" panose="020B0604030504040204" pitchFamily="34" charset="0"/>
              </a:rPr>
              <a:t>Commercial Bribery </a:t>
            </a: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lvl="2"/>
            <a:endParaRPr lang="en-US" dirty="0">
              <a:latin typeface="Tahoma" panose="020B0604030504040204" pitchFamily="34" charset="0"/>
              <a:ea typeface="Tahoma" panose="020B0604030504040204" pitchFamily="34" charset="0"/>
              <a:cs typeface="Tahoma" panose="020B0604030504040204" pitchFamily="34" charset="0"/>
            </a:endParaRPr>
          </a:p>
          <a:p>
            <a:pPr lvl="1"/>
            <a:endParaRPr lang="en-US" dirty="0"/>
          </a:p>
        </p:txBody>
      </p:sp>
      <p:sp>
        <p:nvSpPr>
          <p:cNvPr id="7" name="TextBox 6"/>
          <p:cNvSpPr txBox="1"/>
          <p:nvPr/>
        </p:nvSpPr>
        <p:spPr>
          <a:xfrm>
            <a:off x="226038" y="5869093"/>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2" name="Slide Number Placeholder 11"/>
          <p:cNvSpPr>
            <a:spLocks noGrp="1"/>
          </p:cNvSpPr>
          <p:nvPr>
            <p:ph type="sldNum" sz="quarter" idx="12"/>
          </p:nvPr>
        </p:nvSpPr>
        <p:spPr/>
        <p:txBody>
          <a:bodyPr/>
          <a:lstStyle/>
          <a:p>
            <a:fld id="{E42367A3-023C-4870-9A86-52F994C50B51}" type="slidenum">
              <a:rPr lang="en-US" smtClean="0"/>
              <a:pPr/>
              <a:t>52</a:t>
            </a:fld>
            <a:endParaRPr lang="en-US" dirty="0"/>
          </a:p>
        </p:txBody>
      </p:sp>
      <p:pic>
        <p:nvPicPr>
          <p:cNvPr id="4" name="Picture 3"/>
          <p:cNvPicPr>
            <a:picLocks noChangeAspect="1"/>
          </p:cNvPicPr>
          <p:nvPr/>
        </p:nvPicPr>
        <p:blipFill>
          <a:blip r:embed="rId3"/>
          <a:stretch>
            <a:fillRect/>
          </a:stretch>
        </p:blipFill>
        <p:spPr>
          <a:xfrm>
            <a:off x="895793" y="2005460"/>
            <a:ext cx="7352413" cy="2847079"/>
          </a:xfrm>
          <a:prstGeom prst="rect">
            <a:avLst/>
          </a:prstGeom>
        </p:spPr>
      </p:pic>
    </p:spTree>
    <p:extLst>
      <p:ext uri="{BB962C8B-B14F-4D97-AF65-F5344CB8AC3E}">
        <p14:creationId xmlns:p14="http://schemas.microsoft.com/office/powerpoint/2010/main" val="376603597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360" y="57864"/>
            <a:ext cx="7315200" cy="1143000"/>
          </a:xfrm>
        </p:spPr>
        <p:txBody>
          <a:bodyPr>
            <a:normAutofit/>
          </a:bodyPr>
          <a:lstStyle/>
          <a:p>
            <a:r>
              <a:rPr lang="en-US" sz="4400" dirty="0" smtClean="0">
                <a:ea typeface="Tahoma" panose="020B0604030504040204" pitchFamily="34" charset="0"/>
                <a:cs typeface="Tahoma" panose="020B0604030504040204" pitchFamily="34" charset="0"/>
              </a:rPr>
              <a:t>Commercial Bribery </a:t>
            </a: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lvl="0">
              <a:buClr>
                <a:srgbClr val="4A66AC"/>
              </a:buClr>
            </a:pPr>
            <a:r>
              <a:rPr lang="en-US" altLang="en-US" sz="3200" dirty="0">
                <a:solidFill>
                  <a:prstClr val="black">
                    <a:lumMod val="75000"/>
                    <a:lumOff val="25000"/>
                  </a:prstClr>
                </a:solidFill>
              </a:rPr>
              <a:t>“Commercial Bribery” under section 205(c)(1) means:</a:t>
            </a:r>
          </a:p>
          <a:p>
            <a:pPr lvl="1"/>
            <a:r>
              <a:rPr lang="en-US" altLang="en-US" sz="2800" dirty="0">
                <a:solidFill>
                  <a:prstClr val="black">
                    <a:lumMod val="75000"/>
                    <a:lumOff val="25000"/>
                  </a:prstClr>
                </a:solidFill>
              </a:rPr>
              <a:t>The practice of sellers paying money or making gifts to employees or agents to induce them to promote purchases by their own employers from the sellers offering the secret inducements</a:t>
            </a:r>
            <a:r>
              <a:rPr lang="en-US" altLang="en-US" sz="2800" dirty="0" smtClean="0">
                <a:solidFill>
                  <a:prstClr val="black">
                    <a:lumMod val="75000"/>
                    <a:lumOff val="25000"/>
                  </a:prstClr>
                </a:solidFill>
              </a:rPr>
              <a:t>.</a:t>
            </a:r>
            <a:endParaRPr lang="en-US" dirty="0">
              <a:latin typeface="Tahoma" panose="020B0604030504040204" pitchFamily="34" charset="0"/>
              <a:ea typeface="Tahoma" panose="020B0604030504040204" pitchFamily="34" charset="0"/>
              <a:cs typeface="Tahoma" panose="020B0604030504040204" pitchFamily="34" charset="0"/>
            </a:endParaRPr>
          </a:p>
          <a:p>
            <a:pPr lvl="1"/>
            <a:endParaRPr lang="en-US" dirty="0"/>
          </a:p>
        </p:txBody>
      </p:sp>
      <p:sp>
        <p:nvSpPr>
          <p:cNvPr id="7" name="TextBox 6"/>
          <p:cNvSpPr txBox="1"/>
          <p:nvPr/>
        </p:nvSpPr>
        <p:spPr>
          <a:xfrm>
            <a:off x="226038" y="5869093"/>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2" name="Slide Number Placeholder 11"/>
          <p:cNvSpPr>
            <a:spLocks noGrp="1"/>
          </p:cNvSpPr>
          <p:nvPr>
            <p:ph type="sldNum" sz="quarter" idx="12"/>
          </p:nvPr>
        </p:nvSpPr>
        <p:spPr/>
        <p:txBody>
          <a:bodyPr/>
          <a:lstStyle/>
          <a:p>
            <a:fld id="{E42367A3-023C-4870-9A86-52F994C50B51}" type="slidenum">
              <a:rPr lang="en-US" smtClean="0"/>
              <a:pPr/>
              <a:t>53</a:t>
            </a:fld>
            <a:endParaRPr lang="en-US" dirty="0"/>
          </a:p>
        </p:txBody>
      </p:sp>
      <p:sp>
        <p:nvSpPr>
          <p:cNvPr id="10" name="Text Box 9"/>
          <p:cNvSpPr txBox="1">
            <a:spLocks noChangeArrowheads="1"/>
          </p:cNvSpPr>
          <p:nvPr/>
        </p:nvSpPr>
        <p:spPr bwMode="auto">
          <a:xfrm>
            <a:off x="5335963" y="5604775"/>
            <a:ext cx="3073400" cy="528637"/>
          </a:xfrm>
          <a:prstGeom prst="rect">
            <a:avLst/>
          </a:prstGeom>
          <a:solidFill>
            <a:schemeClr val="bg1"/>
          </a:solidFill>
          <a:ln w="9525" algn="ctr">
            <a:solidFill>
              <a:schemeClr val="accent6">
                <a:lumMod val="75000"/>
              </a:schemeClr>
            </a:solidFill>
            <a:miter lim="800000"/>
            <a:headEnd/>
            <a:tailEnd/>
          </a:ln>
          <a:effectLst>
            <a:outerShdw dist="107763" dir="2700000" algn="ctr" rotWithShape="0">
              <a:schemeClr val="bg2">
                <a:alpha val="50000"/>
              </a:schemeClr>
            </a:outerShdw>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en-US" altLang="en-US" sz="2800" b="1" dirty="0" smtClean="0">
                <a:latin typeface="+mj-lt"/>
              </a:rPr>
              <a:t>27 U.S.C. 205(c)</a:t>
            </a:r>
          </a:p>
        </p:txBody>
      </p:sp>
    </p:spTree>
    <p:extLst>
      <p:ext uri="{BB962C8B-B14F-4D97-AF65-F5344CB8AC3E}">
        <p14:creationId xmlns:p14="http://schemas.microsoft.com/office/powerpoint/2010/main" val="107080327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360" y="57864"/>
            <a:ext cx="7315200" cy="1143000"/>
          </a:xfrm>
        </p:spPr>
        <p:txBody>
          <a:bodyPr>
            <a:normAutofit/>
          </a:bodyPr>
          <a:lstStyle/>
          <a:p>
            <a:r>
              <a:rPr lang="en-US" sz="4400" dirty="0" smtClean="0">
                <a:ea typeface="Tahoma" panose="020B0604030504040204" pitchFamily="34" charset="0"/>
                <a:cs typeface="Tahoma" panose="020B0604030504040204" pitchFamily="34" charset="0"/>
              </a:rPr>
              <a:t>Commercial Bribery </a:t>
            </a: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marL="628650" lvl="0" indent="-403225">
              <a:buClr>
                <a:prstClr val="black"/>
              </a:buClr>
              <a:buFont typeface="Calibri Light" panose="020F0302020204030204" pitchFamily="34" charset="0"/>
              <a:buChar char="•"/>
            </a:pPr>
            <a:r>
              <a:rPr lang="en-US" altLang="en-US" dirty="0">
                <a:solidFill>
                  <a:prstClr val="black">
                    <a:lumMod val="75000"/>
                    <a:lumOff val="25000"/>
                  </a:prstClr>
                </a:solidFill>
              </a:rPr>
              <a:t>Things of value given to officers, employees, or representatives of trade buyers that promote sales of industry member’s products can indirectly induce the trade buyers to purchase more of those products (27 U.S.C. 205(c)(2)) </a:t>
            </a:r>
          </a:p>
          <a:p>
            <a:pPr marL="628650" lvl="0" indent="-403225">
              <a:spcBef>
                <a:spcPct val="35000"/>
              </a:spcBef>
              <a:buClr>
                <a:prstClr val="black"/>
              </a:buClr>
              <a:buFont typeface="Calibri Light" panose="020F0302020204030204" pitchFamily="34" charset="0"/>
              <a:buChar char="•"/>
            </a:pPr>
            <a:r>
              <a:rPr lang="en-US" altLang="en-US" dirty="0">
                <a:solidFill>
                  <a:prstClr val="black">
                    <a:lumMod val="75000"/>
                    <a:lumOff val="25000"/>
                  </a:prstClr>
                </a:solidFill>
                <a:latin typeface="Calibri" panose="020F0502020204030204"/>
              </a:rPr>
              <a:t>Note:  </a:t>
            </a:r>
            <a:r>
              <a:rPr lang="en-US" altLang="en-US" dirty="0">
                <a:solidFill>
                  <a:prstClr val="black">
                    <a:lumMod val="75000"/>
                    <a:lumOff val="25000"/>
                  </a:prstClr>
                </a:solidFill>
              </a:rPr>
              <a:t>Industry member may give things of value to wholesale </a:t>
            </a:r>
            <a:r>
              <a:rPr lang="en-US" altLang="en-US" u="sng" dirty="0">
                <a:solidFill>
                  <a:prstClr val="black">
                    <a:lumMod val="75000"/>
                    <a:lumOff val="25000"/>
                  </a:prstClr>
                </a:solidFill>
              </a:rPr>
              <a:t>entity</a:t>
            </a:r>
            <a:r>
              <a:rPr lang="en-US" altLang="en-US" dirty="0">
                <a:solidFill>
                  <a:prstClr val="black">
                    <a:lumMod val="75000"/>
                    <a:lumOff val="25000"/>
                  </a:prstClr>
                </a:solidFill>
              </a:rPr>
              <a:t> unless wholesaler is mere conduit to the employees (27 CFR 10.23</a:t>
            </a:r>
            <a:r>
              <a:rPr lang="en-US" altLang="en-US" dirty="0" smtClean="0">
                <a:solidFill>
                  <a:prstClr val="black">
                    <a:lumMod val="75000"/>
                    <a:lumOff val="25000"/>
                  </a:prstClr>
                </a:solidFill>
              </a:rPr>
              <a:t>)</a:t>
            </a:r>
            <a:endParaRPr lang="en-US" altLang="en-US" dirty="0">
              <a:solidFill>
                <a:prstClr val="black">
                  <a:lumMod val="75000"/>
                  <a:lumOff val="25000"/>
                </a:prstClr>
              </a:solidFill>
            </a:endParaRPr>
          </a:p>
        </p:txBody>
      </p:sp>
      <p:sp>
        <p:nvSpPr>
          <p:cNvPr id="7" name="TextBox 6"/>
          <p:cNvSpPr txBox="1"/>
          <p:nvPr/>
        </p:nvSpPr>
        <p:spPr>
          <a:xfrm>
            <a:off x="226038" y="5869093"/>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2" name="Slide Number Placeholder 11"/>
          <p:cNvSpPr>
            <a:spLocks noGrp="1"/>
          </p:cNvSpPr>
          <p:nvPr>
            <p:ph type="sldNum" sz="quarter" idx="12"/>
          </p:nvPr>
        </p:nvSpPr>
        <p:spPr/>
        <p:txBody>
          <a:bodyPr/>
          <a:lstStyle/>
          <a:p>
            <a:fld id="{E42367A3-023C-4870-9A86-52F994C50B51}" type="slidenum">
              <a:rPr lang="en-US" smtClean="0"/>
              <a:pPr/>
              <a:t>54</a:t>
            </a:fld>
            <a:endParaRPr lang="en-US" dirty="0"/>
          </a:p>
        </p:txBody>
      </p:sp>
    </p:spTree>
    <p:extLst>
      <p:ext uri="{BB962C8B-B14F-4D97-AF65-F5344CB8AC3E}">
        <p14:creationId xmlns:p14="http://schemas.microsoft.com/office/powerpoint/2010/main" val="7616404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360" y="57864"/>
            <a:ext cx="7315200" cy="1143000"/>
          </a:xfrm>
        </p:spPr>
        <p:txBody>
          <a:bodyPr>
            <a:normAutofit/>
          </a:bodyPr>
          <a:lstStyle/>
          <a:p>
            <a:r>
              <a:rPr lang="en-US" sz="4400" dirty="0" smtClean="0">
                <a:ea typeface="Tahoma" panose="020B0604030504040204" pitchFamily="34" charset="0"/>
                <a:cs typeface="Tahoma" panose="020B0604030504040204" pitchFamily="34" charset="0"/>
              </a:rPr>
              <a:t>Commercial Bribery - Example </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lvl="0">
              <a:buClr>
                <a:srgbClr val="4A66AC"/>
              </a:buClr>
            </a:pPr>
            <a:r>
              <a:rPr lang="en-US" altLang="en-US" dirty="0">
                <a:solidFill>
                  <a:prstClr val="black">
                    <a:lumMod val="75000"/>
                    <a:lumOff val="25000"/>
                  </a:prstClr>
                </a:solidFill>
              </a:rPr>
              <a:t>An industry member contacts a purchasing agent for a chain of restaurants to buy and sell its alcoholic beverages in exchange for a weekly cash incentive of $200 </a:t>
            </a:r>
            <a:r>
              <a:rPr lang="en-US" altLang="en-US" dirty="0">
                <a:solidFill>
                  <a:prstClr val="black"/>
                </a:solidFill>
              </a:rPr>
              <a:t>to the agent</a:t>
            </a:r>
            <a:r>
              <a:rPr lang="en-US" altLang="en-US" dirty="0">
                <a:solidFill>
                  <a:prstClr val="black">
                    <a:lumMod val="75000"/>
                    <a:lumOff val="25000"/>
                  </a:prstClr>
                </a:solidFill>
              </a:rPr>
              <a:t>.  The purchasing agent agrees, and secretly receives the payment by check through the mail and also stops buying a competitor’s product.  The purchasing agent’s employer doesn’t know anything about it</a:t>
            </a:r>
            <a:r>
              <a:rPr lang="en-US" altLang="en-US" dirty="0" smtClean="0">
                <a:solidFill>
                  <a:prstClr val="black">
                    <a:lumMod val="75000"/>
                    <a:lumOff val="25000"/>
                  </a:prstClr>
                </a:solidFill>
              </a:rPr>
              <a:t>.</a:t>
            </a:r>
            <a:endParaRPr lang="en-US" altLang="en-US" dirty="0">
              <a:solidFill>
                <a:prstClr val="black">
                  <a:lumMod val="75000"/>
                  <a:lumOff val="25000"/>
                </a:prstClr>
              </a:solidFill>
            </a:endParaRPr>
          </a:p>
        </p:txBody>
      </p:sp>
      <p:sp>
        <p:nvSpPr>
          <p:cNvPr id="7" name="TextBox 6"/>
          <p:cNvSpPr txBox="1"/>
          <p:nvPr/>
        </p:nvSpPr>
        <p:spPr>
          <a:xfrm>
            <a:off x="226038" y="5869093"/>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2" name="Slide Number Placeholder 11"/>
          <p:cNvSpPr>
            <a:spLocks noGrp="1"/>
          </p:cNvSpPr>
          <p:nvPr>
            <p:ph type="sldNum" sz="quarter" idx="12"/>
          </p:nvPr>
        </p:nvSpPr>
        <p:spPr/>
        <p:txBody>
          <a:bodyPr/>
          <a:lstStyle/>
          <a:p>
            <a:fld id="{E42367A3-023C-4870-9A86-52F994C50B51}" type="slidenum">
              <a:rPr lang="en-US" smtClean="0"/>
              <a:pPr/>
              <a:t>55</a:t>
            </a:fld>
            <a:endParaRPr lang="en-US" dirty="0"/>
          </a:p>
        </p:txBody>
      </p:sp>
    </p:spTree>
    <p:extLst>
      <p:ext uri="{BB962C8B-B14F-4D97-AF65-F5344CB8AC3E}">
        <p14:creationId xmlns:p14="http://schemas.microsoft.com/office/powerpoint/2010/main" val="251792039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360" y="57864"/>
            <a:ext cx="7315200" cy="1143000"/>
          </a:xfrm>
        </p:spPr>
        <p:txBody>
          <a:bodyPr>
            <a:normAutofit/>
          </a:bodyPr>
          <a:lstStyle/>
          <a:p>
            <a:r>
              <a:rPr lang="en-US" sz="4400" dirty="0" smtClean="0">
                <a:ea typeface="Tahoma" panose="020B0604030504040204" pitchFamily="34" charset="0"/>
                <a:cs typeface="Tahoma" panose="020B0604030504040204" pitchFamily="34" charset="0"/>
              </a:rPr>
              <a:t>Commercial Bribery - Example </a:t>
            </a: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p:txBody>
          <a:bodyPr/>
          <a:lstStyle/>
          <a:p>
            <a:pPr lvl="0">
              <a:buClr>
                <a:srgbClr val="4A66AC"/>
              </a:buClr>
            </a:pPr>
            <a:r>
              <a:rPr lang="en-US" altLang="en-US" sz="3600" dirty="0">
                <a:solidFill>
                  <a:prstClr val="black">
                    <a:lumMod val="75000"/>
                    <a:lumOff val="25000"/>
                  </a:prstClr>
                </a:solidFill>
              </a:rPr>
              <a:t>Sales Contests: </a:t>
            </a:r>
          </a:p>
          <a:p>
            <a:pPr lvl="1">
              <a:spcBef>
                <a:spcPct val="45000"/>
              </a:spcBef>
            </a:pPr>
            <a:r>
              <a:rPr lang="en-US" altLang="en-US" sz="3200" dirty="0">
                <a:solidFill>
                  <a:prstClr val="black">
                    <a:lumMod val="75000"/>
                    <a:lumOff val="25000"/>
                  </a:prstClr>
                </a:solidFill>
              </a:rPr>
              <a:t>Industry member offers gift or bonus to trade buyer’s employees to promote sales of industry member’s products.  This sales contest indirectly induces the trade buyer to purchase more of those products</a:t>
            </a:r>
            <a:r>
              <a:rPr lang="en-US" altLang="en-US" sz="3200" dirty="0" smtClean="0">
                <a:solidFill>
                  <a:prstClr val="black">
                    <a:lumMod val="75000"/>
                    <a:lumOff val="25000"/>
                  </a:prstClr>
                </a:solidFill>
              </a:rPr>
              <a:t>.</a:t>
            </a:r>
            <a:endParaRPr lang="en-US" altLang="en-US" sz="3200" dirty="0">
              <a:solidFill>
                <a:prstClr val="black">
                  <a:lumMod val="75000"/>
                  <a:lumOff val="25000"/>
                </a:prstClr>
              </a:solidFill>
            </a:endParaRPr>
          </a:p>
        </p:txBody>
      </p:sp>
      <p:sp>
        <p:nvSpPr>
          <p:cNvPr id="7" name="TextBox 6"/>
          <p:cNvSpPr txBox="1"/>
          <p:nvPr/>
        </p:nvSpPr>
        <p:spPr>
          <a:xfrm>
            <a:off x="226038" y="5869093"/>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2" name="Slide Number Placeholder 11"/>
          <p:cNvSpPr>
            <a:spLocks noGrp="1"/>
          </p:cNvSpPr>
          <p:nvPr>
            <p:ph type="sldNum" sz="quarter" idx="12"/>
          </p:nvPr>
        </p:nvSpPr>
        <p:spPr/>
        <p:txBody>
          <a:bodyPr/>
          <a:lstStyle/>
          <a:p>
            <a:fld id="{E42367A3-023C-4870-9A86-52F994C50B51}" type="slidenum">
              <a:rPr lang="en-US" smtClean="0"/>
              <a:pPr/>
              <a:t>56</a:t>
            </a:fld>
            <a:endParaRPr lang="en-US" dirty="0"/>
          </a:p>
        </p:txBody>
      </p:sp>
    </p:spTree>
    <p:extLst>
      <p:ext uri="{BB962C8B-B14F-4D97-AF65-F5344CB8AC3E}">
        <p14:creationId xmlns:p14="http://schemas.microsoft.com/office/powerpoint/2010/main" val="17253701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360" y="57864"/>
            <a:ext cx="7315200" cy="1143000"/>
          </a:xfrm>
        </p:spPr>
        <p:txBody>
          <a:bodyPr>
            <a:normAutofit/>
          </a:bodyPr>
          <a:lstStyle/>
          <a:p>
            <a:r>
              <a:rPr lang="en-US" sz="4400" dirty="0" smtClean="0">
                <a:ea typeface="Tahoma" panose="020B0604030504040204" pitchFamily="34" charset="0"/>
                <a:cs typeface="Tahoma" panose="020B0604030504040204" pitchFamily="34" charset="0"/>
              </a:rPr>
              <a:t>Commercial Bribery </a:t>
            </a: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69232" y="1845734"/>
            <a:ext cx="8202327" cy="4023360"/>
          </a:xfrm>
        </p:spPr>
        <p:txBody>
          <a:bodyPr>
            <a:normAutofit/>
          </a:bodyPr>
          <a:lstStyle/>
          <a:p>
            <a:pPr lvl="0">
              <a:buClr>
                <a:srgbClr val="4A66AC"/>
              </a:buClr>
            </a:pPr>
            <a:r>
              <a:rPr lang="en-US" sz="3200" dirty="0">
                <a:solidFill>
                  <a:prstClr val="black">
                    <a:lumMod val="75000"/>
                    <a:lumOff val="25000"/>
                  </a:prstClr>
                </a:solidFill>
                <a:latin typeface="Calibri" panose="020F0502020204030204"/>
                <a:ea typeface="Tahoma" panose="020B0604030504040204" pitchFamily="34" charset="0"/>
                <a:cs typeface="Tahoma" panose="020B0604030504040204" pitchFamily="34" charset="0"/>
              </a:rPr>
              <a:t>When does a violation occur?</a:t>
            </a:r>
          </a:p>
          <a:p>
            <a:pPr marL="571500" indent="-571500">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Inducement (to employee or representative)</a:t>
            </a:r>
            <a:endParaRPr lang="en-US" dirty="0">
              <a:solidFill>
                <a:srgbClr val="FF0000"/>
              </a:solidFill>
              <a:latin typeface="+mn-lt"/>
            </a:endParaRPr>
          </a:p>
          <a:p>
            <a:pPr marL="966788" lvl="1" indent="-495300">
              <a:buClr>
                <a:srgbClr val="002060"/>
              </a:buClr>
            </a:pPr>
            <a:r>
              <a:rPr lang="en-US" kern="0" dirty="0">
                <a:solidFill>
                  <a:schemeClr val="tx1"/>
                </a:solidFill>
                <a:ea typeface="Tahoma" panose="020B0604030504040204" pitchFamily="34" charset="0"/>
                <a:cs typeface="Tahoma" panose="020B0604030504040204" pitchFamily="34" charset="0"/>
              </a:rPr>
              <a:t>Industry member to trade buyer (wholesaler or retailer).</a:t>
            </a:r>
          </a:p>
          <a:p>
            <a:pPr marL="571500" indent="-571500">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Interstate Commerce</a:t>
            </a:r>
          </a:p>
          <a:p>
            <a:pPr marL="571500" indent="-571500">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Exclusion</a:t>
            </a:r>
            <a:r>
              <a:rPr lang="en-US" kern="0" dirty="0">
                <a:solidFill>
                  <a:srgbClr val="000000"/>
                </a:solidFill>
                <a:latin typeface="+mn-lt"/>
                <a:ea typeface="Tahoma" panose="020B0604030504040204" pitchFamily="34" charset="0"/>
                <a:cs typeface="Tahoma" panose="020B0604030504040204" pitchFamily="34" charset="0"/>
              </a:rPr>
              <a:t> </a:t>
            </a:r>
            <a:endParaRPr lang="en-US" kern="0" dirty="0">
              <a:solidFill>
                <a:srgbClr val="002060"/>
              </a:solidFill>
              <a:latin typeface="+mn-lt"/>
              <a:ea typeface="Tahoma" panose="020B0604030504040204" pitchFamily="34" charset="0"/>
              <a:cs typeface="Tahoma" panose="020B0604030504040204" pitchFamily="34" charset="0"/>
            </a:endParaRPr>
          </a:p>
          <a:p>
            <a:pPr marL="571500" indent="-571500">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Similar State Law</a:t>
            </a:r>
            <a:r>
              <a:rPr lang="en-US" kern="0" dirty="0">
                <a:solidFill>
                  <a:srgbClr val="000000"/>
                </a:solidFill>
                <a:latin typeface="+mn-lt"/>
                <a:ea typeface="Tahoma" panose="020B0604030504040204" pitchFamily="34" charset="0"/>
                <a:cs typeface="Tahoma" panose="020B0604030504040204" pitchFamily="34" charset="0"/>
              </a:rPr>
              <a:t> </a:t>
            </a:r>
            <a:r>
              <a:rPr lang="en-US" kern="0" dirty="0">
                <a:solidFill>
                  <a:schemeClr val="tx1"/>
                </a:solidFill>
                <a:ea typeface="Tahoma" panose="020B0604030504040204" pitchFamily="34" charset="0"/>
                <a:cs typeface="Tahoma" panose="020B0604030504040204" pitchFamily="34" charset="0"/>
              </a:rPr>
              <a:t>(Malt Beverages Only)</a:t>
            </a:r>
          </a:p>
          <a:p>
            <a:pPr marL="0" indent="0">
              <a:buClr>
                <a:srgbClr val="CC0000"/>
              </a:buClr>
              <a:buNone/>
            </a:pPr>
            <a:r>
              <a:rPr lang="en-US" sz="2400" b="1" dirty="0">
                <a:solidFill>
                  <a:prstClr val="black"/>
                </a:solidFill>
                <a:ea typeface="Tahoma" panose="020B0604030504040204" pitchFamily="34" charset="0"/>
                <a:cs typeface="Tahoma" panose="020B0604030504040204" pitchFamily="34" charset="0"/>
              </a:rPr>
              <a:t>NOTE:  </a:t>
            </a:r>
            <a:r>
              <a:rPr lang="en-US" sz="2400" dirty="0">
                <a:solidFill>
                  <a:prstClr val="black"/>
                </a:solidFill>
                <a:ea typeface="Tahoma" panose="020B0604030504040204" pitchFamily="34" charset="0"/>
                <a:cs typeface="Tahoma" panose="020B0604030504040204" pitchFamily="34" charset="0"/>
              </a:rPr>
              <a:t>If all elements are not established, there is no violation.</a:t>
            </a:r>
          </a:p>
          <a:p>
            <a:pPr lvl="0">
              <a:buClr>
                <a:srgbClr val="4A66AC"/>
              </a:buClr>
            </a:pPr>
            <a:endParaRPr lang="en-US" dirty="0"/>
          </a:p>
        </p:txBody>
      </p:sp>
      <p:sp>
        <p:nvSpPr>
          <p:cNvPr id="7" name="TextBox 6"/>
          <p:cNvSpPr txBox="1"/>
          <p:nvPr/>
        </p:nvSpPr>
        <p:spPr>
          <a:xfrm>
            <a:off x="226038" y="5869093"/>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10</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2" name="Slide Number Placeholder 11"/>
          <p:cNvSpPr>
            <a:spLocks noGrp="1"/>
          </p:cNvSpPr>
          <p:nvPr>
            <p:ph type="sldNum" sz="quarter" idx="12"/>
          </p:nvPr>
        </p:nvSpPr>
        <p:spPr/>
        <p:txBody>
          <a:bodyPr/>
          <a:lstStyle/>
          <a:p>
            <a:fld id="{E42367A3-023C-4870-9A86-52F994C50B51}" type="slidenum">
              <a:rPr lang="en-US" smtClean="0"/>
              <a:pPr/>
              <a:t>57</a:t>
            </a:fld>
            <a:endParaRPr lang="en-US" dirty="0"/>
          </a:p>
        </p:txBody>
      </p:sp>
    </p:spTree>
    <p:extLst>
      <p:ext uri="{BB962C8B-B14F-4D97-AF65-F5344CB8AC3E}">
        <p14:creationId xmlns:p14="http://schemas.microsoft.com/office/powerpoint/2010/main" val="385628807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CONSIGNMENT SALES</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5510986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17410"/>
          </a:xfrm>
        </p:spPr>
        <p:txBody>
          <a:bodyPr>
            <a:normAutofit/>
          </a:bodyPr>
          <a:lstStyle/>
          <a:p>
            <a:r>
              <a:rPr lang="en-US" sz="4400" dirty="0">
                <a:ea typeface="Tahoma" panose="020B0604030504040204" pitchFamily="34" charset="0"/>
                <a:cs typeface="Tahoma" panose="020B0604030504040204" pitchFamily="34" charset="0"/>
              </a:rPr>
              <a:t>Consignment Sales</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865562" y="1630487"/>
            <a:ext cx="7821238" cy="3715033"/>
          </a:xfrm>
        </p:spPr>
        <p:txBody>
          <a:bodyPr>
            <a:normAutofit/>
          </a:bodyPr>
          <a:lstStyle/>
          <a:p>
            <a:pPr marL="45720" lvl="1" indent="0">
              <a:lnSpc>
                <a:spcPct val="80000"/>
              </a:lnSpc>
              <a:buNone/>
            </a:pPr>
            <a:r>
              <a:rPr lang="en-US" sz="3200" dirty="0" smtClean="0">
                <a:solidFill>
                  <a:schemeClr val="tx1">
                    <a:lumMod val="85000"/>
                    <a:lumOff val="15000"/>
                  </a:schemeClr>
                </a:solidFill>
                <a:latin typeface="+mn-lt"/>
                <a:ea typeface="Tahoma" panose="020B0604030504040204" pitchFamily="34" charset="0"/>
                <a:cs typeface="Tahoma" panose="020B0604030504040204" pitchFamily="34" charset="0"/>
              </a:rPr>
              <a:t>Unlawful </a:t>
            </a:r>
            <a:r>
              <a:rPr lang="en-US" sz="3200" dirty="0">
                <a:solidFill>
                  <a:schemeClr val="tx1">
                    <a:lumMod val="85000"/>
                    <a:lumOff val="15000"/>
                  </a:schemeClr>
                </a:solidFill>
                <a:latin typeface="+mn-lt"/>
                <a:ea typeface="Tahoma" panose="020B0604030504040204" pitchFamily="34" charset="0"/>
                <a:cs typeface="Tahoma" panose="020B0604030504040204" pitchFamily="34" charset="0"/>
              </a:rPr>
              <a:t>to </a:t>
            </a:r>
            <a:r>
              <a:rPr lang="en-US" sz="3200" dirty="0" smtClean="0">
                <a:solidFill>
                  <a:schemeClr val="tx1">
                    <a:lumMod val="85000"/>
                    <a:lumOff val="15000"/>
                  </a:schemeClr>
                </a:solidFill>
                <a:latin typeface="+mn-lt"/>
                <a:ea typeface="Tahoma" panose="020B0604030504040204" pitchFamily="34" charset="0"/>
                <a:cs typeface="Tahoma" panose="020B0604030504040204" pitchFamily="34" charset="0"/>
              </a:rPr>
              <a:t>sell, offer </a:t>
            </a:r>
            <a:r>
              <a:rPr lang="en-US" sz="3200" dirty="0">
                <a:solidFill>
                  <a:schemeClr val="tx1">
                    <a:lumMod val="85000"/>
                    <a:lumOff val="15000"/>
                  </a:schemeClr>
                </a:solidFill>
                <a:latin typeface="+mn-lt"/>
                <a:ea typeface="Tahoma" panose="020B0604030504040204" pitchFamily="34" charset="0"/>
                <a:cs typeface="Tahoma" panose="020B0604030504040204" pitchFamily="34" charset="0"/>
              </a:rPr>
              <a:t>to </a:t>
            </a:r>
            <a:r>
              <a:rPr lang="en-US" sz="3200" dirty="0" smtClean="0">
                <a:solidFill>
                  <a:schemeClr val="tx1">
                    <a:lumMod val="85000"/>
                    <a:lumOff val="15000"/>
                  </a:schemeClr>
                </a:solidFill>
                <a:latin typeface="+mn-lt"/>
                <a:ea typeface="Tahoma" panose="020B0604030504040204" pitchFamily="34" charset="0"/>
                <a:cs typeface="Tahoma" panose="020B0604030504040204" pitchFamily="34" charset="0"/>
              </a:rPr>
              <a:t>sell, or contract to sell </a:t>
            </a:r>
            <a:r>
              <a:rPr lang="en-US" sz="3200" dirty="0">
                <a:solidFill>
                  <a:schemeClr val="tx1">
                    <a:lumMod val="85000"/>
                    <a:lumOff val="15000"/>
                  </a:schemeClr>
                </a:solidFill>
                <a:latin typeface="+mn-lt"/>
                <a:ea typeface="Tahoma" panose="020B0604030504040204" pitchFamily="34" charset="0"/>
                <a:cs typeface="Tahoma" panose="020B0604030504040204" pitchFamily="34" charset="0"/>
              </a:rPr>
              <a:t>alcohol </a:t>
            </a:r>
            <a:r>
              <a:rPr lang="en-US" sz="3200" dirty="0" smtClean="0">
                <a:solidFill>
                  <a:schemeClr val="tx1">
                    <a:lumMod val="85000"/>
                    <a:lumOff val="15000"/>
                  </a:schemeClr>
                </a:solidFill>
                <a:latin typeface="+mn-lt"/>
                <a:ea typeface="Tahoma" panose="020B0604030504040204" pitchFamily="34" charset="0"/>
                <a:cs typeface="Tahoma" panose="020B0604030504040204" pitchFamily="34" charset="0"/>
              </a:rPr>
              <a:t>beverages </a:t>
            </a:r>
            <a:r>
              <a:rPr lang="en-US" sz="3200" dirty="0">
                <a:solidFill>
                  <a:schemeClr val="tx1">
                    <a:lumMod val="85000"/>
                    <a:lumOff val="15000"/>
                  </a:schemeClr>
                </a:solidFill>
                <a:latin typeface="+mn-lt"/>
                <a:ea typeface="Tahoma" panose="020B0604030504040204" pitchFamily="34" charset="0"/>
                <a:cs typeface="Tahoma" panose="020B0604030504040204" pitchFamily="34" charset="0"/>
              </a:rPr>
              <a:t>to </a:t>
            </a:r>
            <a:r>
              <a:rPr lang="en-US" sz="3200" b="1" u="sng" dirty="0">
                <a:solidFill>
                  <a:schemeClr val="tx1">
                    <a:lumMod val="85000"/>
                    <a:lumOff val="15000"/>
                  </a:schemeClr>
                </a:solidFill>
                <a:latin typeface="+mn-lt"/>
                <a:ea typeface="Tahoma" panose="020B0604030504040204" pitchFamily="34" charset="0"/>
                <a:cs typeface="Tahoma" panose="020B0604030504040204" pitchFamily="34" charset="0"/>
              </a:rPr>
              <a:t>trade </a:t>
            </a:r>
            <a:r>
              <a:rPr lang="en-US" sz="3200" b="1" u="sng" dirty="0" smtClean="0">
                <a:solidFill>
                  <a:schemeClr val="tx1">
                    <a:lumMod val="85000"/>
                    <a:lumOff val="15000"/>
                  </a:schemeClr>
                </a:solidFill>
                <a:latin typeface="+mn-lt"/>
                <a:ea typeface="Tahoma" panose="020B0604030504040204" pitchFamily="34" charset="0"/>
                <a:cs typeface="Tahoma" panose="020B0604030504040204" pitchFamily="34" charset="0"/>
              </a:rPr>
              <a:t>buyer </a:t>
            </a:r>
            <a:r>
              <a:rPr lang="en-US" sz="3200" dirty="0" smtClean="0">
                <a:solidFill>
                  <a:schemeClr val="tx1">
                    <a:lumMod val="85000"/>
                    <a:lumOff val="15000"/>
                  </a:schemeClr>
                </a:solidFill>
                <a:latin typeface="+mn-lt"/>
                <a:ea typeface="Tahoma" panose="020B0604030504040204" pitchFamily="34" charset="0"/>
                <a:cs typeface="Tahoma" panose="020B0604030504040204" pitchFamily="34" charset="0"/>
              </a:rPr>
              <a:t>(or </a:t>
            </a:r>
            <a:r>
              <a:rPr lang="en-US" sz="3200" dirty="0">
                <a:solidFill>
                  <a:schemeClr val="tx1">
                    <a:lumMod val="85000"/>
                    <a:lumOff val="15000"/>
                  </a:schemeClr>
                </a:solidFill>
                <a:latin typeface="+mn-lt"/>
                <a:ea typeface="Tahoma" panose="020B0604030504040204" pitchFamily="34" charset="0"/>
                <a:cs typeface="Tahoma" panose="020B0604030504040204" pitchFamily="34" charset="0"/>
              </a:rPr>
              <a:t>for </a:t>
            </a:r>
            <a:r>
              <a:rPr lang="en-US" sz="3200" dirty="0" smtClean="0">
                <a:solidFill>
                  <a:schemeClr val="tx1">
                    <a:lumMod val="85000"/>
                    <a:lumOff val="15000"/>
                  </a:schemeClr>
                </a:solidFill>
                <a:latin typeface="+mn-lt"/>
                <a:ea typeface="Tahoma" panose="020B0604030504040204" pitchFamily="34" charset="0"/>
                <a:cs typeface="Tahoma" panose="020B0604030504040204" pitchFamily="34" charset="0"/>
              </a:rPr>
              <a:t>trade </a:t>
            </a:r>
            <a:r>
              <a:rPr lang="en-US" sz="3200" dirty="0">
                <a:solidFill>
                  <a:schemeClr val="tx1">
                    <a:lumMod val="85000"/>
                    <a:lumOff val="15000"/>
                  </a:schemeClr>
                </a:solidFill>
                <a:latin typeface="+mn-lt"/>
                <a:ea typeface="Tahoma" panose="020B0604030504040204" pitchFamily="34" charset="0"/>
                <a:cs typeface="Tahoma" panose="020B0604030504040204" pitchFamily="34" charset="0"/>
              </a:rPr>
              <a:t>buyer to </a:t>
            </a:r>
            <a:r>
              <a:rPr lang="en-US" sz="3200" dirty="0" smtClean="0">
                <a:solidFill>
                  <a:schemeClr val="tx1"/>
                </a:solidFill>
                <a:latin typeface="+mn-lt"/>
                <a:ea typeface="Tahoma" panose="020B0604030504040204" pitchFamily="34" charset="0"/>
                <a:cs typeface="Tahoma" panose="020B0604030504040204" pitchFamily="34" charset="0"/>
              </a:rPr>
              <a:t>purchase or offer/contract to purchase)</a:t>
            </a:r>
            <a:r>
              <a:rPr lang="en-US" sz="3200" dirty="0" smtClean="0">
                <a:solidFill>
                  <a:schemeClr val="tx1">
                    <a:lumMod val="85000"/>
                    <a:lumOff val="15000"/>
                  </a:schemeClr>
                </a:solidFill>
                <a:latin typeface="+mn-lt"/>
                <a:ea typeface="Tahoma" panose="020B0604030504040204" pitchFamily="34" charset="0"/>
                <a:cs typeface="Tahoma" panose="020B0604030504040204" pitchFamily="34" charset="0"/>
              </a:rPr>
              <a:t>:</a:t>
            </a:r>
          </a:p>
          <a:p>
            <a:pPr marL="868680" lvl="3" indent="-457200">
              <a:lnSpc>
                <a:spcPct val="80000"/>
              </a:lnSpc>
              <a:spcBef>
                <a:spcPts val="1200"/>
              </a:spcBef>
              <a:spcAft>
                <a:spcPts val="0"/>
              </a:spcAft>
              <a:buClrTx/>
              <a:buFont typeface="Arial" panose="020B0604020202020204" pitchFamily="34" charset="0"/>
              <a:buChar char="•"/>
            </a:pPr>
            <a:r>
              <a:rPr lang="en-US" sz="2800" dirty="0" smtClean="0">
                <a:solidFill>
                  <a:schemeClr val="tx1">
                    <a:lumMod val="85000"/>
                    <a:lumOff val="15000"/>
                  </a:schemeClr>
                </a:solidFill>
                <a:ea typeface="Tahoma" panose="020B0604030504040204" pitchFamily="34" charset="0"/>
                <a:cs typeface="Tahoma" panose="020B0604030504040204" pitchFamily="34" charset="0"/>
              </a:rPr>
              <a:t>On </a:t>
            </a:r>
            <a:r>
              <a:rPr lang="en-US" sz="2800" dirty="0">
                <a:solidFill>
                  <a:schemeClr val="tx1">
                    <a:lumMod val="85000"/>
                    <a:lumOff val="15000"/>
                  </a:schemeClr>
                </a:solidFill>
                <a:ea typeface="Tahoma" panose="020B0604030504040204" pitchFamily="34" charset="0"/>
                <a:cs typeface="Tahoma" panose="020B0604030504040204" pitchFamily="34" charset="0"/>
              </a:rPr>
              <a:t>consignment, or </a:t>
            </a:r>
            <a:endParaRPr lang="en-US" sz="2800" dirty="0" smtClean="0">
              <a:solidFill>
                <a:schemeClr val="tx1">
                  <a:lumMod val="85000"/>
                  <a:lumOff val="15000"/>
                </a:schemeClr>
              </a:solidFill>
              <a:ea typeface="Tahoma" panose="020B0604030504040204" pitchFamily="34" charset="0"/>
              <a:cs typeface="Tahoma" panose="020B0604030504040204" pitchFamily="34" charset="0"/>
            </a:endParaRPr>
          </a:p>
          <a:p>
            <a:pPr marL="868680" lvl="3" indent="-457200">
              <a:lnSpc>
                <a:spcPct val="80000"/>
              </a:lnSpc>
              <a:spcBef>
                <a:spcPts val="1200"/>
              </a:spcBef>
              <a:spcAft>
                <a:spcPts val="0"/>
              </a:spcAft>
              <a:buClrTx/>
              <a:buFont typeface="Arial" panose="020B0604020202020204" pitchFamily="34" charset="0"/>
              <a:buChar char="•"/>
            </a:pPr>
            <a:r>
              <a:rPr lang="en-US" sz="2800" dirty="0" smtClean="0">
                <a:solidFill>
                  <a:schemeClr val="tx1">
                    <a:lumMod val="85000"/>
                    <a:lumOff val="15000"/>
                  </a:schemeClr>
                </a:solidFill>
                <a:ea typeface="Tahoma" panose="020B0604030504040204" pitchFamily="34" charset="0"/>
                <a:cs typeface="Tahoma" panose="020B0604030504040204" pitchFamily="34" charset="0"/>
              </a:rPr>
              <a:t>Under </a:t>
            </a:r>
            <a:r>
              <a:rPr lang="en-US" sz="2800" dirty="0">
                <a:solidFill>
                  <a:schemeClr val="tx1">
                    <a:lumMod val="85000"/>
                    <a:lumOff val="15000"/>
                  </a:schemeClr>
                </a:solidFill>
                <a:ea typeface="Tahoma" panose="020B0604030504040204" pitchFamily="34" charset="0"/>
                <a:cs typeface="Tahoma" panose="020B0604030504040204" pitchFamily="34" charset="0"/>
              </a:rPr>
              <a:t>conditional sale, or </a:t>
            </a:r>
            <a:endParaRPr lang="en-US" sz="2800" dirty="0" smtClean="0">
              <a:solidFill>
                <a:schemeClr val="tx1">
                  <a:lumMod val="85000"/>
                  <a:lumOff val="15000"/>
                </a:schemeClr>
              </a:solidFill>
              <a:ea typeface="Tahoma" panose="020B0604030504040204" pitchFamily="34" charset="0"/>
              <a:cs typeface="Tahoma" panose="020B0604030504040204" pitchFamily="34" charset="0"/>
            </a:endParaRPr>
          </a:p>
          <a:p>
            <a:pPr marL="868680" lvl="3" indent="-457200">
              <a:lnSpc>
                <a:spcPct val="80000"/>
              </a:lnSpc>
              <a:spcBef>
                <a:spcPts val="1200"/>
              </a:spcBef>
              <a:spcAft>
                <a:spcPts val="0"/>
              </a:spcAft>
              <a:buClrTx/>
              <a:buFont typeface="Arial" panose="020B0604020202020204" pitchFamily="34" charset="0"/>
              <a:buChar char="•"/>
            </a:pPr>
            <a:r>
              <a:rPr lang="en-US" sz="2800" dirty="0" smtClean="0">
                <a:solidFill>
                  <a:schemeClr val="tx1">
                    <a:lumMod val="85000"/>
                    <a:lumOff val="15000"/>
                  </a:schemeClr>
                </a:solidFill>
                <a:ea typeface="Tahoma" panose="020B0604030504040204" pitchFamily="34" charset="0"/>
                <a:cs typeface="Tahoma" panose="020B0604030504040204" pitchFamily="34" charset="0"/>
              </a:rPr>
              <a:t>With </a:t>
            </a:r>
            <a:r>
              <a:rPr lang="en-US" sz="2800" dirty="0">
                <a:solidFill>
                  <a:schemeClr val="tx1">
                    <a:lumMod val="85000"/>
                    <a:lumOff val="15000"/>
                  </a:schemeClr>
                </a:solidFill>
                <a:ea typeface="Tahoma" panose="020B0604030504040204" pitchFamily="34" charset="0"/>
                <a:cs typeface="Tahoma" panose="020B0604030504040204" pitchFamily="34" charset="0"/>
              </a:rPr>
              <a:t>the privilege of </a:t>
            </a:r>
            <a:r>
              <a:rPr lang="en-US" sz="2800" dirty="0" smtClean="0">
                <a:solidFill>
                  <a:schemeClr val="tx1">
                    <a:lumMod val="85000"/>
                    <a:lumOff val="15000"/>
                  </a:schemeClr>
                </a:solidFill>
                <a:ea typeface="Tahoma" panose="020B0604030504040204" pitchFamily="34" charset="0"/>
                <a:cs typeface="Tahoma" panose="020B0604030504040204" pitchFamily="34" charset="0"/>
              </a:rPr>
              <a:t>return, </a:t>
            </a:r>
            <a:r>
              <a:rPr lang="en-US" sz="2800" dirty="0">
                <a:solidFill>
                  <a:schemeClr val="tx1">
                    <a:lumMod val="85000"/>
                    <a:lumOff val="15000"/>
                  </a:schemeClr>
                </a:solidFill>
                <a:ea typeface="Tahoma" panose="020B0604030504040204" pitchFamily="34" charset="0"/>
                <a:cs typeface="Tahoma" panose="020B0604030504040204" pitchFamily="34" charset="0"/>
              </a:rPr>
              <a:t>or </a:t>
            </a:r>
            <a:endParaRPr lang="en-US" sz="2800" dirty="0" smtClean="0">
              <a:solidFill>
                <a:schemeClr val="tx1">
                  <a:lumMod val="85000"/>
                  <a:lumOff val="15000"/>
                </a:schemeClr>
              </a:solidFill>
              <a:ea typeface="Tahoma" panose="020B0604030504040204" pitchFamily="34" charset="0"/>
              <a:cs typeface="Tahoma" panose="020B0604030504040204" pitchFamily="34" charset="0"/>
            </a:endParaRPr>
          </a:p>
        </p:txBody>
      </p:sp>
      <p:sp>
        <p:nvSpPr>
          <p:cNvPr id="7" name="TextBox 6"/>
          <p:cNvSpPr txBox="1"/>
          <p:nvPr/>
        </p:nvSpPr>
        <p:spPr>
          <a:xfrm>
            <a:off x="322002" y="5840701"/>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11</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3" name="Slide Number Placeholder 12"/>
          <p:cNvSpPr>
            <a:spLocks noGrp="1"/>
          </p:cNvSpPr>
          <p:nvPr>
            <p:ph type="sldNum" sz="quarter" idx="12"/>
          </p:nvPr>
        </p:nvSpPr>
        <p:spPr/>
        <p:txBody>
          <a:bodyPr/>
          <a:lstStyle/>
          <a:p>
            <a:fld id="{E42367A3-023C-4870-9A86-52F994C50B51}" type="slidenum">
              <a:rPr lang="en-US" smtClean="0"/>
              <a:pPr/>
              <a:t>59</a:t>
            </a:fld>
            <a:endParaRPr lang="en-US" dirty="0"/>
          </a:p>
        </p:txBody>
      </p:sp>
      <p:sp>
        <p:nvSpPr>
          <p:cNvPr id="10" name="Text Box 6"/>
          <p:cNvSpPr txBox="1">
            <a:spLocks noChangeArrowheads="1"/>
          </p:cNvSpPr>
          <p:nvPr/>
        </p:nvSpPr>
        <p:spPr bwMode="auto">
          <a:xfrm>
            <a:off x="5866419" y="5577176"/>
            <a:ext cx="3117850" cy="527050"/>
          </a:xfrm>
          <a:prstGeom prst="rect">
            <a:avLst/>
          </a:prstGeom>
          <a:solidFill>
            <a:srgbClr val="FFFFFF"/>
          </a:solidFill>
          <a:ln w="9525" algn="ctr">
            <a:solidFill>
              <a:srgbClr val="2D2D8A">
                <a:lumMod val="75000"/>
              </a:srgbClr>
            </a:solidFill>
            <a:miter lim="800000"/>
            <a:headEnd/>
            <a:tailEnd/>
          </a:ln>
          <a:effectLst>
            <a:outerShdw dist="107763" dir="2700000" algn="ctr" rotWithShape="0">
              <a:srgbClr val="808080">
                <a:alpha val="50000"/>
              </a:srgbClr>
            </a:outerShdw>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i="0" u="none" strike="noStrike" kern="0" cap="none" spc="0" normalizeH="0" baseline="0" noProof="0" dirty="0" smtClean="0">
                <a:ln>
                  <a:noFill/>
                </a:ln>
                <a:solidFill>
                  <a:srgbClr val="000000"/>
                </a:solidFill>
                <a:effectLst/>
                <a:uLnTx/>
                <a:uFillTx/>
                <a:latin typeface="+mj-lt"/>
              </a:rPr>
              <a:t>27 U.S.C. 205(d)</a:t>
            </a:r>
          </a:p>
        </p:txBody>
      </p:sp>
    </p:spTree>
    <p:extLst>
      <p:ext uri="{BB962C8B-B14F-4D97-AF65-F5344CB8AC3E}">
        <p14:creationId xmlns:p14="http://schemas.microsoft.com/office/powerpoint/2010/main" val="626216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6286" y="263745"/>
            <a:ext cx="7060474" cy="1061672"/>
          </a:xfrm>
        </p:spPr>
        <p:txBody>
          <a:bodyPr>
            <a:normAutofit/>
          </a:bodyPr>
          <a:lstStyle/>
          <a:p>
            <a:r>
              <a:rPr lang="en-US" sz="4400" dirty="0" smtClean="0">
                <a:latin typeface="+mn-lt"/>
              </a:rPr>
              <a:t>New TID Office</a:t>
            </a:r>
            <a:endParaRPr lang="en-US" sz="4400" dirty="0">
              <a:latin typeface="+mn-lt"/>
            </a:endParaRPr>
          </a:p>
        </p:txBody>
      </p:sp>
      <p:sp>
        <p:nvSpPr>
          <p:cNvPr id="3" name="Content Placeholder 2"/>
          <p:cNvSpPr>
            <a:spLocks noGrp="1"/>
          </p:cNvSpPr>
          <p:nvPr>
            <p:ph idx="1"/>
          </p:nvPr>
        </p:nvSpPr>
        <p:spPr/>
        <p:txBody>
          <a:bodyPr/>
          <a:lstStyle/>
          <a:p>
            <a:pPr marL="342900" lvl="0" indent="-342900" defTabSz="457200" fontAlgn="base">
              <a:lnSpc>
                <a:spcPct val="100000"/>
              </a:lnSpc>
              <a:spcBef>
                <a:spcPct val="20000"/>
              </a:spcBef>
              <a:spcAft>
                <a:spcPct val="0"/>
              </a:spcAft>
              <a:buClrTx/>
              <a:buSzTx/>
              <a:buFont typeface="Arial" charset="0"/>
              <a:buChar char="•"/>
            </a:pPr>
            <a:r>
              <a:rPr lang="en-US" dirty="0">
                <a:solidFill>
                  <a:schemeClr val="tx1"/>
                </a:solidFill>
                <a:latin typeface="+mj-lt"/>
                <a:ea typeface="Tahoma" panose="020B0604030504040204" pitchFamily="34" charset="0"/>
                <a:cs typeface="Tahoma" panose="020B0604030504040204" pitchFamily="34" charset="0"/>
              </a:rPr>
              <a:t>TTB received a $5 million appropriation for FY </a:t>
            </a:r>
            <a:r>
              <a:rPr lang="en-US" dirty="0" smtClean="0">
                <a:solidFill>
                  <a:schemeClr val="tx1"/>
                </a:solidFill>
                <a:latin typeface="+mj-lt"/>
                <a:ea typeface="Tahoma" panose="020B0604030504040204" pitchFamily="34" charset="0"/>
                <a:cs typeface="Tahoma" panose="020B0604030504040204" pitchFamily="34" charset="0"/>
              </a:rPr>
              <a:t>2018 </a:t>
            </a:r>
            <a:r>
              <a:rPr lang="en-US" dirty="0">
                <a:solidFill>
                  <a:schemeClr val="tx1"/>
                </a:solidFill>
                <a:latin typeface="+mj-lt"/>
                <a:ea typeface="Tahoma" panose="020B0604030504040204" pitchFamily="34" charset="0"/>
                <a:cs typeface="Tahoma" panose="020B0604030504040204" pitchFamily="34" charset="0"/>
              </a:rPr>
              <a:t>and FY </a:t>
            </a:r>
            <a:r>
              <a:rPr lang="en-US" dirty="0" smtClean="0">
                <a:solidFill>
                  <a:schemeClr val="tx1"/>
                </a:solidFill>
                <a:latin typeface="+mj-lt"/>
                <a:ea typeface="Tahoma" panose="020B0604030504040204" pitchFamily="34" charset="0"/>
                <a:cs typeface="Tahoma" panose="020B0604030504040204" pitchFamily="34" charset="0"/>
              </a:rPr>
              <a:t>2019 </a:t>
            </a:r>
            <a:r>
              <a:rPr lang="en-US" dirty="0">
                <a:solidFill>
                  <a:schemeClr val="tx1"/>
                </a:solidFill>
                <a:latin typeface="+mj-lt"/>
                <a:ea typeface="Tahoma" panose="020B0604030504040204" pitchFamily="34" charset="0"/>
                <a:cs typeface="Tahoma" panose="020B0604030504040204" pitchFamily="34" charset="0"/>
              </a:rPr>
              <a:t>to increase enforcement efforts for industry trade practice violations. </a:t>
            </a:r>
          </a:p>
          <a:p>
            <a:pPr marL="342900" lvl="0" indent="-342900" defTabSz="457200" fontAlgn="base">
              <a:lnSpc>
                <a:spcPct val="100000"/>
              </a:lnSpc>
              <a:spcBef>
                <a:spcPct val="20000"/>
              </a:spcBef>
              <a:spcAft>
                <a:spcPct val="0"/>
              </a:spcAft>
              <a:buClrTx/>
              <a:buSzTx/>
              <a:buFont typeface="Arial" charset="0"/>
              <a:buChar char="•"/>
            </a:pPr>
            <a:r>
              <a:rPr lang="en-US" dirty="0">
                <a:solidFill>
                  <a:schemeClr val="tx1"/>
                </a:solidFill>
                <a:latin typeface="+mj-lt"/>
                <a:ea typeface="Tahoma" panose="020B0604030504040204" pitchFamily="34" charset="0"/>
                <a:cs typeface="Tahoma" panose="020B0604030504040204" pitchFamily="34" charset="0"/>
              </a:rPr>
              <a:t>New Office of Special Operations under TID </a:t>
            </a:r>
            <a:r>
              <a:rPr lang="en-US" dirty="0" smtClean="0">
                <a:solidFill>
                  <a:schemeClr val="tx1"/>
                </a:solidFill>
                <a:latin typeface="+mj-lt"/>
                <a:ea typeface="Tahoma" panose="020B0604030504040204" pitchFamily="34" charset="0"/>
                <a:cs typeface="Tahoma" panose="020B0604030504040204" pitchFamily="34" charset="0"/>
              </a:rPr>
              <a:t> initiates </a:t>
            </a:r>
            <a:r>
              <a:rPr lang="en-US" dirty="0">
                <a:solidFill>
                  <a:schemeClr val="tx1"/>
                </a:solidFill>
                <a:latin typeface="+mj-lt"/>
                <a:ea typeface="Tahoma" panose="020B0604030504040204" pitchFamily="34" charset="0"/>
                <a:cs typeface="Tahoma" panose="020B0604030504040204" pitchFamily="34" charset="0"/>
              </a:rPr>
              <a:t>and </a:t>
            </a:r>
            <a:r>
              <a:rPr lang="en-US" dirty="0" smtClean="0">
                <a:solidFill>
                  <a:schemeClr val="tx1"/>
                </a:solidFill>
                <a:latin typeface="+mj-lt"/>
                <a:ea typeface="Tahoma" panose="020B0604030504040204" pitchFamily="34" charset="0"/>
                <a:cs typeface="Tahoma" panose="020B0604030504040204" pitchFamily="34" charset="0"/>
              </a:rPr>
              <a:t>oversees </a:t>
            </a:r>
            <a:r>
              <a:rPr lang="en-US" dirty="0">
                <a:solidFill>
                  <a:schemeClr val="tx1"/>
                </a:solidFill>
                <a:latin typeface="+mj-lt"/>
                <a:ea typeface="Tahoma" panose="020B0604030504040204" pitchFamily="34" charset="0"/>
                <a:cs typeface="Tahoma" panose="020B0604030504040204" pitchFamily="34" charset="0"/>
              </a:rPr>
              <a:t>trade practice investigations.</a:t>
            </a:r>
          </a:p>
          <a:p>
            <a:pPr marL="742950" lvl="1" indent="-285750" defTabSz="457200" fontAlgn="base">
              <a:lnSpc>
                <a:spcPct val="100000"/>
              </a:lnSpc>
              <a:spcBef>
                <a:spcPct val="20000"/>
              </a:spcBef>
              <a:spcAft>
                <a:spcPct val="0"/>
              </a:spcAft>
              <a:buClrTx/>
              <a:buFont typeface="Arial" charset="0"/>
              <a:buChar char="–"/>
            </a:pPr>
            <a:r>
              <a:rPr lang="en-US" dirty="0">
                <a:solidFill>
                  <a:schemeClr val="tx1"/>
                </a:solidFill>
                <a:latin typeface="+mj-lt"/>
                <a:ea typeface="Tahoma" panose="020B0604030504040204" pitchFamily="34" charset="0"/>
                <a:cs typeface="Tahoma" panose="020B0604030504040204" pitchFamily="34" charset="0"/>
              </a:rPr>
              <a:t>Office </a:t>
            </a:r>
            <a:r>
              <a:rPr lang="en-US" dirty="0" smtClean="0">
                <a:solidFill>
                  <a:schemeClr val="tx1"/>
                </a:solidFill>
                <a:latin typeface="+mj-lt"/>
                <a:ea typeface="Tahoma" panose="020B0604030504040204" pitchFamily="34" charset="0"/>
                <a:cs typeface="Tahoma" panose="020B0604030504040204" pitchFamily="34" charset="0"/>
              </a:rPr>
              <a:t>consists </a:t>
            </a:r>
            <a:r>
              <a:rPr lang="en-US" dirty="0">
                <a:solidFill>
                  <a:schemeClr val="tx1"/>
                </a:solidFill>
                <a:latin typeface="+mj-lt"/>
                <a:ea typeface="Tahoma" panose="020B0604030504040204" pitchFamily="34" charset="0"/>
                <a:cs typeface="Tahoma" panose="020B0604030504040204" pitchFamily="34" charset="0"/>
              </a:rPr>
              <a:t>of 9 Special Operations Investigators (SOI) and a supervisor.</a:t>
            </a:r>
          </a:p>
          <a:p>
            <a:pPr marL="742950" lvl="1" indent="-285750" defTabSz="457200" fontAlgn="base">
              <a:lnSpc>
                <a:spcPct val="100000"/>
              </a:lnSpc>
              <a:spcBef>
                <a:spcPct val="20000"/>
              </a:spcBef>
              <a:spcAft>
                <a:spcPct val="0"/>
              </a:spcAft>
              <a:buClrTx/>
              <a:buFont typeface="Arial" charset="0"/>
              <a:buChar char="–"/>
            </a:pPr>
            <a:r>
              <a:rPr lang="en-US" dirty="0">
                <a:solidFill>
                  <a:schemeClr val="tx1"/>
                </a:solidFill>
                <a:latin typeface="+mj-lt"/>
                <a:ea typeface="Tahoma" panose="020B0604030504040204" pitchFamily="34" charset="0"/>
                <a:cs typeface="Tahoma" panose="020B0604030504040204" pitchFamily="34" charset="0"/>
              </a:rPr>
              <a:t>Other TID investigators will be assigned to assist.</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6</a:t>
            </a:fld>
            <a:endParaRPr lang="en-US" dirty="0"/>
          </a:p>
        </p:txBody>
      </p:sp>
    </p:spTree>
    <p:extLst>
      <p:ext uri="{BB962C8B-B14F-4D97-AF65-F5344CB8AC3E}">
        <p14:creationId xmlns:p14="http://schemas.microsoft.com/office/powerpoint/2010/main" val="266842052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17410"/>
          </a:xfrm>
        </p:spPr>
        <p:txBody>
          <a:bodyPr>
            <a:normAutofit/>
          </a:bodyPr>
          <a:lstStyle/>
          <a:p>
            <a:r>
              <a:rPr lang="en-US" sz="4400" dirty="0">
                <a:ea typeface="Tahoma" panose="020B0604030504040204" pitchFamily="34" charset="0"/>
                <a:cs typeface="Tahoma" panose="020B0604030504040204" pitchFamily="34" charset="0"/>
              </a:rPr>
              <a:t>Consignment </a:t>
            </a:r>
            <a:r>
              <a:rPr lang="en-US" sz="4400" dirty="0" smtClean="0">
                <a:ea typeface="Tahoma" panose="020B0604030504040204" pitchFamily="34" charset="0"/>
                <a:cs typeface="Tahoma" panose="020B0604030504040204" pitchFamily="34" charset="0"/>
              </a:rPr>
              <a:t>Sales </a:t>
            </a: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865562" y="1506583"/>
            <a:ext cx="7821238" cy="4597643"/>
          </a:xfrm>
        </p:spPr>
        <p:txBody>
          <a:bodyPr>
            <a:normAutofit/>
          </a:bodyPr>
          <a:lstStyle/>
          <a:p>
            <a:pPr marL="45720" lvl="1" indent="0">
              <a:lnSpc>
                <a:spcPct val="80000"/>
              </a:lnSpc>
              <a:buNone/>
            </a:pPr>
            <a:r>
              <a:rPr lang="en-US" sz="3200" dirty="0">
                <a:solidFill>
                  <a:schemeClr val="tx1">
                    <a:lumMod val="85000"/>
                    <a:lumOff val="15000"/>
                  </a:schemeClr>
                </a:solidFill>
                <a:latin typeface="+mn-lt"/>
                <a:ea typeface="Tahoma" panose="020B0604030504040204" pitchFamily="34" charset="0"/>
                <a:cs typeface="Tahoma" panose="020B0604030504040204" pitchFamily="34" charset="0"/>
              </a:rPr>
              <a:t>Unlawful to sell (continued): </a:t>
            </a:r>
          </a:p>
          <a:p>
            <a:pPr marL="868680" lvl="3" indent="-457200">
              <a:lnSpc>
                <a:spcPct val="200000"/>
              </a:lnSpc>
              <a:spcBef>
                <a:spcPts val="1200"/>
              </a:spcBef>
              <a:spcAft>
                <a:spcPts val="1200"/>
              </a:spcAft>
              <a:buClrTx/>
              <a:buFont typeface="Arial" panose="020B0604020202020204" pitchFamily="34" charset="0"/>
              <a:buChar char="•"/>
            </a:pPr>
            <a:r>
              <a:rPr lang="en-US" sz="2800" dirty="0">
                <a:solidFill>
                  <a:schemeClr val="tx1">
                    <a:lumMod val="85000"/>
                    <a:lumOff val="15000"/>
                  </a:schemeClr>
                </a:solidFill>
                <a:ea typeface="Tahoma" panose="020B0604030504040204" pitchFamily="34" charset="0"/>
                <a:cs typeface="Tahoma" panose="020B0604030504040204" pitchFamily="34" charset="0"/>
              </a:rPr>
              <a:t>On any basis other than a bona fide sale, or</a:t>
            </a:r>
          </a:p>
          <a:p>
            <a:pPr marL="868680" lvl="3" indent="-457200">
              <a:lnSpc>
                <a:spcPct val="80000"/>
              </a:lnSpc>
              <a:spcBef>
                <a:spcPts val="1200"/>
              </a:spcBef>
              <a:spcAft>
                <a:spcPts val="1200"/>
              </a:spcAft>
              <a:buClrTx/>
              <a:buFont typeface="Arial" panose="020B0604020202020204" pitchFamily="34" charset="0"/>
              <a:buChar char="•"/>
            </a:pPr>
            <a:r>
              <a:rPr lang="en-US" sz="2800" dirty="0">
                <a:solidFill>
                  <a:schemeClr val="tx1">
                    <a:lumMod val="85000"/>
                    <a:lumOff val="15000"/>
                  </a:schemeClr>
                </a:solidFill>
                <a:ea typeface="Tahoma" panose="020B0604030504040204" pitchFamily="34" charset="0"/>
                <a:cs typeface="Tahoma" panose="020B0604030504040204" pitchFamily="34" charset="0"/>
              </a:rPr>
              <a:t>Where any part of the transaction involves the acquisition of other wine, distilled spirits, or malt beverages from the trade buyer</a:t>
            </a:r>
            <a:endParaRPr lang="en-US" sz="2800" b="1" dirty="0">
              <a:solidFill>
                <a:schemeClr val="tx1">
                  <a:lumMod val="85000"/>
                  <a:lumOff val="15000"/>
                </a:schemeClr>
              </a:solidFill>
              <a:ea typeface="Tahoma" panose="020B0604030504040204" pitchFamily="34" charset="0"/>
              <a:cs typeface="Tahoma" panose="020B0604030504040204" pitchFamily="34" charset="0"/>
            </a:endParaRPr>
          </a:p>
          <a:p>
            <a:pPr marL="45720" lvl="1" indent="0">
              <a:lnSpc>
                <a:spcPct val="80000"/>
              </a:lnSpc>
              <a:buNone/>
            </a:pPr>
            <a:endParaRPr lang="en-US" sz="2800" dirty="0" smtClean="0">
              <a:solidFill>
                <a:schemeClr val="tx1">
                  <a:lumMod val="85000"/>
                  <a:lumOff val="15000"/>
                </a:schemeClr>
              </a:solidFill>
              <a:ea typeface="Tahoma" panose="020B0604030504040204" pitchFamily="34" charset="0"/>
              <a:cs typeface="Tahoma" panose="020B0604030504040204" pitchFamily="34" charset="0"/>
            </a:endParaRPr>
          </a:p>
        </p:txBody>
      </p:sp>
      <p:sp>
        <p:nvSpPr>
          <p:cNvPr id="7" name="TextBox 6"/>
          <p:cNvSpPr txBox="1"/>
          <p:nvPr/>
        </p:nvSpPr>
        <p:spPr>
          <a:xfrm>
            <a:off x="322002" y="5840701"/>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11</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3" name="Slide Number Placeholder 12"/>
          <p:cNvSpPr>
            <a:spLocks noGrp="1"/>
          </p:cNvSpPr>
          <p:nvPr>
            <p:ph type="sldNum" sz="quarter" idx="12"/>
          </p:nvPr>
        </p:nvSpPr>
        <p:spPr/>
        <p:txBody>
          <a:bodyPr/>
          <a:lstStyle/>
          <a:p>
            <a:fld id="{E42367A3-023C-4870-9A86-52F994C50B51}" type="slidenum">
              <a:rPr lang="en-US" smtClean="0"/>
              <a:pPr/>
              <a:t>60</a:t>
            </a:fld>
            <a:endParaRPr lang="en-US" dirty="0"/>
          </a:p>
        </p:txBody>
      </p:sp>
      <p:sp>
        <p:nvSpPr>
          <p:cNvPr id="10" name="Text Box 6"/>
          <p:cNvSpPr txBox="1">
            <a:spLocks noChangeArrowheads="1"/>
          </p:cNvSpPr>
          <p:nvPr/>
        </p:nvSpPr>
        <p:spPr bwMode="auto">
          <a:xfrm>
            <a:off x="5866419" y="5577176"/>
            <a:ext cx="3117850" cy="527050"/>
          </a:xfrm>
          <a:prstGeom prst="rect">
            <a:avLst/>
          </a:prstGeom>
          <a:solidFill>
            <a:srgbClr val="FFFFFF"/>
          </a:solidFill>
          <a:ln w="9525" algn="ctr">
            <a:solidFill>
              <a:srgbClr val="2D2D8A">
                <a:lumMod val="75000"/>
              </a:srgbClr>
            </a:solidFill>
            <a:miter lim="800000"/>
            <a:headEnd/>
            <a:tailEnd/>
          </a:ln>
          <a:effectLst>
            <a:outerShdw dist="107763" dir="2700000" algn="ctr" rotWithShape="0">
              <a:srgbClr val="808080">
                <a:alpha val="50000"/>
              </a:srgbClr>
            </a:outerShdw>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en-US" altLang="en-US" sz="2800" i="0" u="none" strike="noStrike" kern="0" cap="none" spc="0" normalizeH="0" baseline="0" noProof="0" dirty="0" smtClean="0">
                <a:ln>
                  <a:noFill/>
                </a:ln>
                <a:solidFill>
                  <a:srgbClr val="000000"/>
                </a:solidFill>
                <a:effectLst/>
                <a:uLnTx/>
                <a:uFillTx/>
                <a:latin typeface="+mj-lt"/>
              </a:rPr>
              <a:t>27 U.S.C. 205(d)</a:t>
            </a:r>
          </a:p>
        </p:txBody>
      </p:sp>
    </p:spTree>
    <p:extLst>
      <p:ext uri="{BB962C8B-B14F-4D97-AF65-F5344CB8AC3E}">
        <p14:creationId xmlns:p14="http://schemas.microsoft.com/office/powerpoint/2010/main" val="294689800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17410"/>
          </a:xfrm>
        </p:spPr>
        <p:txBody>
          <a:bodyPr>
            <a:normAutofit/>
          </a:bodyPr>
          <a:lstStyle/>
          <a:p>
            <a:r>
              <a:rPr lang="en-US" sz="4400" dirty="0">
                <a:ea typeface="Tahoma" panose="020B0604030504040204" pitchFamily="34" charset="0"/>
                <a:cs typeface="Tahoma" panose="020B0604030504040204" pitchFamily="34" charset="0"/>
              </a:rPr>
              <a:t>Consignment </a:t>
            </a:r>
            <a:r>
              <a:rPr lang="en-US" sz="4400" dirty="0" smtClean="0">
                <a:ea typeface="Tahoma" panose="020B0604030504040204" pitchFamily="34" charset="0"/>
                <a:cs typeface="Tahoma" panose="020B0604030504040204" pitchFamily="34" charset="0"/>
              </a:rPr>
              <a:t>Sales </a:t>
            </a: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pic>
        <p:nvPicPr>
          <p:cNvPr id="4" name="Content Placeholder 3"/>
          <p:cNvPicPr>
            <a:picLocks noGrp="1" noChangeAspect="1"/>
          </p:cNvPicPr>
          <p:nvPr>
            <p:ph idx="1"/>
          </p:nvPr>
        </p:nvPicPr>
        <p:blipFill>
          <a:blip r:embed="rId3"/>
          <a:stretch>
            <a:fillRect/>
          </a:stretch>
        </p:blipFill>
        <p:spPr>
          <a:xfrm>
            <a:off x="1056950" y="2008719"/>
            <a:ext cx="7352413" cy="2847079"/>
          </a:xfrm>
          <a:prstGeom prst="rect">
            <a:avLst/>
          </a:prstGeom>
        </p:spPr>
      </p:pic>
      <p:sp>
        <p:nvSpPr>
          <p:cNvPr id="7" name="TextBox 6"/>
          <p:cNvSpPr txBox="1"/>
          <p:nvPr/>
        </p:nvSpPr>
        <p:spPr>
          <a:xfrm>
            <a:off x="322002" y="5840701"/>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11</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3" name="Slide Number Placeholder 12"/>
          <p:cNvSpPr>
            <a:spLocks noGrp="1"/>
          </p:cNvSpPr>
          <p:nvPr>
            <p:ph type="sldNum" sz="quarter" idx="12"/>
          </p:nvPr>
        </p:nvSpPr>
        <p:spPr/>
        <p:txBody>
          <a:bodyPr/>
          <a:lstStyle/>
          <a:p>
            <a:fld id="{E42367A3-023C-4870-9A86-52F994C50B51}" type="slidenum">
              <a:rPr lang="en-US" smtClean="0"/>
              <a:pPr/>
              <a:t>61</a:t>
            </a:fld>
            <a:endParaRPr lang="en-US" dirty="0"/>
          </a:p>
        </p:txBody>
      </p:sp>
    </p:spTree>
    <p:extLst>
      <p:ext uri="{BB962C8B-B14F-4D97-AF65-F5344CB8AC3E}">
        <p14:creationId xmlns:p14="http://schemas.microsoft.com/office/powerpoint/2010/main" val="213487766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17410"/>
          </a:xfrm>
        </p:spPr>
        <p:txBody>
          <a:bodyPr>
            <a:normAutofit/>
          </a:bodyPr>
          <a:lstStyle/>
          <a:p>
            <a:r>
              <a:rPr lang="en-US" sz="4400" dirty="0">
                <a:ea typeface="Tahoma" panose="020B0604030504040204" pitchFamily="34" charset="0"/>
                <a:cs typeface="Tahoma" panose="020B0604030504040204" pitchFamily="34" charset="0"/>
              </a:rPr>
              <a:t>Consignment </a:t>
            </a:r>
            <a:r>
              <a:rPr lang="en-US" sz="4400" dirty="0" smtClean="0">
                <a:ea typeface="Tahoma" panose="020B0604030504040204" pitchFamily="34" charset="0"/>
                <a:cs typeface="Tahoma" panose="020B0604030504040204" pitchFamily="34" charset="0"/>
              </a:rPr>
              <a:t>Sales Exception</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7" name="TextBox 6"/>
          <p:cNvSpPr txBox="1"/>
          <p:nvPr/>
        </p:nvSpPr>
        <p:spPr>
          <a:xfrm>
            <a:off x="322002" y="5840701"/>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11</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3" name="Slide Number Placeholder 12"/>
          <p:cNvSpPr>
            <a:spLocks noGrp="1"/>
          </p:cNvSpPr>
          <p:nvPr>
            <p:ph type="sldNum" sz="quarter" idx="12"/>
          </p:nvPr>
        </p:nvSpPr>
        <p:spPr/>
        <p:txBody>
          <a:bodyPr/>
          <a:lstStyle/>
          <a:p>
            <a:fld id="{E42367A3-023C-4870-9A86-52F994C50B51}" type="slidenum">
              <a:rPr lang="en-US" smtClean="0"/>
              <a:pPr/>
              <a:t>62</a:t>
            </a:fld>
            <a:endParaRPr lang="en-US" dirty="0"/>
          </a:p>
        </p:txBody>
      </p:sp>
      <p:sp>
        <p:nvSpPr>
          <p:cNvPr id="3" name="Content Placeholder 2"/>
          <p:cNvSpPr>
            <a:spLocks noGrp="1"/>
          </p:cNvSpPr>
          <p:nvPr>
            <p:ph idx="1"/>
          </p:nvPr>
        </p:nvSpPr>
        <p:spPr/>
        <p:txBody>
          <a:bodyPr/>
          <a:lstStyle/>
          <a:p>
            <a:pPr marL="0" indent="0">
              <a:buNone/>
            </a:pPr>
            <a:r>
              <a:rPr lang="en-US" altLang="en-US" dirty="0">
                <a:solidFill>
                  <a:schemeClr val="tx1">
                    <a:lumMod val="85000"/>
                    <a:lumOff val="15000"/>
                  </a:schemeClr>
                </a:solidFill>
                <a:latin typeface="+mn-lt"/>
              </a:rPr>
              <a:t>Merchandise returns for ordinary and usual commercial reasons do not constitute consignment sales, such as:</a:t>
            </a:r>
          </a:p>
          <a:p>
            <a:pPr lvl="1">
              <a:spcBef>
                <a:spcPts val="1200"/>
              </a:spcBef>
            </a:pPr>
            <a:r>
              <a:rPr lang="en-US" altLang="en-US" sz="2800" dirty="0">
                <a:solidFill>
                  <a:schemeClr val="tx1">
                    <a:lumMod val="85000"/>
                    <a:lumOff val="15000"/>
                  </a:schemeClr>
                </a:solidFill>
              </a:rPr>
              <a:t>Error in delivery (27 CFR 11.33)</a:t>
            </a:r>
          </a:p>
          <a:p>
            <a:pPr lvl="1">
              <a:spcBef>
                <a:spcPts val="1200"/>
              </a:spcBef>
            </a:pPr>
            <a:r>
              <a:rPr lang="en-US" altLang="en-US" sz="2800" dirty="0">
                <a:solidFill>
                  <a:schemeClr val="tx1">
                    <a:lumMod val="85000"/>
                    <a:lumOff val="15000"/>
                  </a:schemeClr>
                </a:solidFill>
              </a:rPr>
              <a:t>Defective product (27 CFR 11.32)</a:t>
            </a:r>
          </a:p>
          <a:p>
            <a:pPr lvl="1">
              <a:spcBef>
                <a:spcPts val="1200"/>
              </a:spcBef>
            </a:pPr>
            <a:r>
              <a:rPr lang="en-US" altLang="en-US" sz="2800" dirty="0">
                <a:solidFill>
                  <a:schemeClr val="tx1">
                    <a:lumMod val="85000"/>
                    <a:lumOff val="15000"/>
                  </a:schemeClr>
                </a:solidFill>
              </a:rPr>
              <a:t>Product unlawful to sell (27 CFR 11.34</a:t>
            </a:r>
            <a:r>
              <a:rPr lang="en-US" altLang="en-US" sz="2800" dirty="0" smtClean="0">
                <a:solidFill>
                  <a:schemeClr val="tx1">
                    <a:lumMod val="85000"/>
                    <a:lumOff val="15000"/>
                  </a:schemeClr>
                </a:solidFill>
              </a:rPr>
              <a:t>)</a:t>
            </a:r>
            <a:endParaRPr lang="en-US" altLang="en-US" sz="2800" dirty="0">
              <a:solidFill>
                <a:schemeClr val="tx1">
                  <a:lumMod val="85000"/>
                  <a:lumOff val="15000"/>
                </a:schemeClr>
              </a:solidFill>
            </a:endParaRPr>
          </a:p>
        </p:txBody>
      </p:sp>
    </p:spTree>
    <p:extLst>
      <p:ext uri="{BB962C8B-B14F-4D97-AF65-F5344CB8AC3E}">
        <p14:creationId xmlns:p14="http://schemas.microsoft.com/office/powerpoint/2010/main" val="200405305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17410"/>
          </a:xfrm>
        </p:spPr>
        <p:txBody>
          <a:bodyPr>
            <a:normAutofit/>
          </a:bodyPr>
          <a:lstStyle/>
          <a:p>
            <a:r>
              <a:rPr lang="en-US" sz="4400" dirty="0">
                <a:ea typeface="Tahoma" panose="020B0604030504040204" pitchFamily="34" charset="0"/>
                <a:cs typeface="Tahoma" panose="020B0604030504040204" pitchFamily="34" charset="0"/>
              </a:rPr>
              <a:t>Consignment </a:t>
            </a:r>
            <a:r>
              <a:rPr lang="en-US" sz="4400" dirty="0" smtClean="0">
                <a:ea typeface="Tahoma" panose="020B0604030504040204" pitchFamily="34" charset="0"/>
                <a:cs typeface="Tahoma" panose="020B0604030504040204" pitchFamily="34" charset="0"/>
              </a:rPr>
              <a:t>Sales Exception</a:t>
            </a:r>
            <a:br>
              <a:rPr lang="en-US" sz="4400" dirty="0" smtClean="0">
                <a:ea typeface="Tahoma" panose="020B0604030504040204" pitchFamily="34" charset="0"/>
                <a:cs typeface="Tahoma" panose="020B0604030504040204" pitchFamily="34" charset="0"/>
              </a:rPr>
            </a:b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7" name="TextBox 6"/>
          <p:cNvSpPr txBox="1"/>
          <p:nvPr/>
        </p:nvSpPr>
        <p:spPr>
          <a:xfrm>
            <a:off x="322002" y="5840701"/>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11</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3" name="Slide Number Placeholder 12"/>
          <p:cNvSpPr>
            <a:spLocks noGrp="1"/>
          </p:cNvSpPr>
          <p:nvPr>
            <p:ph type="sldNum" sz="quarter" idx="12"/>
          </p:nvPr>
        </p:nvSpPr>
        <p:spPr/>
        <p:txBody>
          <a:bodyPr/>
          <a:lstStyle/>
          <a:p>
            <a:fld id="{E42367A3-023C-4870-9A86-52F994C50B51}" type="slidenum">
              <a:rPr lang="en-US" smtClean="0"/>
              <a:pPr/>
              <a:t>63</a:t>
            </a:fld>
            <a:endParaRPr lang="en-US" dirty="0"/>
          </a:p>
        </p:txBody>
      </p:sp>
      <p:sp>
        <p:nvSpPr>
          <p:cNvPr id="3" name="Content Placeholder 2"/>
          <p:cNvSpPr>
            <a:spLocks noGrp="1"/>
          </p:cNvSpPr>
          <p:nvPr>
            <p:ph idx="1"/>
          </p:nvPr>
        </p:nvSpPr>
        <p:spPr>
          <a:xfrm>
            <a:off x="822959" y="1845734"/>
            <a:ext cx="7743525" cy="4023360"/>
          </a:xfrm>
        </p:spPr>
        <p:txBody>
          <a:bodyPr/>
          <a:lstStyle/>
          <a:p>
            <a:pPr marL="0" indent="0">
              <a:buNone/>
            </a:pPr>
            <a:r>
              <a:rPr lang="en-US" altLang="en-US" dirty="0">
                <a:solidFill>
                  <a:schemeClr val="tx1">
                    <a:lumMod val="85000"/>
                    <a:lumOff val="15000"/>
                  </a:schemeClr>
                </a:solidFill>
                <a:latin typeface="+mn-lt"/>
              </a:rPr>
              <a:t>Ordinary and usual commercial reasons (continued): </a:t>
            </a:r>
          </a:p>
          <a:p>
            <a:pPr lvl="1">
              <a:spcBef>
                <a:spcPts val="1200"/>
              </a:spcBef>
            </a:pPr>
            <a:r>
              <a:rPr lang="en-US" altLang="en-US" sz="2800" dirty="0">
                <a:solidFill>
                  <a:schemeClr val="tx1">
                    <a:lumMod val="85000"/>
                    <a:lumOff val="15000"/>
                  </a:schemeClr>
                </a:solidFill>
              </a:rPr>
              <a:t>Termination of retail business (27 CFR 11.35) or wholesale franchise (27 CFR 11.36)</a:t>
            </a:r>
          </a:p>
          <a:p>
            <a:pPr lvl="1">
              <a:spcBef>
                <a:spcPts val="1200"/>
              </a:spcBef>
            </a:pPr>
            <a:r>
              <a:rPr lang="en-US" altLang="en-US" sz="2800" dirty="0">
                <a:solidFill>
                  <a:schemeClr val="tx1">
                    <a:lumMod val="85000"/>
                    <a:lumOff val="15000"/>
                  </a:schemeClr>
                </a:solidFill>
              </a:rPr>
              <a:t>Change in product (27 CFR 11.37)</a:t>
            </a:r>
          </a:p>
          <a:p>
            <a:pPr lvl="1">
              <a:spcBef>
                <a:spcPts val="1200"/>
              </a:spcBef>
            </a:pPr>
            <a:r>
              <a:rPr lang="en-US" altLang="en-US" sz="2800" dirty="0">
                <a:solidFill>
                  <a:schemeClr val="tx1">
                    <a:lumMod val="85000"/>
                    <a:lumOff val="15000"/>
                  </a:schemeClr>
                </a:solidFill>
              </a:rPr>
              <a:t>Discontinued product (27 CFR 11.38)</a:t>
            </a:r>
          </a:p>
          <a:p>
            <a:pPr lvl="1">
              <a:spcBef>
                <a:spcPts val="1200"/>
              </a:spcBef>
            </a:pPr>
            <a:r>
              <a:rPr lang="en-US" altLang="en-US" sz="2800" dirty="0">
                <a:solidFill>
                  <a:schemeClr val="tx1">
                    <a:lumMod val="85000"/>
                    <a:lumOff val="15000"/>
                  </a:schemeClr>
                </a:solidFill>
              </a:rPr>
              <a:t>Seasonal dealer (27 CFR 11.39)</a:t>
            </a:r>
          </a:p>
          <a:p>
            <a:endParaRPr lang="en-US" dirty="0"/>
          </a:p>
        </p:txBody>
      </p:sp>
    </p:spTree>
    <p:extLst>
      <p:ext uri="{BB962C8B-B14F-4D97-AF65-F5344CB8AC3E}">
        <p14:creationId xmlns:p14="http://schemas.microsoft.com/office/powerpoint/2010/main" val="271024955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17410"/>
          </a:xfrm>
        </p:spPr>
        <p:txBody>
          <a:bodyPr>
            <a:normAutofit/>
          </a:bodyPr>
          <a:lstStyle/>
          <a:p>
            <a:r>
              <a:rPr lang="en-US" sz="4400" dirty="0">
                <a:ea typeface="Tahoma" panose="020B0604030504040204" pitchFamily="34" charset="0"/>
                <a:cs typeface="Tahoma" panose="020B0604030504040204" pitchFamily="34" charset="0"/>
              </a:rPr>
              <a:t>Consignment </a:t>
            </a:r>
            <a:r>
              <a:rPr lang="en-US" sz="4400" dirty="0" smtClean="0">
                <a:ea typeface="Tahoma" panose="020B0604030504040204" pitchFamily="34" charset="0"/>
                <a:cs typeface="Tahoma" panose="020B0604030504040204" pitchFamily="34" charset="0"/>
              </a:rPr>
              <a:t>Sales Exception</a:t>
            </a:r>
            <a:br>
              <a:rPr lang="en-US" sz="4400" dirty="0" smtClean="0">
                <a:ea typeface="Tahoma" panose="020B0604030504040204" pitchFamily="34" charset="0"/>
                <a:cs typeface="Tahoma" panose="020B0604030504040204" pitchFamily="34" charset="0"/>
              </a:rPr>
            </a:br>
            <a:r>
              <a:rPr lang="en-US" sz="2400" dirty="0">
                <a:solidFill>
                  <a:prstClr val="black">
                    <a:lumMod val="75000"/>
                    <a:lumOff val="25000"/>
                  </a:prstClr>
                </a:solidFill>
                <a:ea typeface="Tahoma" panose="020B0604030504040204" pitchFamily="34" charset="0"/>
                <a:cs typeface="Tahoma" panose="020B0604030504040204" pitchFamily="34" charset="0"/>
              </a:rPr>
              <a:t>(Cont’d)</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7" name="TextBox 6"/>
          <p:cNvSpPr txBox="1"/>
          <p:nvPr/>
        </p:nvSpPr>
        <p:spPr>
          <a:xfrm>
            <a:off x="322002" y="5840701"/>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11</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3" name="Slide Number Placeholder 12"/>
          <p:cNvSpPr>
            <a:spLocks noGrp="1"/>
          </p:cNvSpPr>
          <p:nvPr>
            <p:ph type="sldNum" sz="quarter" idx="12"/>
          </p:nvPr>
        </p:nvSpPr>
        <p:spPr/>
        <p:txBody>
          <a:bodyPr/>
          <a:lstStyle/>
          <a:p>
            <a:fld id="{E42367A3-023C-4870-9A86-52F994C50B51}" type="slidenum">
              <a:rPr lang="en-US" smtClean="0"/>
              <a:pPr/>
              <a:t>64</a:t>
            </a:fld>
            <a:endParaRPr lang="en-US" dirty="0"/>
          </a:p>
        </p:txBody>
      </p:sp>
      <p:sp>
        <p:nvSpPr>
          <p:cNvPr id="3" name="Content Placeholder 2"/>
          <p:cNvSpPr>
            <a:spLocks noGrp="1"/>
          </p:cNvSpPr>
          <p:nvPr>
            <p:ph idx="1"/>
          </p:nvPr>
        </p:nvSpPr>
        <p:spPr/>
        <p:txBody>
          <a:bodyPr/>
          <a:lstStyle/>
          <a:p>
            <a:pPr marL="0" lvl="1" indent="0" defTabSz="457200" fontAlgn="base">
              <a:spcBef>
                <a:spcPct val="20000"/>
              </a:spcBef>
              <a:spcAft>
                <a:spcPts val="1200"/>
              </a:spcAft>
              <a:buNone/>
              <a:defRPr/>
            </a:pPr>
            <a:r>
              <a:rPr lang="en-US" sz="3600" dirty="0">
                <a:solidFill>
                  <a:sysClr val="windowText" lastClr="000000"/>
                </a:solidFill>
                <a:latin typeface="+mn-lt"/>
                <a:ea typeface="Tahoma" panose="020B0604030504040204" pitchFamily="34" charset="0"/>
                <a:cs typeface="Tahoma" panose="020B0604030504040204" pitchFamily="34" charset="0"/>
              </a:rPr>
              <a:t>Merchandise returns for reasons that are NOT considered ordinary and/or usual include:</a:t>
            </a:r>
          </a:p>
          <a:p>
            <a:pPr lvl="1" defTabSz="457200" fontAlgn="base">
              <a:spcBef>
                <a:spcPct val="20000"/>
              </a:spcBef>
              <a:spcAft>
                <a:spcPts val="1200"/>
              </a:spcAft>
              <a:defRPr/>
            </a:pPr>
            <a:r>
              <a:rPr lang="en-US" sz="3200" dirty="0">
                <a:solidFill>
                  <a:schemeClr val="tx1"/>
                </a:solidFill>
                <a:ea typeface="Tahoma" panose="020B0604030504040204" pitchFamily="34" charset="0"/>
                <a:cs typeface="Tahoma" panose="020B0604030504040204" pitchFamily="34" charset="0"/>
              </a:rPr>
              <a:t>Overstocked or slow moving products (27 CFR 11.45)</a:t>
            </a:r>
          </a:p>
          <a:p>
            <a:pPr lvl="1" defTabSz="457200" fontAlgn="base">
              <a:spcBef>
                <a:spcPct val="20000"/>
              </a:spcBef>
              <a:spcAft>
                <a:spcPct val="0"/>
              </a:spcAft>
              <a:defRPr/>
            </a:pPr>
            <a:r>
              <a:rPr lang="en-US" sz="3200" dirty="0">
                <a:solidFill>
                  <a:schemeClr val="tx1"/>
                </a:solidFill>
                <a:ea typeface="Tahoma" panose="020B0604030504040204" pitchFamily="34" charset="0"/>
                <a:cs typeface="Tahoma" panose="020B0604030504040204" pitchFamily="34" charset="0"/>
              </a:rPr>
              <a:t>Seasonal products (27 CFR 11.46)</a:t>
            </a:r>
          </a:p>
          <a:p>
            <a:endParaRPr lang="en-US" dirty="0"/>
          </a:p>
        </p:txBody>
      </p:sp>
    </p:spTree>
    <p:extLst>
      <p:ext uri="{BB962C8B-B14F-4D97-AF65-F5344CB8AC3E}">
        <p14:creationId xmlns:p14="http://schemas.microsoft.com/office/powerpoint/2010/main" val="186108672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17410"/>
          </a:xfrm>
        </p:spPr>
        <p:txBody>
          <a:bodyPr>
            <a:normAutofit/>
          </a:bodyPr>
          <a:lstStyle/>
          <a:p>
            <a:r>
              <a:rPr lang="en-US" sz="4400" dirty="0">
                <a:ea typeface="Tahoma" panose="020B0604030504040204" pitchFamily="34" charset="0"/>
                <a:cs typeface="Tahoma" panose="020B0604030504040204" pitchFamily="34" charset="0"/>
              </a:rPr>
              <a:t>Consignment </a:t>
            </a:r>
            <a:r>
              <a:rPr lang="en-US" sz="4400" dirty="0" smtClean="0">
                <a:ea typeface="Tahoma" panose="020B0604030504040204" pitchFamily="34" charset="0"/>
                <a:cs typeface="Tahoma" panose="020B0604030504040204" pitchFamily="34" charset="0"/>
              </a:rPr>
              <a:t>Sales - Example</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7" name="TextBox 6"/>
          <p:cNvSpPr txBox="1"/>
          <p:nvPr/>
        </p:nvSpPr>
        <p:spPr>
          <a:xfrm>
            <a:off x="322002" y="5840701"/>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11</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3" name="Slide Number Placeholder 12"/>
          <p:cNvSpPr>
            <a:spLocks noGrp="1"/>
          </p:cNvSpPr>
          <p:nvPr>
            <p:ph type="sldNum" sz="quarter" idx="12"/>
          </p:nvPr>
        </p:nvSpPr>
        <p:spPr/>
        <p:txBody>
          <a:bodyPr/>
          <a:lstStyle/>
          <a:p>
            <a:fld id="{E42367A3-023C-4870-9A86-52F994C50B51}" type="slidenum">
              <a:rPr lang="en-US" smtClean="0"/>
              <a:pPr/>
              <a:t>65</a:t>
            </a:fld>
            <a:endParaRPr lang="en-US" dirty="0"/>
          </a:p>
        </p:txBody>
      </p:sp>
      <p:sp>
        <p:nvSpPr>
          <p:cNvPr id="3" name="Content Placeholder 2"/>
          <p:cNvSpPr>
            <a:spLocks noGrp="1"/>
          </p:cNvSpPr>
          <p:nvPr>
            <p:ph idx="1"/>
          </p:nvPr>
        </p:nvSpPr>
        <p:spPr/>
        <p:txBody>
          <a:bodyPr/>
          <a:lstStyle/>
          <a:p>
            <a:pPr marL="688975" indent="-344488">
              <a:buClr>
                <a:schemeClr val="tx1"/>
              </a:buClr>
              <a:buFont typeface="Arial" panose="020B0604020202020204" pitchFamily="34" charset="0"/>
              <a:buChar char="•"/>
            </a:pPr>
            <a:r>
              <a:rPr lang="en-US" altLang="en-US" dirty="0"/>
              <a:t>An industry member (wholesaler, importer) sells a retailer 300 cases of alcohol beverages with the understanding that if it is not sold, it may be returned. </a:t>
            </a:r>
          </a:p>
          <a:p>
            <a:pPr marL="688975" indent="-344488">
              <a:buClr>
                <a:schemeClr val="tx1"/>
              </a:buClr>
              <a:buFont typeface="Arial" panose="020B0604020202020204" pitchFamily="34" charset="0"/>
              <a:buChar char="•"/>
            </a:pPr>
            <a:endParaRPr lang="en-US" altLang="en-US" dirty="0" smtClean="0"/>
          </a:p>
          <a:p>
            <a:pPr marL="688975" indent="-344488">
              <a:buClr>
                <a:schemeClr val="tx1"/>
              </a:buClr>
              <a:buFont typeface="Arial" panose="020B0604020202020204" pitchFamily="34" charset="0"/>
              <a:buChar char="•"/>
            </a:pPr>
            <a:r>
              <a:rPr lang="en-US" altLang="en-US" dirty="0" smtClean="0"/>
              <a:t>Importer </a:t>
            </a:r>
            <a:r>
              <a:rPr lang="en-US" altLang="en-US" dirty="0"/>
              <a:t>sells to wholesaler under condition that wholesaler is not required to pay for alcohol until sold to retailer.</a:t>
            </a:r>
          </a:p>
          <a:p>
            <a:endParaRPr lang="en-US" dirty="0"/>
          </a:p>
        </p:txBody>
      </p:sp>
    </p:spTree>
    <p:extLst>
      <p:ext uri="{BB962C8B-B14F-4D97-AF65-F5344CB8AC3E}">
        <p14:creationId xmlns:p14="http://schemas.microsoft.com/office/powerpoint/2010/main" val="24774522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17410"/>
          </a:xfrm>
        </p:spPr>
        <p:txBody>
          <a:bodyPr>
            <a:normAutofit/>
          </a:bodyPr>
          <a:lstStyle/>
          <a:p>
            <a:r>
              <a:rPr lang="en-US" sz="4400" dirty="0">
                <a:ea typeface="Tahoma" panose="020B0604030504040204" pitchFamily="34" charset="0"/>
                <a:cs typeface="Tahoma" panose="020B0604030504040204" pitchFamily="34" charset="0"/>
              </a:rPr>
              <a:t>Consignment </a:t>
            </a:r>
            <a:r>
              <a:rPr lang="en-US" sz="4400" dirty="0" smtClean="0">
                <a:ea typeface="Tahoma" panose="020B0604030504040204" pitchFamily="34" charset="0"/>
                <a:cs typeface="Tahoma" panose="020B0604030504040204" pitchFamily="34" charset="0"/>
              </a:rPr>
              <a:t>Sales</a:t>
            </a:r>
            <a:endParaRPr lang="en-US" sz="4400" dirty="0">
              <a:solidFill>
                <a:schemeClr val="accent1">
                  <a:lumMod val="50000"/>
                </a:schemeClr>
              </a:solidFill>
              <a:ea typeface="Tahoma" panose="020B0604030504040204" pitchFamily="34" charset="0"/>
              <a:cs typeface="Tahoma" panose="020B0604030504040204" pitchFamily="34" charset="0"/>
            </a:endParaRPr>
          </a:p>
        </p:txBody>
      </p:sp>
      <p:sp>
        <p:nvSpPr>
          <p:cNvPr id="7" name="TextBox 6"/>
          <p:cNvSpPr txBox="1"/>
          <p:nvPr/>
        </p:nvSpPr>
        <p:spPr>
          <a:xfrm>
            <a:off x="322002" y="5840701"/>
            <a:ext cx="1981200" cy="400110"/>
          </a:xfrm>
          <a:prstGeom prst="rect">
            <a:avLst/>
          </a:prstGeom>
          <a:noFill/>
        </p:spPr>
        <p:txBody>
          <a:bodyPr wrap="square" rtlCol="0">
            <a:spAutoFit/>
          </a:bodyPr>
          <a:lstStyle/>
          <a:p>
            <a:pPr eaLnBrk="0" fontAlgn="base" hangingPunct="0">
              <a:spcBef>
                <a:spcPct val="0"/>
              </a:spcBef>
              <a:spcAft>
                <a:spcPct val="0"/>
              </a:spcAft>
            </a:pPr>
            <a:r>
              <a:rPr lang="en-US" sz="2000" dirty="0" smtClean="0">
                <a:latin typeface="Tahoma" panose="020B0604030504040204" pitchFamily="34" charset="0"/>
                <a:ea typeface="Tahoma" panose="020B0604030504040204" pitchFamily="34" charset="0"/>
                <a:cs typeface="Tahoma" panose="020B0604030504040204" pitchFamily="34" charset="0"/>
              </a:rPr>
              <a:t>27 CFR part 11</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13" name="Slide Number Placeholder 12"/>
          <p:cNvSpPr>
            <a:spLocks noGrp="1"/>
          </p:cNvSpPr>
          <p:nvPr>
            <p:ph type="sldNum" sz="quarter" idx="12"/>
          </p:nvPr>
        </p:nvSpPr>
        <p:spPr/>
        <p:txBody>
          <a:bodyPr/>
          <a:lstStyle/>
          <a:p>
            <a:fld id="{E42367A3-023C-4870-9A86-52F994C50B51}" type="slidenum">
              <a:rPr lang="en-US" smtClean="0"/>
              <a:pPr/>
              <a:t>66</a:t>
            </a:fld>
            <a:endParaRPr lang="en-US" dirty="0"/>
          </a:p>
        </p:txBody>
      </p:sp>
      <p:sp>
        <p:nvSpPr>
          <p:cNvPr id="3" name="Content Placeholder 2"/>
          <p:cNvSpPr>
            <a:spLocks noGrp="1"/>
          </p:cNvSpPr>
          <p:nvPr>
            <p:ph idx="1"/>
          </p:nvPr>
        </p:nvSpPr>
        <p:spPr>
          <a:xfrm>
            <a:off x="457200" y="1564105"/>
            <a:ext cx="8121315" cy="4304989"/>
          </a:xfrm>
        </p:spPr>
        <p:txBody>
          <a:bodyPr/>
          <a:lstStyle/>
          <a:p>
            <a:r>
              <a:rPr lang="en-US" dirty="0" smtClean="0">
                <a:latin typeface="+mn-lt"/>
                <a:ea typeface="Tahoma" panose="020B0604030504040204" pitchFamily="34" charset="0"/>
                <a:cs typeface="Tahoma" panose="020B0604030504040204" pitchFamily="34" charset="0"/>
              </a:rPr>
              <a:t>When </a:t>
            </a:r>
            <a:r>
              <a:rPr lang="en-US" dirty="0">
                <a:latin typeface="+mn-lt"/>
                <a:ea typeface="Tahoma" panose="020B0604030504040204" pitchFamily="34" charset="0"/>
                <a:cs typeface="Tahoma" panose="020B0604030504040204" pitchFamily="34" charset="0"/>
              </a:rPr>
              <a:t>does a violation occur</a:t>
            </a:r>
            <a:r>
              <a:rPr lang="en-US" dirty="0" smtClean="0">
                <a:latin typeface="+mn-lt"/>
                <a:ea typeface="Tahoma" panose="020B0604030504040204" pitchFamily="34" charset="0"/>
                <a:cs typeface="Tahoma" panose="020B0604030504040204" pitchFamily="34" charset="0"/>
              </a:rPr>
              <a:t>? </a:t>
            </a:r>
          </a:p>
          <a:p>
            <a:pPr marL="457200" indent="-457200">
              <a:buClr>
                <a:srgbClr val="CC0000"/>
              </a:buClr>
              <a:buFont typeface="+mj-lt"/>
              <a:buAutoNum type="arabicPeriod"/>
            </a:pPr>
            <a:r>
              <a:rPr lang="en-US" kern="0" dirty="0">
                <a:solidFill>
                  <a:srgbClr val="CC0000"/>
                </a:solidFill>
                <a:latin typeface="+mn-lt"/>
                <a:ea typeface="Tahoma" panose="020B0604030504040204" pitchFamily="34" charset="0"/>
                <a:cs typeface="Tahoma" panose="020B0604030504040204" pitchFamily="34" charset="0"/>
              </a:rPr>
              <a:t>Consignment Sale</a:t>
            </a:r>
          </a:p>
          <a:p>
            <a:pPr marL="471488" lvl="1" indent="0">
              <a:buClr>
                <a:srgbClr val="002060"/>
              </a:buClr>
              <a:buNone/>
            </a:pPr>
            <a:r>
              <a:rPr lang="en-US" kern="0" dirty="0">
                <a:solidFill>
                  <a:schemeClr val="tx1">
                    <a:lumMod val="85000"/>
                    <a:lumOff val="15000"/>
                  </a:schemeClr>
                </a:solidFill>
                <a:ea typeface="Tahoma" panose="020B0604030504040204" pitchFamily="34" charset="0"/>
                <a:cs typeface="Tahoma" panose="020B0604030504040204" pitchFamily="34" charset="0"/>
              </a:rPr>
              <a:t>-	To sell, offer for sale, or contract to sell, </a:t>
            </a:r>
            <a:r>
              <a:rPr lang="en-US" b="1" kern="0" dirty="0">
                <a:solidFill>
                  <a:schemeClr val="tx1">
                    <a:lumMod val="85000"/>
                    <a:lumOff val="15000"/>
                  </a:schemeClr>
                </a:solidFill>
                <a:ea typeface="Tahoma" panose="020B0604030504040204" pitchFamily="34" charset="0"/>
                <a:cs typeface="Tahoma" panose="020B0604030504040204" pitchFamily="34" charset="0"/>
              </a:rPr>
              <a:t>OR</a:t>
            </a:r>
            <a:r>
              <a:rPr lang="en-US" kern="0" dirty="0">
                <a:solidFill>
                  <a:schemeClr val="tx1">
                    <a:lumMod val="85000"/>
                    <a:lumOff val="15000"/>
                  </a:schemeClr>
                </a:solidFill>
                <a:ea typeface="Tahoma" panose="020B0604030504040204" pitchFamily="34" charset="0"/>
                <a:cs typeface="Tahoma" panose="020B0604030504040204" pitchFamily="34" charset="0"/>
              </a:rPr>
              <a:t>, to purchase, 	offer to purchase, or contract to purchase.</a:t>
            </a:r>
          </a:p>
          <a:p>
            <a:pPr marL="511175" indent="-511175">
              <a:buClr>
                <a:srgbClr val="CC0000"/>
              </a:buClr>
              <a:buFont typeface="Wingdings" pitchFamily="2" charset="2"/>
              <a:buAutoNum type="arabicPeriod"/>
            </a:pPr>
            <a:r>
              <a:rPr lang="en-US" kern="0" dirty="0">
                <a:solidFill>
                  <a:srgbClr val="CC0000"/>
                </a:solidFill>
                <a:latin typeface="+mn-lt"/>
                <a:ea typeface="Tahoma" panose="020B0604030504040204" pitchFamily="34" charset="0"/>
                <a:cs typeface="Tahoma" panose="020B0604030504040204" pitchFamily="34" charset="0"/>
              </a:rPr>
              <a:t>Interstate Commerce</a:t>
            </a:r>
          </a:p>
          <a:p>
            <a:pPr marL="457200" indent="-457200">
              <a:buClr>
                <a:srgbClr val="CC0000"/>
              </a:buClr>
              <a:buFont typeface="+mj-lt"/>
              <a:buAutoNum type="arabicPeriod" startAt="3"/>
            </a:pPr>
            <a:r>
              <a:rPr lang="en-US" sz="2400" kern="0" dirty="0">
                <a:solidFill>
                  <a:srgbClr val="CC0000"/>
                </a:solidFill>
                <a:latin typeface="+mn-lt"/>
                <a:ea typeface="Tahoma" panose="020B0604030504040204" pitchFamily="34" charset="0"/>
                <a:cs typeface="Tahoma" panose="020B0604030504040204" pitchFamily="34" charset="0"/>
              </a:rPr>
              <a:t> </a:t>
            </a:r>
            <a:r>
              <a:rPr lang="en-US" kern="0" dirty="0">
                <a:solidFill>
                  <a:srgbClr val="CC0000"/>
                </a:solidFill>
                <a:latin typeface="+mn-lt"/>
                <a:ea typeface="Tahoma" panose="020B0604030504040204" pitchFamily="34" charset="0"/>
                <a:cs typeface="Tahoma" panose="020B0604030504040204" pitchFamily="34" charset="0"/>
              </a:rPr>
              <a:t>Similar State Law</a:t>
            </a:r>
            <a:r>
              <a:rPr lang="en-US" kern="0" dirty="0">
                <a:solidFill>
                  <a:srgbClr val="000000"/>
                </a:solidFill>
                <a:latin typeface="+mn-lt"/>
                <a:ea typeface="Tahoma" panose="020B0604030504040204" pitchFamily="34" charset="0"/>
                <a:cs typeface="Tahoma" panose="020B0604030504040204" pitchFamily="34" charset="0"/>
              </a:rPr>
              <a:t> </a:t>
            </a:r>
            <a:r>
              <a:rPr lang="en-US" sz="2400" kern="0" dirty="0">
                <a:solidFill>
                  <a:schemeClr val="tx1">
                    <a:lumMod val="85000"/>
                    <a:lumOff val="15000"/>
                  </a:schemeClr>
                </a:solidFill>
                <a:ea typeface="Tahoma" panose="020B0604030504040204" pitchFamily="34" charset="0"/>
                <a:cs typeface="Tahoma" panose="020B0604030504040204" pitchFamily="34" charset="0"/>
              </a:rPr>
              <a:t>(Malt Beverages Only)</a:t>
            </a:r>
          </a:p>
          <a:p>
            <a:pPr marL="0" indent="0">
              <a:buClr>
                <a:srgbClr val="CC0000"/>
              </a:buClr>
              <a:buNone/>
              <a:tabLst>
                <a:tab pos="569913" algn="l"/>
              </a:tabLst>
            </a:pPr>
            <a:r>
              <a:rPr lang="en-US" altLang="en-US" u="sng" kern="0" dirty="0" smtClean="0">
                <a:solidFill>
                  <a:srgbClr val="CC0000"/>
                </a:solidFill>
                <a:latin typeface="+mn-lt"/>
                <a:ea typeface="Tahoma" panose="020B0604030504040204" pitchFamily="34" charset="0"/>
                <a:cs typeface="Tahoma" panose="020B0604030504040204" pitchFamily="34" charset="0"/>
              </a:rPr>
              <a:t>No </a:t>
            </a:r>
            <a:r>
              <a:rPr lang="en-US" altLang="en-US" u="sng" kern="0" dirty="0">
                <a:solidFill>
                  <a:srgbClr val="CC0000"/>
                </a:solidFill>
                <a:latin typeface="+mn-lt"/>
                <a:ea typeface="Tahoma" panose="020B0604030504040204" pitchFamily="34" charset="0"/>
                <a:cs typeface="Tahoma" panose="020B0604030504040204" pitchFamily="34" charset="0"/>
              </a:rPr>
              <a:t>Exclusion Requirement</a:t>
            </a:r>
            <a:r>
              <a:rPr lang="en-US" altLang="en-US" kern="0" dirty="0">
                <a:solidFill>
                  <a:srgbClr val="CC0000"/>
                </a:solidFill>
                <a:latin typeface="+mn-lt"/>
                <a:ea typeface="Tahoma" panose="020B0604030504040204" pitchFamily="34" charset="0"/>
                <a:cs typeface="Tahoma" panose="020B0604030504040204" pitchFamily="34" charset="0"/>
              </a:rPr>
              <a:t> </a:t>
            </a:r>
            <a:r>
              <a:rPr lang="en-US" altLang="en-US" sz="2400" kern="0" dirty="0">
                <a:solidFill>
                  <a:schemeClr val="tx1">
                    <a:lumMod val="85000"/>
                    <a:lumOff val="15000"/>
                  </a:schemeClr>
                </a:solidFill>
                <a:ea typeface="Tahoma" panose="020B0604030504040204" pitchFamily="34" charset="0"/>
                <a:cs typeface="Tahoma" panose="020B0604030504040204" pitchFamily="34" charset="0"/>
              </a:rPr>
              <a:t>-</a:t>
            </a:r>
            <a:r>
              <a:rPr lang="en-US" altLang="en-US" sz="2400" kern="0" dirty="0">
                <a:solidFill>
                  <a:srgbClr val="CC0000"/>
                </a:solidFill>
                <a:ea typeface="Tahoma" panose="020B0604030504040204" pitchFamily="34" charset="0"/>
                <a:cs typeface="Tahoma" panose="020B0604030504040204" pitchFamily="34" charset="0"/>
              </a:rPr>
              <a:t>  </a:t>
            </a:r>
            <a:r>
              <a:rPr lang="en-US" altLang="en-US" sz="2400" dirty="0">
                <a:solidFill>
                  <a:schemeClr val="tx1">
                    <a:lumMod val="85000"/>
                    <a:lumOff val="15000"/>
                  </a:schemeClr>
                </a:solidFill>
              </a:rPr>
              <a:t>if the sale, purchase, offer, or </a:t>
            </a:r>
            <a:r>
              <a:rPr lang="en-US" altLang="en-US" sz="2400" dirty="0" smtClean="0">
                <a:solidFill>
                  <a:schemeClr val="tx1">
                    <a:lumMod val="85000"/>
                    <a:lumOff val="15000"/>
                  </a:schemeClr>
                </a:solidFill>
              </a:rPr>
              <a:t>contract </a:t>
            </a:r>
            <a:r>
              <a:rPr lang="en-US" altLang="en-US" sz="2400" dirty="0">
                <a:solidFill>
                  <a:schemeClr val="tx1">
                    <a:lumMod val="85000"/>
                    <a:lumOff val="15000"/>
                  </a:schemeClr>
                </a:solidFill>
              </a:rPr>
              <a:t>is made in the course of interstate or foreign </a:t>
            </a:r>
            <a:r>
              <a:rPr lang="en-US" altLang="en-US" sz="2400" dirty="0" smtClean="0">
                <a:solidFill>
                  <a:schemeClr val="tx1">
                    <a:lumMod val="85000"/>
                    <a:lumOff val="15000"/>
                  </a:schemeClr>
                </a:solidFill>
              </a:rPr>
              <a:t>commerce</a:t>
            </a:r>
            <a:r>
              <a:rPr lang="en-US" altLang="en-US" sz="2400" dirty="0">
                <a:solidFill>
                  <a:schemeClr val="tx1">
                    <a:lumMod val="85000"/>
                    <a:lumOff val="15000"/>
                  </a:schemeClr>
                </a:solidFill>
              </a:rPr>
              <a:t>.</a:t>
            </a:r>
          </a:p>
          <a:p>
            <a:endParaRPr lang="en-US" dirty="0"/>
          </a:p>
        </p:txBody>
      </p:sp>
    </p:spTree>
    <p:extLst>
      <p:ext uri="{BB962C8B-B14F-4D97-AF65-F5344CB8AC3E}">
        <p14:creationId xmlns:p14="http://schemas.microsoft.com/office/powerpoint/2010/main" val="196380980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endParaRPr lang="en-US" dirty="0"/>
          </a:p>
        </p:txBody>
      </p:sp>
      <p:sp>
        <p:nvSpPr>
          <p:cNvPr id="3" name="Content Placeholder 2"/>
          <p:cNvSpPr>
            <a:spLocks noGrp="1"/>
          </p:cNvSpPr>
          <p:nvPr>
            <p:ph idx="1"/>
          </p:nvPr>
        </p:nvSpPr>
        <p:spPr>
          <a:xfrm>
            <a:off x="822959" y="1708484"/>
            <a:ext cx="7543801" cy="4160610"/>
          </a:xfrm>
        </p:spPr>
        <p:txBody>
          <a:bodyPr>
            <a:normAutofit/>
          </a:bodyPr>
          <a:lstStyle/>
          <a:p>
            <a:pPr marL="288925" indent="-288925">
              <a:buClrTx/>
              <a:buFont typeface="Arial" panose="020B0604020202020204" pitchFamily="34" charset="0"/>
              <a:buChar char="•"/>
            </a:pPr>
            <a:r>
              <a:rPr lang="en-US" altLang="en-US" dirty="0" smtClean="0">
                <a:latin typeface="+mn-lt"/>
              </a:rPr>
              <a:t>Trade </a:t>
            </a:r>
            <a:r>
              <a:rPr lang="en-US" altLang="en-US" dirty="0">
                <a:latin typeface="+mn-lt"/>
              </a:rPr>
              <a:t>Practice </a:t>
            </a:r>
            <a:r>
              <a:rPr lang="en-US" altLang="en-US" dirty="0" smtClean="0">
                <a:latin typeface="+mn-lt"/>
              </a:rPr>
              <a:t>Prohibitions:</a:t>
            </a:r>
          </a:p>
          <a:p>
            <a:pPr lvl="2">
              <a:buFont typeface="Arial" panose="020B0604020202020204" pitchFamily="34" charset="0"/>
              <a:buChar char="•"/>
            </a:pPr>
            <a:r>
              <a:rPr lang="en-US" altLang="en-US" sz="2400" dirty="0"/>
              <a:t>Tied House</a:t>
            </a:r>
          </a:p>
          <a:p>
            <a:pPr lvl="2">
              <a:buFont typeface="Arial" panose="020B0604020202020204" pitchFamily="34" charset="0"/>
              <a:buChar char="•"/>
            </a:pPr>
            <a:r>
              <a:rPr lang="en-US" altLang="en-US" sz="2400" dirty="0" smtClean="0"/>
              <a:t>Exclusive Outlet</a:t>
            </a:r>
          </a:p>
          <a:p>
            <a:pPr lvl="2">
              <a:buFont typeface="Arial" panose="020B0604020202020204" pitchFamily="34" charset="0"/>
              <a:buChar char="•"/>
            </a:pPr>
            <a:r>
              <a:rPr lang="en-US" altLang="en-US" sz="2400" dirty="0" smtClean="0"/>
              <a:t>Commercial Bribery</a:t>
            </a:r>
          </a:p>
          <a:p>
            <a:pPr lvl="2">
              <a:buFont typeface="Arial" panose="020B0604020202020204" pitchFamily="34" charset="0"/>
              <a:buChar char="•"/>
            </a:pPr>
            <a:r>
              <a:rPr lang="en-US" altLang="en-US" sz="2400" dirty="0" smtClean="0"/>
              <a:t>Consignment Sales</a:t>
            </a:r>
            <a:endParaRPr lang="en-US" altLang="en-US" sz="2400" dirty="0"/>
          </a:p>
          <a:p>
            <a:pPr marL="228600" indent="-228600">
              <a:buClrTx/>
              <a:buFont typeface="Arial" panose="020B0604020202020204" pitchFamily="34" charset="0"/>
              <a:buChar char="•"/>
            </a:pPr>
            <a:r>
              <a:rPr lang="en-US" altLang="en-US" b="1" dirty="0" smtClean="0"/>
              <a:t>All elements of a violation </a:t>
            </a:r>
            <a:r>
              <a:rPr lang="en-US" altLang="en-US" b="1" dirty="0" smtClean="0">
                <a:solidFill>
                  <a:srgbClr val="FF0000"/>
                </a:solidFill>
              </a:rPr>
              <a:t>must</a:t>
            </a:r>
            <a:r>
              <a:rPr lang="en-US" altLang="en-US" b="1" dirty="0" smtClean="0"/>
              <a:t> be present for there to be a violation.</a:t>
            </a:r>
          </a:p>
          <a:p>
            <a:pPr marL="228600" indent="-228600">
              <a:buClrTx/>
              <a:buFont typeface="Arial" panose="020B0604020202020204" pitchFamily="34" charset="0"/>
              <a:buChar char="•"/>
            </a:pPr>
            <a:r>
              <a:rPr lang="en-US" altLang="en-US" dirty="0" smtClean="0"/>
              <a:t>Exclusion element is required for all but Consignment Sales</a:t>
            </a:r>
            <a:endParaRPr lang="en-US" alt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67</a:t>
            </a:fld>
            <a:endParaRPr lang="en-US" dirty="0"/>
          </a:p>
        </p:txBody>
      </p:sp>
    </p:spTree>
    <p:extLst>
      <p:ext uri="{BB962C8B-B14F-4D97-AF65-F5344CB8AC3E}">
        <p14:creationId xmlns:p14="http://schemas.microsoft.com/office/powerpoint/2010/main" val="87544669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TTB GUIDANCE</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304922116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9964"/>
            <a:ext cx="7315200" cy="1143000"/>
          </a:xfrm>
        </p:spPr>
        <p:txBody>
          <a:bodyPr>
            <a:normAutofit fontScale="90000"/>
          </a:bodyPr>
          <a:lstStyle/>
          <a:p>
            <a:r>
              <a:rPr lang="en-US" dirty="0" smtClean="0">
                <a:ea typeface="Tahoma" panose="020B0604030504040204" pitchFamily="34" charset="0"/>
                <a:cs typeface="Tahoma" panose="020B0604030504040204" pitchFamily="34" charset="0"/>
              </a:rPr>
              <a:t>TTB Guidance</a:t>
            </a:r>
            <a:br>
              <a:rPr lang="en-US" dirty="0" smtClean="0">
                <a:ea typeface="Tahoma" panose="020B0604030504040204" pitchFamily="34" charset="0"/>
                <a:cs typeface="Tahoma" panose="020B0604030504040204" pitchFamily="34" charset="0"/>
              </a:rPr>
            </a:br>
            <a:r>
              <a:rPr lang="en-US" sz="3600" dirty="0" smtClean="0">
                <a:ea typeface="Tahoma" panose="020B0604030504040204" pitchFamily="34" charset="0"/>
                <a:cs typeface="Tahoma" panose="020B0604030504040204" pitchFamily="34" charset="0"/>
              </a:rPr>
              <a:t>Industry Circular 2012-1</a:t>
            </a:r>
            <a:endParaRPr lang="en-US" sz="3100" dirty="0">
              <a:latin typeface="Tahoma" panose="020B0604030504040204" pitchFamily="34" charset="0"/>
              <a:ea typeface="Tahoma" panose="020B0604030504040204" pitchFamily="34" charset="0"/>
              <a:cs typeface="Tahoma" panose="020B0604030504040204" pitchFamily="34" charset="0"/>
            </a:endParaRPr>
          </a:p>
        </p:txBody>
      </p:sp>
      <p:sp>
        <p:nvSpPr>
          <p:cNvPr id="7" name="Slide Number Placeholder 6"/>
          <p:cNvSpPr>
            <a:spLocks noGrp="1"/>
          </p:cNvSpPr>
          <p:nvPr>
            <p:ph type="sldNum" sz="quarter" idx="12"/>
          </p:nvPr>
        </p:nvSpPr>
        <p:spPr/>
        <p:txBody>
          <a:bodyPr/>
          <a:lstStyle/>
          <a:p>
            <a:fld id="{E42367A3-023C-4870-9A86-52F994C50B51}" type="slidenum">
              <a:rPr lang="en-US" smtClean="0"/>
              <a:pPr/>
              <a:t>69</a:t>
            </a:fld>
            <a:endParaRPr lang="en-US" dirty="0"/>
          </a:p>
        </p:txBody>
      </p:sp>
      <p:sp>
        <p:nvSpPr>
          <p:cNvPr id="8" name="Content Placeholder 2"/>
          <p:cNvSpPr>
            <a:spLocks noGrp="1"/>
          </p:cNvSpPr>
          <p:nvPr>
            <p:ph idx="1"/>
          </p:nvPr>
        </p:nvSpPr>
        <p:spPr>
          <a:xfrm>
            <a:off x="421105" y="1676400"/>
            <a:ext cx="8189495" cy="4276514"/>
          </a:xfrm>
        </p:spPr>
        <p:txBody>
          <a:bodyPr>
            <a:normAutofit fontScale="92500"/>
          </a:bodyPr>
          <a:lstStyle/>
          <a:p>
            <a:pPr marL="0" indent="0">
              <a:buNone/>
            </a:pPr>
            <a:r>
              <a:rPr lang="en-US" sz="3200" dirty="0" smtClean="0">
                <a:ea typeface="Tahoma" panose="020B0604030504040204" pitchFamily="34" charset="0"/>
                <a:cs typeface="Tahoma" panose="020B0604030504040204" pitchFamily="34" charset="0"/>
              </a:rPr>
              <a:t>Guidance Regarding Industry Members' Participation in Retail Programs</a:t>
            </a:r>
          </a:p>
          <a:p>
            <a:pPr marL="640080" lvl="1">
              <a:spcBef>
                <a:spcPts val="600"/>
              </a:spcBef>
              <a:buClr>
                <a:schemeClr val="tx1"/>
              </a:buClr>
              <a:buFont typeface="Arial" panose="020B0604020202020204" pitchFamily="34" charset="0"/>
              <a:buChar char="•"/>
            </a:pPr>
            <a:r>
              <a:rPr lang="en-US" sz="2800" dirty="0" smtClean="0">
                <a:ea typeface="Tahoma" panose="020B0604030504040204" pitchFamily="34" charset="0"/>
                <a:cs typeface="Tahoma" panose="020B0604030504040204" pitchFamily="34" charset="0"/>
              </a:rPr>
              <a:t>Discusses the use of </a:t>
            </a:r>
            <a:r>
              <a:rPr lang="en-US" sz="2800" dirty="0" smtClean="0">
                <a:solidFill>
                  <a:schemeClr val="tx1"/>
                </a:solidFill>
                <a:ea typeface="Tahoma" panose="020B0604030504040204" pitchFamily="34" charset="0"/>
                <a:cs typeface="Tahoma" panose="020B0604030504040204" pitchFamily="34" charset="0"/>
              </a:rPr>
              <a:t>third-party</a:t>
            </a:r>
            <a:r>
              <a:rPr lang="en-US" sz="2800" dirty="0" smtClean="0">
                <a:ea typeface="Tahoma" panose="020B0604030504040204" pitchFamily="34" charset="0"/>
                <a:cs typeface="Tahoma" panose="020B0604030504040204" pitchFamily="34" charset="0"/>
              </a:rPr>
              <a:t> marketing companies.</a:t>
            </a:r>
          </a:p>
          <a:p>
            <a:pPr marL="640080" lvl="1">
              <a:spcBef>
                <a:spcPts val="600"/>
              </a:spcBef>
              <a:buClr>
                <a:schemeClr val="tx1"/>
              </a:buClr>
              <a:buFont typeface="Arial" panose="020B0604020202020204" pitchFamily="34" charset="0"/>
              <a:buChar char="•"/>
            </a:pPr>
            <a:r>
              <a:rPr lang="en-US" sz="2800" dirty="0" smtClean="0">
                <a:ea typeface="Tahoma" panose="020B0604030504040204" pitchFamily="34" charset="0"/>
                <a:cs typeface="Tahoma" panose="020B0604030504040204" pitchFamily="34" charset="0"/>
              </a:rPr>
              <a:t>Subpart D exceptions are only applicable to the prohibition of providing things of value under 27 U.S.C. 205(b)(3) and </a:t>
            </a:r>
            <a:r>
              <a:rPr lang="en-US" sz="2800" b="1" dirty="0" smtClean="0">
                <a:ea typeface="Tahoma" panose="020B0604030504040204" pitchFamily="34" charset="0"/>
                <a:cs typeface="Tahoma" panose="020B0604030504040204" pitchFamily="34" charset="0"/>
              </a:rPr>
              <a:t>do not</a:t>
            </a:r>
            <a:r>
              <a:rPr lang="en-US" sz="2800" dirty="0" smtClean="0">
                <a:ea typeface="Tahoma" panose="020B0604030504040204" pitchFamily="34" charset="0"/>
                <a:cs typeface="Tahoma" panose="020B0604030504040204" pitchFamily="34" charset="0"/>
              </a:rPr>
              <a:t> apply to other provisions of the FAA Act.</a:t>
            </a:r>
          </a:p>
          <a:p>
            <a:pPr marL="640080" lvl="1">
              <a:spcBef>
                <a:spcPts val="600"/>
              </a:spcBef>
              <a:buClr>
                <a:schemeClr val="tx1"/>
              </a:buClr>
              <a:buFont typeface="Arial" panose="020B0604020202020204" pitchFamily="34" charset="0"/>
              <a:buChar char="•"/>
            </a:pPr>
            <a:r>
              <a:rPr lang="en-US" sz="2800" dirty="0" smtClean="0">
                <a:ea typeface="Tahoma" panose="020B0604030504040204" pitchFamily="34" charset="0"/>
                <a:cs typeface="Tahoma" panose="020B0604030504040204" pitchFamily="34" charset="0"/>
              </a:rPr>
              <a:t>Subpart D exceptions cannot be used as a subterfuge to violate another provision of the FAA Act.  </a:t>
            </a:r>
            <a:endParaRPr lang="en-US" sz="2800"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97054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mn-lt"/>
              </a:rPr>
              <a:t>Overview</a:t>
            </a:r>
            <a:endParaRPr lang="en-US" sz="4400" dirty="0">
              <a:latin typeface="+mn-lt"/>
            </a:endParaRPr>
          </a:p>
        </p:txBody>
      </p:sp>
      <p:sp>
        <p:nvSpPr>
          <p:cNvPr id="3" name="Content Placeholder 2"/>
          <p:cNvSpPr>
            <a:spLocks noGrp="1"/>
          </p:cNvSpPr>
          <p:nvPr>
            <p:ph idx="1"/>
          </p:nvPr>
        </p:nvSpPr>
        <p:spPr/>
        <p:txBody>
          <a:bodyPr/>
          <a:lstStyle/>
          <a:p>
            <a:pPr marL="342900" lvl="0" indent="-342900" eaLnBrk="0" fontAlgn="base" hangingPunct="0">
              <a:lnSpc>
                <a:spcPct val="100000"/>
              </a:lnSpc>
              <a:spcBef>
                <a:spcPct val="20000"/>
              </a:spcBef>
              <a:spcAft>
                <a:spcPct val="0"/>
              </a:spcAft>
              <a:buClrTx/>
              <a:buSzTx/>
              <a:buFontTx/>
              <a:buChar char="•"/>
            </a:pPr>
            <a:r>
              <a:rPr lang="en-US" altLang="en-US" sz="3200" dirty="0" smtClean="0">
                <a:solidFill>
                  <a:srgbClr val="000000"/>
                </a:solidFill>
                <a:latin typeface="+mj-lt"/>
              </a:rPr>
              <a:t>History</a:t>
            </a:r>
          </a:p>
          <a:p>
            <a:pPr marL="342900" lvl="0" indent="-342900" eaLnBrk="0" fontAlgn="base" hangingPunct="0">
              <a:lnSpc>
                <a:spcPct val="100000"/>
              </a:lnSpc>
              <a:spcBef>
                <a:spcPct val="20000"/>
              </a:spcBef>
              <a:spcAft>
                <a:spcPct val="0"/>
              </a:spcAft>
              <a:buClrTx/>
              <a:buSzTx/>
              <a:buFontTx/>
              <a:buChar char="•"/>
            </a:pPr>
            <a:r>
              <a:rPr lang="en-US" altLang="en-US" sz="3200" dirty="0" smtClean="0">
                <a:solidFill>
                  <a:srgbClr val="000000"/>
                </a:solidFill>
                <a:latin typeface="+mj-lt"/>
              </a:rPr>
              <a:t>Trade </a:t>
            </a:r>
            <a:r>
              <a:rPr lang="en-US" altLang="en-US" sz="3200" dirty="0">
                <a:solidFill>
                  <a:srgbClr val="000000"/>
                </a:solidFill>
                <a:latin typeface="+mj-lt"/>
              </a:rPr>
              <a:t>Practice </a:t>
            </a:r>
            <a:r>
              <a:rPr lang="en-US" altLang="en-US" sz="3200" dirty="0" smtClean="0">
                <a:solidFill>
                  <a:srgbClr val="000000"/>
                </a:solidFill>
                <a:latin typeface="+mj-lt"/>
              </a:rPr>
              <a:t>Rules</a:t>
            </a:r>
          </a:p>
          <a:p>
            <a:pPr marL="342900" lvl="0" indent="-342900" eaLnBrk="0" fontAlgn="base" hangingPunct="0">
              <a:lnSpc>
                <a:spcPct val="100000"/>
              </a:lnSpc>
              <a:spcBef>
                <a:spcPct val="20000"/>
              </a:spcBef>
              <a:spcAft>
                <a:spcPct val="0"/>
              </a:spcAft>
              <a:buClrTx/>
              <a:buSzTx/>
              <a:buFontTx/>
              <a:buChar char="•"/>
            </a:pPr>
            <a:r>
              <a:rPr lang="en-US" altLang="en-US" sz="3200" dirty="0" smtClean="0">
                <a:solidFill>
                  <a:srgbClr val="000000"/>
                </a:solidFill>
                <a:latin typeface="+mj-lt"/>
              </a:rPr>
              <a:t>TTB Guidance </a:t>
            </a:r>
          </a:p>
          <a:p>
            <a:pPr marL="342900" lvl="0" indent="-342900" eaLnBrk="0" fontAlgn="base" hangingPunct="0">
              <a:lnSpc>
                <a:spcPct val="100000"/>
              </a:lnSpc>
              <a:spcBef>
                <a:spcPct val="20000"/>
              </a:spcBef>
              <a:spcAft>
                <a:spcPct val="0"/>
              </a:spcAft>
              <a:buClrTx/>
              <a:buSzTx/>
              <a:buFontTx/>
              <a:buChar char="•"/>
            </a:pPr>
            <a:r>
              <a:rPr lang="en-US" altLang="en-US" sz="3200" dirty="0" smtClean="0">
                <a:solidFill>
                  <a:srgbClr val="000000"/>
                </a:solidFill>
              </a:rPr>
              <a:t>Enforcement</a:t>
            </a:r>
          </a:p>
          <a:p>
            <a:pPr marL="342900" lvl="0" indent="-342900" eaLnBrk="0" fontAlgn="base" hangingPunct="0">
              <a:lnSpc>
                <a:spcPct val="100000"/>
              </a:lnSpc>
              <a:spcBef>
                <a:spcPct val="20000"/>
              </a:spcBef>
              <a:spcAft>
                <a:spcPct val="0"/>
              </a:spcAft>
              <a:buClrTx/>
              <a:buSzTx/>
              <a:buFontTx/>
              <a:buChar char="•"/>
            </a:pPr>
            <a:r>
              <a:rPr lang="en-US" sz="3200" dirty="0" smtClean="0">
                <a:solidFill>
                  <a:srgbClr val="000000"/>
                </a:solidFill>
              </a:rPr>
              <a:t>Practical Exercises</a:t>
            </a:r>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7</a:t>
            </a:fld>
            <a:endParaRPr lang="en-US" dirty="0"/>
          </a:p>
        </p:txBody>
      </p:sp>
    </p:spTree>
    <p:extLst>
      <p:ext uri="{BB962C8B-B14F-4D97-AF65-F5344CB8AC3E}">
        <p14:creationId xmlns:p14="http://schemas.microsoft.com/office/powerpoint/2010/main" val="329024396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7274" y="316832"/>
            <a:ext cx="7315200" cy="1143000"/>
          </a:xfrm>
        </p:spPr>
        <p:txBody>
          <a:bodyPr>
            <a:normAutofit fontScale="90000"/>
          </a:bodyPr>
          <a:lstStyle/>
          <a:p>
            <a:r>
              <a:rPr lang="en-US" dirty="0" smtClean="0">
                <a:ea typeface="Tahoma" panose="020B0604030504040204" pitchFamily="34" charset="0"/>
                <a:cs typeface="Tahoma" panose="020B0604030504040204" pitchFamily="34" charset="0"/>
              </a:rPr>
              <a:t>TTB Guidance</a:t>
            </a:r>
            <a:br>
              <a:rPr lang="en-US" dirty="0" smtClean="0">
                <a:ea typeface="Tahoma" panose="020B0604030504040204" pitchFamily="34" charset="0"/>
                <a:cs typeface="Tahoma" panose="020B0604030504040204" pitchFamily="34" charset="0"/>
              </a:rPr>
            </a:br>
            <a:r>
              <a:rPr lang="en-US" sz="3600" dirty="0" smtClean="0">
                <a:ea typeface="Tahoma" panose="020B0604030504040204" pitchFamily="34" charset="0"/>
                <a:cs typeface="Tahoma" panose="020B0604030504040204" pitchFamily="34" charset="0"/>
              </a:rPr>
              <a:t>Industry Circular 2012-2</a:t>
            </a:r>
            <a:endParaRPr lang="en-US" sz="3100" dirty="0">
              <a:latin typeface="Tahoma" panose="020B0604030504040204" pitchFamily="34" charset="0"/>
              <a:ea typeface="Tahoma" panose="020B0604030504040204" pitchFamily="34" charset="0"/>
              <a:cs typeface="Tahoma" panose="020B0604030504040204" pitchFamily="34" charset="0"/>
            </a:endParaRPr>
          </a:p>
        </p:txBody>
      </p:sp>
      <p:sp>
        <p:nvSpPr>
          <p:cNvPr id="7" name="Slide Number Placeholder 6"/>
          <p:cNvSpPr>
            <a:spLocks noGrp="1"/>
          </p:cNvSpPr>
          <p:nvPr>
            <p:ph type="sldNum" sz="quarter" idx="12"/>
          </p:nvPr>
        </p:nvSpPr>
        <p:spPr/>
        <p:txBody>
          <a:bodyPr/>
          <a:lstStyle/>
          <a:p>
            <a:fld id="{E42367A3-023C-4870-9A86-52F994C50B51}" type="slidenum">
              <a:rPr lang="en-US" smtClean="0"/>
              <a:pPr/>
              <a:t>70</a:t>
            </a:fld>
            <a:endParaRPr lang="en-US" dirty="0"/>
          </a:p>
        </p:txBody>
      </p:sp>
      <p:sp>
        <p:nvSpPr>
          <p:cNvPr id="8" name="Content Placeholder 2"/>
          <p:cNvSpPr>
            <a:spLocks noGrp="1"/>
          </p:cNvSpPr>
          <p:nvPr>
            <p:ph idx="1"/>
          </p:nvPr>
        </p:nvSpPr>
        <p:spPr/>
        <p:txBody>
          <a:bodyPr/>
          <a:lstStyle/>
          <a:p>
            <a:pPr marL="114300" indent="0">
              <a:spcBef>
                <a:spcPts val="1800"/>
              </a:spcBef>
              <a:spcAft>
                <a:spcPts val="1800"/>
              </a:spcAft>
              <a:buNone/>
            </a:pPr>
            <a:r>
              <a:rPr lang="en-US" sz="3200" dirty="0">
                <a:ea typeface="Tahoma" panose="020B0604030504040204" pitchFamily="34" charset="0"/>
                <a:cs typeface="Tahoma" panose="020B0604030504040204" pitchFamily="34" charset="0"/>
              </a:rPr>
              <a:t>Tie-In Sales </a:t>
            </a:r>
            <a:r>
              <a:rPr lang="en-US" sz="3200" dirty="0" smtClean="0">
                <a:ea typeface="Tahoma" panose="020B0604030504040204" pitchFamily="34" charset="0"/>
                <a:cs typeface="Tahoma" panose="020B0604030504040204" pitchFamily="34" charset="0"/>
              </a:rPr>
              <a:t>- </a:t>
            </a:r>
            <a:r>
              <a:rPr lang="en-US" sz="3200" dirty="0">
                <a:ea typeface="Tahoma" panose="020B0604030504040204" pitchFamily="34" charset="0"/>
                <a:cs typeface="Tahoma" panose="020B0604030504040204" pitchFamily="34" charset="0"/>
              </a:rPr>
              <a:t>An Unlawful </a:t>
            </a:r>
            <a:r>
              <a:rPr lang="en-US" sz="3200" dirty="0" smtClean="0">
                <a:ea typeface="Tahoma" panose="020B0604030504040204" pitchFamily="34" charset="0"/>
                <a:cs typeface="Tahoma" panose="020B0604030504040204" pitchFamily="34" charset="0"/>
              </a:rPr>
              <a:t>Trade </a:t>
            </a:r>
            <a:r>
              <a:rPr lang="en-US" sz="3200" dirty="0">
                <a:ea typeface="Tahoma" panose="020B0604030504040204" pitchFamily="34" charset="0"/>
                <a:cs typeface="Tahoma" panose="020B0604030504040204" pitchFamily="34" charset="0"/>
              </a:rPr>
              <a:t>Practice</a:t>
            </a:r>
            <a:endParaRPr lang="en-US" sz="3200" dirty="0" smtClean="0">
              <a:ea typeface="Tahoma" panose="020B0604030504040204" pitchFamily="34" charset="0"/>
              <a:cs typeface="Tahoma" panose="020B0604030504040204" pitchFamily="34" charset="0"/>
            </a:endParaRPr>
          </a:p>
          <a:p>
            <a:pPr marL="800100" lvl="1">
              <a:spcBef>
                <a:spcPts val="1800"/>
              </a:spcBef>
              <a:spcAft>
                <a:spcPts val="1800"/>
              </a:spcAft>
            </a:pPr>
            <a:r>
              <a:rPr lang="en-US" sz="2800" b="1" dirty="0">
                <a:ea typeface="Tahoma" panose="020B0604030504040204" pitchFamily="34" charset="0"/>
                <a:cs typeface="Tahoma" panose="020B0604030504040204" pitchFamily="34" charset="0"/>
              </a:rPr>
              <a:t>Tie-in sale </a:t>
            </a:r>
            <a:r>
              <a:rPr lang="en-US" sz="2800" dirty="0">
                <a:ea typeface="Tahoma" panose="020B0604030504040204" pitchFamily="34" charset="0"/>
                <a:cs typeface="Tahoma" panose="020B0604030504040204" pitchFamily="34" charset="0"/>
              </a:rPr>
              <a:t>is when a industry member requires a retailer to purchase </a:t>
            </a:r>
            <a:r>
              <a:rPr lang="en-US" sz="2800" dirty="0">
                <a:solidFill>
                  <a:schemeClr val="tx1"/>
                </a:solidFill>
                <a:ea typeface="Tahoma" panose="020B0604030504040204" pitchFamily="34" charset="0"/>
                <a:cs typeface="Tahoma" panose="020B0604030504040204" pitchFamily="34" charset="0"/>
              </a:rPr>
              <a:t>one product in order to obtain another pro</a:t>
            </a:r>
            <a:r>
              <a:rPr lang="en-US" sz="2800" dirty="0">
                <a:ea typeface="Tahoma" panose="020B0604030504040204" pitchFamily="34" charset="0"/>
                <a:cs typeface="Tahoma" panose="020B0604030504040204" pitchFamily="34" charset="0"/>
              </a:rPr>
              <a:t>duct.</a:t>
            </a:r>
          </a:p>
          <a:p>
            <a:pPr marL="800100" lvl="1" indent="-342900">
              <a:spcBef>
                <a:spcPts val="1800"/>
              </a:spcBef>
              <a:spcAft>
                <a:spcPts val="1800"/>
              </a:spcAft>
              <a:buClrTx/>
              <a:buFont typeface="Arial" panose="020B0604020202020204" pitchFamily="34" charset="0"/>
              <a:buChar char="•"/>
            </a:pPr>
            <a:r>
              <a:rPr lang="en-US" sz="2800" dirty="0" smtClean="0">
                <a:ea typeface="Tahoma" panose="020B0604030504040204" pitchFamily="34" charset="0"/>
                <a:cs typeface="Tahoma" panose="020B0604030504040204" pitchFamily="34" charset="0"/>
              </a:rPr>
              <a:t>Tie-in sales are prohibited inducements under 27 U.S.C. 205(b)(7).</a:t>
            </a:r>
          </a:p>
        </p:txBody>
      </p:sp>
    </p:spTree>
    <p:extLst>
      <p:ext uri="{BB962C8B-B14F-4D97-AF65-F5344CB8AC3E}">
        <p14:creationId xmlns:p14="http://schemas.microsoft.com/office/powerpoint/2010/main" val="227513056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82342"/>
            <a:ext cx="7315200" cy="1143000"/>
          </a:xfrm>
        </p:spPr>
        <p:txBody>
          <a:bodyPr>
            <a:normAutofit fontScale="90000"/>
          </a:bodyPr>
          <a:lstStyle/>
          <a:p>
            <a:r>
              <a:rPr lang="en-US" dirty="0" smtClean="0">
                <a:ea typeface="Tahoma" panose="020B0604030504040204" pitchFamily="34" charset="0"/>
                <a:cs typeface="Tahoma" panose="020B0604030504040204" pitchFamily="34" charset="0"/>
              </a:rPr>
              <a:t>TTB Guidance</a:t>
            </a:r>
            <a:br>
              <a:rPr lang="en-US" dirty="0" smtClean="0">
                <a:ea typeface="Tahoma" panose="020B0604030504040204" pitchFamily="34" charset="0"/>
                <a:cs typeface="Tahoma" panose="020B0604030504040204" pitchFamily="34" charset="0"/>
              </a:rPr>
            </a:br>
            <a:r>
              <a:rPr lang="en-US" sz="3600" dirty="0" smtClean="0">
                <a:ea typeface="Tahoma" panose="020B0604030504040204" pitchFamily="34" charset="0"/>
                <a:cs typeface="Tahoma" panose="020B0604030504040204" pitchFamily="34" charset="0"/>
              </a:rPr>
              <a:t>Ruling 2016-1 and FAQs</a:t>
            </a:r>
            <a:endParaRPr lang="en-US" sz="3100" dirty="0">
              <a:latin typeface="Tahoma" panose="020B0604030504040204" pitchFamily="34" charset="0"/>
              <a:ea typeface="Tahoma" panose="020B0604030504040204" pitchFamily="34" charset="0"/>
              <a:cs typeface="Tahoma" panose="020B0604030504040204" pitchFamily="34" charset="0"/>
            </a:endParaRPr>
          </a:p>
        </p:txBody>
      </p:sp>
      <p:sp>
        <p:nvSpPr>
          <p:cNvPr id="7" name="Slide Number Placeholder 6"/>
          <p:cNvSpPr>
            <a:spLocks noGrp="1"/>
          </p:cNvSpPr>
          <p:nvPr>
            <p:ph type="sldNum" sz="quarter" idx="12"/>
          </p:nvPr>
        </p:nvSpPr>
        <p:spPr/>
        <p:txBody>
          <a:bodyPr/>
          <a:lstStyle/>
          <a:p>
            <a:fld id="{E42367A3-023C-4870-9A86-52F994C50B51}" type="slidenum">
              <a:rPr lang="en-US" smtClean="0"/>
              <a:pPr/>
              <a:t>71</a:t>
            </a:fld>
            <a:endParaRPr lang="en-US" dirty="0"/>
          </a:p>
        </p:txBody>
      </p:sp>
      <p:sp>
        <p:nvSpPr>
          <p:cNvPr id="9" name="Content Placeholder 2"/>
          <p:cNvSpPr>
            <a:spLocks noGrp="1"/>
          </p:cNvSpPr>
          <p:nvPr>
            <p:ph idx="1"/>
          </p:nvPr>
        </p:nvSpPr>
        <p:spPr>
          <a:xfrm>
            <a:off x="505326" y="1754777"/>
            <a:ext cx="8105274" cy="4375574"/>
          </a:xfrm>
        </p:spPr>
        <p:txBody>
          <a:bodyPr>
            <a:normAutofit fontScale="92500" lnSpcReduction="10000"/>
          </a:bodyPr>
          <a:lstStyle/>
          <a:p>
            <a:pPr marL="0" indent="0">
              <a:buNone/>
            </a:pPr>
            <a:r>
              <a:rPr lang="en-US" sz="3200" dirty="0" smtClean="0">
                <a:solidFill>
                  <a:schemeClr val="tx1"/>
                </a:solidFill>
                <a:ea typeface="Tahoma" panose="020B0604030504040204" pitchFamily="34" charset="0"/>
                <a:cs typeface="Tahoma" panose="020B0604030504040204" pitchFamily="34" charset="0"/>
              </a:rPr>
              <a:t>The </a:t>
            </a:r>
            <a:r>
              <a:rPr lang="en-US" sz="3200" dirty="0">
                <a:solidFill>
                  <a:schemeClr val="tx1"/>
                </a:solidFill>
                <a:ea typeface="Tahoma" panose="020B0604030504040204" pitchFamily="34" charset="0"/>
                <a:cs typeface="Tahoma" panose="020B0604030504040204" pitchFamily="34" charset="0"/>
              </a:rPr>
              <a:t>Shelf Plan and Shelf Schematic Exception to the “Tied House” Prohibition, and Activities Outside Such </a:t>
            </a:r>
            <a:r>
              <a:rPr lang="en-US" sz="3200" dirty="0" smtClean="0">
                <a:solidFill>
                  <a:schemeClr val="tx1"/>
                </a:solidFill>
                <a:ea typeface="Tahoma" panose="020B0604030504040204" pitchFamily="34" charset="0"/>
                <a:cs typeface="Tahoma" panose="020B0604030504040204" pitchFamily="34" charset="0"/>
              </a:rPr>
              <a:t>Exception:</a:t>
            </a:r>
          </a:p>
          <a:p>
            <a:pPr marL="548640" lvl="1">
              <a:spcBef>
                <a:spcPts val="600"/>
              </a:spcBef>
              <a:spcAft>
                <a:spcPts val="0"/>
              </a:spcAft>
            </a:pPr>
            <a:r>
              <a:rPr lang="en-US" sz="2800" dirty="0">
                <a:solidFill>
                  <a:schemeClr val="tx1"/>
                </a:solidFill>
                <a:ea typeface="Tahoma" panose="020B0604030504040204" pitchFamily="34" charset="0"/>
                <a:cs typeface="Tahoma" panose="020B0604030504040204" pitchFamily="34" charset="0"/>
              </a:rPr>
              <a:t>Clarifies that the shelf schematic exception in 27 CFR 6.99(b) is limited to furnishing retailers with shelf plans recommending product placement. </a:t>
            </a:r>
            <a:endParaRPr lang="en-US" sz="2800" dirty="0" smtClean="0">
              <a:solidFill>
                <a:schemeClr val="tx1"/>
              </a:solidFill>
              <a:ea typeface="Tahoma" panose="020B0604030504040204" pitchFamily="34" charset="0"/>
              <a:cs typeface="Tahoma" panose="020B0604030504040204" pitchFamily="34" charset="0"/>
            </a:endParaRPr>
          </a:p>
          <a:p>
            <a:pPr marL="548640" lvl="1">
              <a:spcBef>
                <a:spcPts val="600"/>
              </a:spcBef>
              <a:spcAft>
                <a:spcPts val="0"/>
              </a:spcAft>
            </a:pPr>
            <a:r>
              <a:rPr lang="en-US" sz="2800" dirty="0" smtClean="0">
                <a:solidFill>
                  <a:schemeClr val="tx1"/>
                </a:solidFill>
                <a:ea typeface="Tahoma" panose="020B0604030504040204" pitchFamily="34" charset="0"/>
                <a:cs typeface="Tahoma" panose="020B0604030504040204" pitchFamily="34" charset="0"/>
              </a:rPr>
              <a:t>Provides general </a:t>
            </a:r>
            <a:r>
              <a:rPr lang="en-US" sz="2800" dirty="0">
                <a:solidFill>
                  <a:schemeClr val="tx1"/>
                </a:solidFill>
                <a:ea typeface="Tahoma" panose="020B0604030504040204" pitchFamily="34" charset="0"/>
                <a:cs typeface="Tahoma" panose="020B0604030504040204" pitchFamily="34" charset="0"/>
              </a:rPr>
              <a:t>guidance concerning promotional activities commonly associated with category management </a:t>
            </a:r>
            <a:r>
              <a:rPr lang="en-US" sz="2800" dirty="0" smtClean="0">
                <a:solidFill>
                  <a:schemeClr val="tx1"/>
                </a:solidFill>
                <a:ea typeface="Tahoma" panose="020B0604030504040204" pitchFamily="34" charset="0"/>
                <a:cs typeface="Tahoma" panose="020B0604030504040204" pitchFamily="34" charset="0"/>
              </a:rPr>
              <a:t>programs.</a:t>
            </a:r>
          </a:p>
          <a:p>
            <a:pPr marL="548640" lvl="1">
              <a:spcBef>
                <a:spcPts val="600"/>
              </a:spcBef>
              <a:spcAft>
                <a:spcPts val="0"/>
              </a:spcAft>
              <a:buClrTx/>
              <a:buFont typeface="Arial" panose="020B0604020202020204" pitchFamily="34" charset="0"/>
              <a:buChar char="•"/>
            </a:pPr>
            <a:r>
              <a:rPr lang="en-US" sz="2800" dirty="0">
                <a:solidFill>
                  <a:schemeClr val="tx1"/>
                </a:solidFill>
                <a:ea typeface="Tahoma" panose="020B0604030504040204" pitchFamily="34" charset="0"/>
                <a:cs typeface="Tahoma" panose="020B0604030504040204" pitchFamily="34" charset="0"/>
              </a:rPr>
              <a:t>Reminds industry members that if a thing of value is </a:t>
            </a:r>
            <a:r>
              <a:rPr lang="en-US" sz="2800" u="sng" dirty="0">
                <a:solidFill>
                  <a:schemeClr val="tx1"/>
                </a:solidFill>
                <a:ea typeface="Tahoma" panose="020B0604030504040204" pitchFamily="34" charset="0"/>
                <a:cs typeface="Tahoma" panose="020B0604030504040204" pitchFamily="34" charset="0"/>
              </a:rPr>
              <a:t>not specifically exempted in Subpart D</a:t>
            </a:r>
            <a:r>
              <a:rPr lang="en-US" sz="2800" dirty="0">
                <a:solidFill>
                  <a:schemeClr val="tx1"/>
                </a:solidFill>
                <a:ea typeface="Tahoma" panose="020B0604030504040204" pitchFamily="34" charset="0"/>
                <a:cs typeface="Tahoma" panose="020B0604030504040204" pitchFamily="34" charset="0"/>
              </a:rPr>
              <a:t>, it is an inducement.</a:t>
            </a:r>
          </a:p>
          <a:p>
            <a:pPr lvl="1"/>
            <a:endParaRPr lang="en-US" sz="2400" dirty="0" smtClean="0"/>
          </a:p>
        </p:txBody>
      </p:sp>
    </p:spTree>
    <p:extLst>
      <p:ext uri="{BB962C8B-B14F-4D97-AF65-F5344CB8AC3E}">
        <p14:creationId xmlns:p14="http://schemas.microsoft.com/office/powerpoint/2010/main" val="106471261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305" y="361998"/>
            <a:ext cx="7315200" cy="1153627"/>
          </a:xfrm>
        </p:spPr>
        <p:txBody>
          <a:bodyPr>
            <a:normAutofit fontScale="90000"/>
          </a:bodyPr>
          <a:lstStyle/>
          <a:p>
            <a:r>
              <a:rPr lang="en-US" sz="4900" dirty="0" smtClean="0">
                <a:latin typeface="Calibri (Body)"/>
                <a:ea typeface="Tahoma" panose="020B0604030504040204" pitchFamily="34" charset="0"/>
                <a:cs typeface="Tahoma" panose="020B0604030504040204" pitchFamily="34" charset="0"/>
              </a:rPr>
              <a:t>TTB Guidance</a:t>
            </a:r>
            <a:r>
              <a:rPr lang="en-US" sz="3600" dirty="0" smtClean="0">
                <a:latin typeface="Calibri (Body)"/>
                <a:ea typeface="Tahoma" panose="020B0604030504040204" pitchFamily="34" charset="0"/>
                <a:cs typeface="Tahoma" panose="020B0604030504040204" pitchFamily="34" charset="0"/>
              </a:rPr>
              <a:t/>
            </a:r>
            <a:br>
              <a:rPr lang="en-US" sz="3600" dirty="0" smtClean="0">
                <a:latin typeface="Calibri (Body)"/>
                <a:ea typeface="Tahoma" panose="020B0604030504040204" pitchFamily="34" charset="0"/>
                <a:cs typeface="Tahoma" panose="020B0604030504040204" pitchFamily="34" charset="0"/>
              </a:rPr>
            </a:br>
            <a:r>
              <a:rPr lang="en-US" sz="3600" dirty="0" smtClean="0">
                <a:latin typeface="Calibri (Body)"/>
                <a:ea typeface="Tahoma" panose="020B0604030504040204" pitchFamily="34" charset="0"/>
                <a:cs typeface="Tahoma" panose="020B0604030504040204" pitchFamily="34" charset="0"/>
              </a:rPr>
              <a:t>Ruling 2017-2 Revised</a:t>
            </a:r>
            <a:endParaRPr lang="en-US" sz="3600" dirty="0">
              <a:latin typeface="Calibri (Body)"/>
              <a:ea typeface="Tahoma" panose="020B0604030504040204" pitchFamily="34" charset="0"/>
              <a:cs typeface="Tahoma" panose="020B0604030504040204" pitchFamily="34" charset="0"/>
            </a:endParaRPr>
          </a:p>
        </p:txBody>
      </p:sp>
      <p:sp>
        <p:nvSpPr>
          <p:cNvPr id="7" name="Slide Number Placeholder 6"/>
          <p:cNvSpPr>
            <a:spLocks noGrp="1"/>
          </p:cNvSpPr>
          <p:nvPr>
            <p:ph type="sldNum" sz="quarter" idx="12"/>
          </p:nvPr>
        </p:nvSpPr>
        <p:spPr/>
        <p:txBody>
          <a:bodyPr/>
          <a:lstStyle/>
          <a:p>
            <a:fld id="{E42367A3-023C-4870-9A86-52F994C50B51}" type="slidenum">
              <a:rPr lang="en-US" smtClean="0"/>
              <a:pPr/>
              <a:t>72</a:t>
            </a:fld>
            <a:endParaRPr lang="en-US" dirty="0"/>
          </a:p>
        </p:txBody>
      </p:sp>
      <p:sp>
        <p:nvSpPr>
          <p:cNvPr id="9" name="Content Placeholder 2"/>
          <p:cNvSpPr>
            <a:spLocks noGrp="1"/>
          </p:cNvSpPr>
          <p:nvPr>
            <p:ph idx="1"/>
          </p:nvPr>
        </p:nvSpPr>
        <p:spPr>
          <a:xfrm>
            <a:off x="526396" y="1796482"/>
            <a:ext cx="8222187" cy="4369715"/>
          </a:xfrm>
        </p:spPr>
        <p:txBody>
          <a:bodyPr>
            <a:normAutofit lnSpcReduction="10000"/>
          </a:bodyPr>
          <a:lstStyle/>
          <a:p>
            <a:pPr marL="0" indent="0">
              <a:buNone/>
            </a:pPr>
            <a:r>
              <a:rPr lang="en-US" sz="3200" dirty="0">
                <a:ea typeface="Tahoma" panose="020B0604030504040204" pitchFamily="34" charset="0"/>
                <a:cs typeface="Tahoma" panose="020B0604030504040204" pitchFamily="34" charset="0"/>
              </a:rPr>
              <a:t>Freshness Dating and Allowable Returns of </a:t>
            </a:r>
            <a:r>
              <a:rPr lang="en-US" sz="3200" dirty="0" smtClean="0">
                <a:ea typeface="Tahoma" panose="020B0604030504040204" pitchFamily="34" charset="0"/>
                <a:cs typeface="Tahoma" panose="020B0604030504040204" pitchFamily="34" charset="0"/>
              </a:rPr>
              <a:t>Malt Beverage </a:t>
            </a:r>
            <a:r>
              <a:rPr lang="en-US" sz="3200" dirty="0">
                <a:ea typeface="Tahoma" panose="020B0604030504040204" pitchFamily="34" charset="0"/>
                <a:cs typeface="Tahoma" panose="020B0604030504040204" pitchFamily="34" charset="0"/>
              </a:rPr>
              <a:t>Products under the </a:t>
            </a:r>
            <a:r>
              <a:rPr lang="en-US" sz="3200" dirty="0" smtClean="0">
                <a:ea typeface="Tahoma" panose="020B0604030504040204" pitchFamily="34" charset="0"/>
                <a:cs typeface="Tahoma" panose="020B0604030504040204" pitchFamily="34" charset="0"/>
              </a:rPr>
              <a:t>FAA</a:t>
            </a:r>
            <a:r>
              <a:rPr lang="en-US" sz="3200" b="1" dirty="0" smtClean="0">
                <a:ea typeface="Tahoma" panose="020B0604030504040204" pitchFamily="34" charset="0"/>
                <a:cs typeface="Tahoma" panose="020B0604030504040204" pitchFamily="34" charset="0"/>
              </a:rPr>
              <a:t>:</a:t>
            </a:r>
          </a:p>
          <a:p>
            <a:pPr marL="0" indent="0">
              <a:buClrTx/>
              <a:buNone/>
            </a:pPr>
            <a:r>
              <a:rPr lang="en-US" dirty="0" smtClean="0">
                <a:ea typeface="Tahoma" panose="020B0604030504040204" pitchFamily="34" charset="0"/>
                <a:cs typeface="Tahoma" panose="020B0604030504040204" pitchFamily="34" charset="0"/>
              </a:rPr>
              <a:t>Malt beverages may be returned under the following conditions:</a:t>
            </a:r>
          </a:p>
          <a:p>
            <a:pPr marL="640080" lvl="1">
              <a:spcBef>
                <a:spcPts val="600"/>
              </a:spcBef>
              <a:spcAft>
                <a:spcPts val="600"/>
              </a:spcAft>
            </a:pPr>
            <a:r>
              <a:rPr lang="en-US" sz="2800" dirty="0" smtClean="0">
                <a:ea typeface="Tahoma" panose="020B0604030504040204" pitchFamily="34" charset="0"/>
                <a:cs typeface="Tahoma" panose="020B0604030504040204" pitchFamily="34" charset="0"/>
              </a:rPr>
              <a:t>The </a:t>
            </a:r>
            <a:r>
              <a:rPr lang="en-US" sz="2800" dirty="0">
                <a:ea typeface="Tahoma" panose="020B0604030504040204" pitchFamily="34" charset="0"/>
                <a:cs typeface="Tahoma" panose="020B0604030504040204" pitchFamily="34" charset="0"/>
              </a:rPr>
              <a:t>brewer has </a:t>
            </a:r>
            <a:r>
              <a:rPr lang="en-US" sz="2800" dirty="0" smtClean="0">
                <a:ea typeface="Tahoma" panose="020B0604030504040204" pitchFamily="34" charset="0"/>
                <a:cs typeface="Tahoma" panose="020B0604030504040204" pitchFamily="34" charset="0"/>
              </a:rPr>
              <a:t>pre-established policies and </a:t>
            </a:r>
            <a:r>
              <a:rPr lang="en-US" sz="2800" dirty="0">
                <a:ea typeface="Tahoma" panose="020B0604030504040204" pitchFamily="34" charset="0"/>
                <a:cs typeface="Tahoma" panose="020B0604030504040204" pitchFamily="34" charset="0"/>
              </a:rPr>
              <a:t>procedures in place across various product </a:t>
            </a:r>
            <a:r>
              <a:rPr lang="en-US" sz="2800" dirty="0" smtClean="0">
                <a:ea typeface="Tahoma" panose="020B0604030504040204" pitchFamily="34" charset="0"/>
                <a:cs typeface="Tahoma" panose="020B0604030504040204" pitchFamily="34" charset="0"/>
              </a:rPr>
              <a:t>lines that </a:t>
            </a:r>
            <a:r>
              <a:rPr lang="en-US" sz="2800" dirty="0">
                <a:ea typeface="Tahoma" panose="020B0604030504040204" pitchFamily="34" charset="0"/>
                <a:cs typeface="Tahoma" panose="020B0604030504040204" pitchFamily="34" charset="0"/>
              </a:rPr>
              <a:t>specify the date </a:t>
            </a:r>
            <a:r>
              <a:rPr lang="en-US" sz="2800" dirty="0" smtClean="0">
                <a:ea typeface="Tahoma" panose="020B0604030504040204" pitchFamily="34" charset="0"/>
                <a:cs typeface="Tahoma" panose="020B0604030504040204" pitchFamily="34" charset="0"/>
              </a:rPr>
              <a:t>the retailer </a:t>
            </a:r>
            <a:r>
              <a:rPr lang="en-US" sz="2800" dirty="0">
                <a:ea typeface="Tahoma" panose="020B0604030504040204" pitchFamily="34" charset="0"/>
                <a:cs typeface="Tahoma" panose="020B0604030504040204" pitchFamily="34" charset="0"/>
              </a:rPr>
              <a:t>must pull the product;</a:t>
            </a:r>
          </a:p>
          <a:p>
            <a:pPr marL="640080" lvl="1">
              <a:spcBef>
                <a:spcPts val="600"/>
              </a:spcBef>
              <a:spcAft>
                <a:spcPts val="600"/>
              </a:spcAft>
              <a:buClrTx/>
              <a:buFont typeface="Arial" panose="020B0604020202020204" pitchFamily="34" charset="0"/>
              <a:buChar char="•"/>
            </a:pPr>
            <a:r>
              <a:rPr lang="en-US" sz="2800" dirty="0" smtClean="0">
                <a:ea typeface="Tahoma" panose="020B0604030504040204" pitchFamily="34" charset="0"/>
                <a:cs typeface="Tahoma" panose="020B0604030504040204" pitchFamily="34" charset="0"/>
              </a:rPr>
              <a:t>Such </a:t>
            </a:r>
            <a:r>
              <a:rPr lang="en-US" sz="2800" dirty="0">
                <a:ea typeface="Tahoma" panose="020B0604030504040204" pitchFamily="34" charset="0"/>
                <a:cs typeface="Tahoma" panose="020B0604030504040204" pitchFamily="34" charset="0"/>
              </a:rPr>
              <a:t>brewer’s freshness return/exchange policies and procedures are </a:t>
            </a:r>
            <a:r>
              <a:rPr lang="en-US" sz="2800" dirty="0" smtClean="0">
                <a:ea typeface="Tahoma" panose="020B0604030504040204" pitchFamily="34" charset="0"/>
                <a:cs typeface="Tahoma" panose="020B0604030504040204" pitchFamily="34" charset="0"/>
              </a:rPr>
              <a:t>readily verifiable  </a:t>
            </a:r>
            <a:r>
              <a:rPr lang="en-US" sz="2800" dirty="0">
                <a:ea typeface="Tahoma" panose="020B0604030504040204" pitchFamily="34" charset="0"/>
                <a:cs typeface="Tahoma" panose="020B0604030504040204" pitchFamily="34" charset="0"/>
              </a:rPr>
              <a:t>and consistently followed by the brewer</a:t>
            </a:r>
            <a:r>
              <a:rPr lang="en-US" sz="2800" dirty="0" smtClean="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39359185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305" y="361998"/>
            <a:ext cx="7315200" cy="1153627"/>
          </a:xfrm>
        </p:spPr>
        <p:txBody>
          <a:bodyPr>
            <a:normAutofit fontScale="90000"/>
          </a:bodyPr>
          <a:lstStyle/>
          <a:p>
            <a:r>
              <a:rPr lang="en-US" sz="4900" dirty="0" smtClean="0">
                <a:latin typeface="Calibri (Body)"/>
                <a:ea typeface="Tahoma" panose="020B0604030504040204" pitchFamily="34" charset="0"/>
                <a:cs typeface="Tahoma" panose="020B0604030504040204" pitchFamily="34" charset="0"/>
              </a:rPr>
              <a:t>TTB Guidance</a:t>
            </a:r>
            <a:r>
              <a:rPr lang="en-US" sz="3600" dirty="0" smtClean="0">
                <a:latin typeface="Calibri (Body)"/>
                <a:ea typeface="Tahoma" panose="020B0604030504040204" pitchFamily="34" charset="0"/>
                <a:cs typeface="Tahoma" panose="020B0604030504040204" pitchFamily="34" charset="0"/>
              </a:rPr>
              <a:t/>
            </a:r>
            <a:br>
              <a:rPr lang="en-US" sz="3600" dirty="0" smtClean="0">
                <a:latin typeface="Calibri (Body)"/>
                <a:ea typeface="Tahoma" panose="020B0604030504040204" pitchFamily="34" charset="0"/>
                <a:cs typeface="Tahoma" panose="020B0604030504040204" pitchFamily="34" charset="0"/>
              </a:rPr>
            </a:br>
            <a:r>
              <a:rPr lang="en-US" sz="3600" dirty="0" smtClean="0">
                <a:latin typeface="Calibri (Body)"/>
                <a:ea typeface="Tahoma" panose="020B0604030504040204" pitchFamily="34" charset="0"/>
                <a:cs typeface="Tahoma" panose="020B0604030504040204" pitchFamily="34" charset="0"/>
              </a:rPr>
              <a:t>Ruling 2017-2 Revised </a:t>
            </a:r>
            <a:r>
              <a:rPr lang="en-US" sz="2400" dirty="0" smtClean="0">
                <a:latin typeface="Calibri (Body)"/>
                <a:ea typeface="Tahoma" panose="020B0604030504040204" pitchFamily="34" charset="0"/>
                <a:cs typeface="Tahoma" panose="020B0604030504040204" pitchFamily="34" charset="0"/>
              </a:rPr>
              <a:t>(cont’d)</a:t>
            </a:r>
            <a:endParaRPr lang="en-US" sz="3600" dirty="0">
              <a:latin typeface="Calibri (Body)"/>
              <a:ea typeface="Tahoma" panose="020B0604030504040204" pitchFamily="34" charset="0"/>
              <a:cs typeface="Tahoma" panose="020B0604030504040204" pitchFamily="34" charset="0"/>
            </a:endParaRPr>
          </a:p>
        </p:txBody>
      </p:sp>
      <p:sp>
        <p:nvSpPr>
          <p:cNvPr id="7" name="Slide Number Placeholder 6"/>
          <p:cNvSpPr>
            <a:spLocks noGrp="1"/>
          </p:cNvSpPr>
          <p:nvPr>
            <p:ph type="sldNum" sz="quarter" idx="12"/>
          </p:nvPr>
        </p:nvSpPr>
        <p:spPr/>
        <p:txBody>
          <a:bodyPr/>
          <a:lstStyle/>
          <a:p>
            <a:fld id="{E42367A3-023C-4870-9A86-52F994C50B51}" type="slidenum">
              <a:rPr lang="en-US" smtClean="0"/>
              <a:pPr/>
              <a:t>73</a:t>
            </a:fld>
            <a:endParaRPr lang="en-US" dirty="0"/>
          </a:p>
        </p:txBody>
      </p:sp>
      <p:sp>
        <p:nvSpPr>
          <p:cNvPr id="9" name="Content Placeholder 2"/>
          <p:cNvSpPr>
            <a:spLocks noGrp="1"/>
          </p:cNvSpPr>
          <p:nvPr>
            <p:ph idx="1"/>
          </p:nvPr>
        </p:nvSpPr>
        <p:spPr>
          <a:xfrm>
            <a:off x="526396" y="1796482"/>
            <a:ext cx="8222187" cy="4369715"/>
          </a:xfrm>
        </p:spPr>
        <p:txBody>
          <a:bodyPr>
            <a:normAutofit/>
          </a:bodyPr>
          <a:lstStyle/>
          <a:p>
            <a:pPr marL="0" indent="0">
              <a:buNone/>
            </a:pPr>
            <a:r>
              <a:rPr lang="en-US" sz="3200" dirty="0" smtClean="0">
                <a:ea typeface="Tahoma" panose="020B0604030504040204" pitchFamily="34" charset="0"/>
                <a:cs typeface="Tahoma" panose="020B0604030504040204" pitchFamily="34" charset="0"/>
              </a:rPr>
              <a:t>Conditions (continued):</a:t>
            </a:r>
          </a:p>
          <a:p>
            <a:pPr marL="0" indent="0">
              <a:buNone/>
            </a:pPr>
            <a:endParaRPr lang="en-US" sz="800" dirty="0" smtClean="0">
              <a:ea typeface="Tahoma" panose="020B0604030504040204" pitchFamily="34" charset="0"/>
              <a:cs typeface="Tahoma" panose="020B0604030504040204" pitchFamily="34" charset="0"/>
            </a:endParaRPr>
          </a:p>
          <a:p>
            <a:pPr marL="640080" lvl="1">
              <a:spcBef>
                <a:spcPts val="600"/>
              </a:spcBef>
              <a:spcAft>
                <a:spcPts val="600"/>
              </a:spcAft>
              <a:buClrTx/>
              <a:buFont typeface="Arial" panose="020B0604020202020204" pitchFamily="34" charset="0"/>
              <a:buChar char="•"/>
            </a:pPr>
            <a:r>
              <a:rPr lang="en-US" sz="2800" dirty="0" smtClean="0">
                <a:ea typeface="Tahoma" panose="020B0604030504040204" pitchFamily="34" charset="0"/>
                <a:cs typeface="Tahoma" panose="020B0604030504040204" pitchFamily="34" charset="0"/>
              </a:rPr>
              <a:t>The container has identifying markings that correspond with this date; and</a:t>
            </a:r>
          </a:p>
          <a:p>
            <a:pPr marL="640080" lvl="1">
              <a:spcBef>
                <a:spcPts val="600"/>
              </a:spcBef>
              <a:spcAft>
                <a:spcPts val="600"/>
              </a:spcAft>
              <a:buClrTx/>
              <a:buFont typeface="Arial" panose="020B0604020202020204" pitchFamily="34" charset="0"/>
              <a:buChar char="•"/>
            </a:pPr>
            <a:r>
              <a:rPr lang="en-US" sz="2800" dirty="0" smtClean="0">
                <a:ea typeface="Tahoma" panose="020B0604030504040204" pitchFamily="34" charset="0"/>
                <a:cs typeface="Tahoma" panose="020B0604030504040204" pitchFamily="34" charset="0"/>
              </a:rPr>
              <a:t>The malt beverage product pulled by the trade buyer may not re-enter the retail marketplace.</a:t>
            </a:r>
          </a:p>
        </p:txBody>
      </p:sp>
    </p:spTree>
    <p:extLst>
      <p:ext uri="{BB962C8B-B14F-4D97-AF65-F5344CB8AC3E}">
        <p14:creationId xmlns:p14="http://schemas.microsoft.com/office/powerpoint/2010/main" val="150060726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305" y="361998"/>
            <a:ext cx="7315200" cy="1153627"/>
          </a:xfrm>
        </p:spPr>
        <p:txBody>
          <a:bodyPr>
            <a:normAutofit fontScale="90000"/>
          </a:bodyPr>
          <a:lstStyle/>
          <a:p>
            <a:r>
              <a:rPr lang="en-US" sz="4900" dirty="0" smtClean="0">
                <a:latin typeface="Calibri (Body)"/>
                <a:ea typeface="Tahoma" panose="020B0604030504040204" pitchFamily="34" charset="0"/>
                <a:cs typeface="Tahoma" panose="020B0604030504040204" pitchFamily="34" charset="0"/>
              </a:rPr>
              <a:t>TTB Guidance</a:t>
            </a:r>
            <a:r>
              <a:rPr lang="en-US" sz="3600" dirty="0" smtClean="0">
                <a:latin typeface="Calibri (Body)"/>
                <a:ea typeface="Tahoma" panose="020B0604030504040204" pitchFamily="34" charset="0"/>
                <a:cs typeface="Tahoma" panose="020B0604030504040204" pitchFamily="34" charset="0"/>
              </a:rPr>
              <a:t/>
            </a:r>
            <a:br>
              <a:rPr lang="en-US" sz="3600" dirty="0" smtClean="0">
                <a:latin typeface="Calibri (Body)"/>
                <a:ea typeface="Tahoma" panose="020B0604030504040204" pitchFamily="34" charset="0"/>
                <a:cs typeface="Tahoma" panose="020B0604030504040204" pitchFamily="34" charset="0"/>
              </a:rPr>
            </a:br>
            <a:r>
              <a:rPr lang="en-US" sz="3600" dirty="0" smtClean="0">
                <a:latin typeface="Calibri (Body)"/>
                <a:ea typeface="Tahoma" panose="020B0604030504040204" pitchFamily="34" charset="0"/>
                <a:cs typeface="Tahoma" panose="020B0604030504040204" pitchFamily="34" charset="0"/>
              </a:rPr>
              <a:t>Industry Circular 2018-7</a:t>
            </a:r>
            <a:endParaRPr lang="en-US" sz="3600" dirty="0">
              <a:latin typeface="Calibri (Body)"/>
              <a:ea typeface="Tahoma" panose="020B0604030504040204" pitchFamily="34" charset="0"/>
              <a:cs typeface="Tahoma" panose="020B0604030504040204" pitchFamily="34" charset="0"/>
            </a:endParaRPr>
          </a:p>
        </p:txBody>
      </p:sp>
      <p:sp>
        <p:nvSpPr>
          <p:cNvPr id="7" name="Slide Number Placeholder 6"/>
          <p:cNvSpPr>
            <a:spLocks noGrp="1"/>
          </p:cNvSpPr>
          <p:nvPr>
            <p:ph type="sldNum" sz="quarter" idx="12"/>
          </p:nvPr>
        </p:nvSpPr>
        <p:spPr/>
        <p:txBody>
          <a:bodyPr/>
          <a:lstStyle/>
          <a:p>
            <a:fld id="{E42367A3-023C-4870-9A86-52F994C50B51}" type="slidenum">
              <a:rPr lang="en-US" smtClean="0"/>
              <a:pPr/>
              <a:t>74</a:t>
            </a:fld>
            <a:endParaRPr lang="en-US" dirty="0"/>
          </a:p>
        </p:txBody>
      </p:sp>
      <p:sp>
        <p:nvSpPr>
          <p:cNvPr id="9" name="Content Placeholder 2"/>
          <p:cNvSpPr>
            <a:spLocks noGrp="1"/>
          </p:cNvSpPr>
          <p:nvPr>
            <p:ph idx="1"/>
          </p:nvPr>
        </p:nvSpPr>
        <p:spPr>
          <a:xfrm>
            <a:off x="526396" y="1796482"/>
            <a:ext cx="8222187" cy="4369715"/>
          </a:xfrm>
        </p:spPr>
        <p:txBody>
          <a:bodyPr>
            <a:normAutofit/>
          </a:bodyPr>
          <a:lstStyle/>
          <a:p>
            <a:pPr marL="0" indent="0">
              <a:buNone/>
            </a:pPr>
            <a:r>
              <a:rPr lang="en-US" sz="3200" dirty="0" smtClean="0">
                <a:ea typeface="Tahoma" panose="020B0604030504040204" pitchFamily="34" charset="0"/>
                <a:cs typeface="Tahoma" panose="020B0604030504040204" pitchFamily="34" charset="0"/>
              </a:rPr>
              <a:t>Industry Compliance with Trade Practice Laws and Regulations</a:t>
            </a:r>
            <a:r>
              <a:rPr lang="en-US" sz="3200" b="1" dirty="0" smtClean="0">
                <a:ea typeface="Tahoma" panose="020B0604030504040204" pitchFamily="34" charset="0"/>
                <a:cs typeface="Tahoma" panose="020B0604030504040204" pitchFamily="34" charset="0"/>
              </a:rPr>
              <a:t>:</a:t>
            </a:r>
          </a:p>
          <a:p>
            <a:pPr lvl="1"/>
            <a:endParaRPr lang="en-US" sz="1200" dirty="0" smtClean="0">
              <a:ea typeface="Tahoma" panose="020B0604030504040204" pitchFamily="34" charset="0"/>
              <a:cs typeface="Tahoma" panose="020B0604030504040204" pitchFamily="34" charset="0"/>
            </a:endParaRPr>
          </a:p>
          <a:p>
            <a:pPr lvl="1"/>
            <a:r>
              <a:rPr lang="en-US" sz="2800" dirty="0" smtClean="0">
                <a:ea typeface="Tahoma" panose="020B0604030504040204" pitchFamily="34" charset="0"/>
                <a:cs typeface="Tahoma" panose="020B0604030504040204" pitchFamily="34" charset="0"/>
              </a:rPr>
              <a:t>Reinforces TTB’s commitment to a level playing field through trade practice enforcement</a:t>
            </a:r>
          </a:p>
          <a:p>
            <a:pPr lvl="1"/>
            <a:r>
              <a:rPr lang="en-US" sz="2800" dirty="0" smtClean="0">
                <a:ea typeface="Tahoma" panose="020B0604030504040204" pitchFamily="34" charset="0"/>
                <a:cs typeface="Tahoma" panose="020B0604030504040204" pitchFamily="34" charset="0"/>
              </a:rPr>
              <a:t>Provides an overview of violations that we are currently finding in the marketplace</a:t>
            </a:r>
          </a:p>
          <a:p>
            <a:pPr lvl="1"/>
            <a:r>
              <a:rPr lang="en-US" sz="2800" dirty="0" smtClean="0">
                <a:ea typeface="Tahoma" panose="020B0604030504040204" pitchFamily="34" charset="0"/>
                <a:cs typeface="Tahoma" panose="020B0604030504040204" pitchFamily="34" charset="0"/>
              </a:rPr>
              <a:t>Reminds the industry about TTB’s Voluntary Disclosure Program</a:t>
            </a:r>
          </a:p>
        </p:txBody>
      </p:sp>
    </p:spTree>
    <p:extLst>
      <p:ext uri="{BB962C8B-B14F-4D97-AF65-F5344CB8AC3E}">
        <p14:creationId xmlns:p14="http://schemas.microsoft.com/office/powerpoint/2010/main" val="235277890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
            </a:r>
            <a:br>
              <a:rPr lang="en-US" sz="4400" dirty="0" smtClean="0">
                <a:latin typeface="+mn-lt"/>
              </a:rPr>
            </a:br>
            <a:r>
              <a:rPr lang="en-US" sz="4400" dirty="0" smtClean="0">
                <a:latin typeface="+mn-lt"/>
              </a:rPr>
              <a:t>Trade Practice Proceedings</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74226256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315200" cy="1143000"/>
          </a:xfrm>
        </p:spPr>
        <p:txBody>
          <a:bodyPr>
            <a:normAutofit/>
          </a:bodyPr>
          <a:lstStyle/>
          <a:p>
            <a:r>
              <a:rPr lang="en-US" sz="4400" dirty="0" smtClean="0">
                <a:solidFill>
                  <a:schemeClr val="tx1"/>
                </a:solidFill>
                <a:ea typeface="Tahoma" panose="020B0604030504040204" pitchFamily="34" charset="0"/>
                <a:cs typeface="Tahoma" panose="020B0604030504040204" pitchFamily="34" charset="0"/>
              </a:rPr>
              <a:t>Consequences</a:t>
            </a:r>
            <a:endParaRPr lang="en-US" sz="4400" dirty="0">
              <a:solidFill>
                <a:schemeClr val="tx1"/>
              </a:solidFill>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1248355" y="1558978"/>
            <a:ext cx="7411013" cy="4616970"/>
          </a:xfrm>
        </p:spPr>
        <p:txBody>
          <a:bodyPr>
            <a:noAutofit/>
          </a:bodyPr>
          <a:lstStyle/>
          <a:p>
            <a:pPr>
              <a:spcAft>
                <a:spcPts val="1800"/>
              </a:spcAft>
            </a:pPr>
            <a:r>
              <a:rPr lang="en-US" sz="3200" dirty="0" smtClean="0">
                <a:solidFill>
                  <a:schemeClr val="tx1"/>
                </a:solidFill>
                <a:ea typeface="Tahoma" panose="020B0604030504040204" pitchFamily="34" charset="0"/>
                <a:cs typeface="Tahoma" panose="020B0604030504040204" pitchFamily="34" charset="0"/>
              </a:rPr>
              <a:t>Violations of the FAA Act Trade Practice prohibitions can result in:</a:t>
            </a:r>
          </a:p>
          <a:p>
            <a:pPr marL="640080" lvl="1">
              <a:spcBef>
                <a:spcPts val="600"/>
              </a:spcBef>
              <a:spcAft>
                <a:spcPts val="600"/>
              </a:spcAft>
              <a:buClrTx/>
              <a:buFont typeface="Arial" panose="020B0604020202020204" pitchFamily="34" charset="0"/>
              <a:buChar char="•"/>
            </a:pPr>
            <a:r>
              <a:rPr lang="en-US" sz="2800" dirty="0" smtClean="0">
                <a:solidFill>
                  <a:schemeClr val="tx1"/>
                </a:solidFill>
                <a:ea typeface="Tahoma" panose="020B0604030504040204" pitchFamily="34" charset="0"/>
                <a:cs typeface="Tahoma" panose="020B0604030504040204" pitchFamily="34" charset="0"/>
              </a:rPr>
              <a:t>Criminal charges</a:t>
            </a:r>
          </a:p>
          <a:p>
            <a:pPr marL="640080" lvl="1">
              <a:spcBef>
                <a:spcPts val="600"/>
              </a:spcBef>
              <a:spcAft>
                <a:spcPts val="600"/>
              </a:spcAft>
              <a:buClrTx/>
              <a:buFont typeface="Arial" panose="020B0604020202020204" pitchFamily="34" charset="0"/>
              <a:buChar char="•"/>
            </a:pPr>
            <a:r>
              <a:rPr lang="en-US" sz="2800" dirty="0" smtClean="0">
                <a:solidFill>
                  <a:schemeClr val="tx1"/>
                </a:solidFill>
                <a:ea typeface="Tahoma" panose="020B0604030504040204" pitchFamily="34" charset="0"/>
                <a:cs typeface="Tahoma" panose="020B0604030504040204" pitchFamily="34" charset="0"/>
              </a:rPr>
              <a:t>Injunction </a:t>
            </a:r>
            <a:r>
              <a:rPr lang="en-US" sz="2800" dirty="0">
                <a:solidFill>
                  <a:schemeClr val="tx1"/>
                </a:solidFill>
                <a:ea typeface="Tahoma" panose="020B0604030504040204" pitchFamily="34" charset="0"/>
                <a:cs typeface="Tahoma" panose="020B0604030504040204" pitchFamily="34" charset="0"/>
              </a:rPr>
              <a:t>or consent </a:t>
            </a:r>
            <a:r>
              <a:rPr lang="en-US" sz="2800" dirty="0" smtClean="0">
                <a:solidFill>
                  <a:schemeClr val="tx1"/>
                </a:solidFill>
                <a:ea typeface="Tahoma" panose="020B0604030504040204" pitchFamily="34" charset="0"/>
                <a:cs typeface="Tahoma" panose="020B0604030504040204" pitchFamily="34" charset="0"/>
              </a:rPr>
              <a:t>decree</a:t>
            </a:r>
          </a:p>
          <a:p>
            <a:pPr marL="640080" lvl="1">
              <a:spcBef>
                <a:spcPts val="600"/>
              </a:spcBef>
              <a:buClrTx/>
              <a:buFont typeface="Arial" panose="020B0604020202020204" pitchFamily="34" charset="0"/>
              <a:buChar char="•"/>
            </a:pPr>
            <a:r>
              <a:rPr lang="en-US" sz="2800" dirty="0" smtClean="0">
                <a:solidFill>
                  <a:schemeClr val="tx1"/>
                </a:solidFill>
                <a:ea typeface="Tahoma" panose="020B0604030504040204" pitchFamily="34" charset="0"/>
                <a:cs typeface="Tahoma" panose="020B0604030504040204" pitchFamily="34" charset="0"/>
              </a:rPr>
              <a:t>Revocation of Basic Permit</a:t>
            </a:r>
          </a:p>
          <a:p>
            <a:pPr marL="640080" lvl="1">
              <a:spcBef>
                <a:spcPts val="600"/>
              </a:spcBef>
              <a:buClrTx/>
              <a:buFont typeface="Arial" panose="020B0604020202020204" pitchFamily="34" charset="0"/>
              <a:buChar char="•"/>
            </a:pPr>
            <a:r>
              <a:rPr lang="en-US" sz="2800" dirty="0" smtClean="0">
                <a:solidFill>
                  <a:schemeClr val="tx1"/>
                </a:solidFill>
                <a:ea typeface="Tahoma" panose="020B0604030504040204" pitchFamily="34" charset="0"/>
                <a:cs typeface="Tahoma" panose="020B0604030504040204" pitchFamily="34" charset="0"/>
              </a:rPr>
              <a:t>Suspension of Basic Permit</a:t>
            </a:r>
          </a:p>
          <a:p>
            <a:pPr marL="640080" lvl="1">
              <a:spcBef>
                <a:spcPts val="600"/>
              </a:spcBef>
            </a:pPr>
            <a:r>
              <a:rPr lang="en-US" sz="2800" dirty="0">
                <a:solidFill>
                  <a:schemeClr val="tx1"/>
                </a:solidFill>
                <a:ea typeface="Tahoma" panose="020B0604030504040204" pitchFamily="34" charset="0"/>
                <a:cs typeface="Tahoma" panose="020B0604030504040204" pitchFamily="34" charset="0"/>
              </a:rPr>
              <a:t>Denial of application for Basic Permit</a:t>
            </a:r>
          </a:p>
          <a:p>
            <a:pPr marL="0" lvl="1" indent="0">
              <a:spcBef>
                <a:spcPts val="600"/>
              </a:spcBef>
              <a:buNone/>
            </a:pPr>
            <a:r>
              <a:rPr lang="en-US" sz="2800" dirty="0">
                <a:solidFill>
                  <a:schemeClr val="tx1"/>
                </a:solidFill>
                <a:ea typeface="Tahoma" panose="020B0604030504040204" pitchFamily="34" charset="0"/>
                <a:cs typeface="Tahoma" panose="020B0604030504040204" pitchFamily="34" charset="0"/>
              </a:rPr>
              <a:t>Violations can sometimes be resolved through </a:t>
            </a:r>
            <a:r>
              <a:rPr lang="en-US" sz="2800" dirty="0" smtClean="0">
                <a:solidFill>
                  <a:schemeClr val="tx1"/>
                </a:solidFill>
                <a:ea typeface="Tahoma" panose="020B0604030504040204" pitchFamily="34" charset="0"/>
                <a:cs typeface="Tahoma" panose="020B0604030504040204" pitchFamily="34" charset="0"/>
              </a:rPr>
              <a:t>Offer in Compromise </a:t>
            </a:r>
          </a:p>
          <a:p>
            <a:endParaRPr lang="en-US" sz="3200" dirty="0" smtClean="0"/>
          </a:p>
          <a:p>
            <a:endParaRPr lang="en-US" sz="2000" dirty="0"/>
          </a:p>
          <a:p>
            <a:pPr lvl="1"/>
            <a:endParaRPr lang="en-US" sz="1800"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76</a:t>
            </a:fld>
            <a:endParaRPr lang="en-US" dirty="0"/>
          </a:p>
        </p:txBody>
      </p:sp>
    </p:spTree>
    <p:extLst>
      <p:ext uri="{BB962C8B-B14F-4D97-AF65-F5344CB8AC3E}">
        <p14:creationId xmlns:p14="http://schemas.microsoft.com/office/powerpoint/2010/main" val="2833551130"/>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FAA Act Permit Proceedings</a:t>
            </a:r>
            <a:endParaRPr lang="en-US" sz="4400" dirty="0"/>
          </a:p>
        </p:txBody>
      </p:sp>
      <p:sp>
        <p:nvSpPr>
          <p:cNvPr id="3" name="Content Placeholder 2"/>
          <p:cNvSpPr>
            <a:spLocks noGrp="1"/>
          </p:cNvSpPr>
          <p:nvPr>
            <p:ph idx="1"/>
          </p:nvPr>
        </p:nvSpPr>
        <p:spPr/>
        <p:txBody>
          <a:bodyPr/>
          <a:lstStyle/>
          <a:p>
            <a:pPr marL="341313" indent="-341313">
              <a:buClrTx/>
              <a:buFont typeface="Calibri Light" panose="020F0302020204030204" pitchFamily="34" charset="0"/>
              <a:buChar char="•"/>
            </a:pPr>
            <a:r>
              <a:rPr lang="en-US" altLang="en-US" sz="3200" dirty="0"/>
              <a:t>Permit may be annulled if Secretary finds it was obtained through fraud, misrepresentation, or concealment of material </a:t>
            </a:r>
            <a:r>
              <a:rPr lang="en-US" altLang="en-US" sz="3200" dirty="0" smtClean="0"/>
              <a:t>fact.</a:t>
            </a:r>
          </a:p>
          <a:p>
            <a:pPr marL="341313" indent="-341313">
              <a:buClrTx/>
              <a:buFont typeface="Calibri Light" panose="020F0302020204030204" pitchFamily="34" charset="0"/>
              <a:buChar char="•"/>
            </a:pPr>
            <a:r>
              <a:rPr lang="en-US" altLang="en-US" sz="3200" dirty="0" smtClean="0"/>
              <a:t>Permit </a:t>
            </a:r>
            <a:r>
              <a:rPr lang="en-US" altLang="en-US" sz="3200" dirty="0"/>
              <a:t>may be revoked if permittee</a:t>
            </a:r>
            <a:br>
              <a:rPr lang="en-US" altLang="en-US" sz="3200" dirty="0"/>
            </a:br>
            <a:r>
              <a:rPr lang="en-US" altLang="en-US" sz="3200" dirty="0"/>
              <a:t>has not engaged in business for more</a:t>
            </a:r>
            <a:br>
              <a:rPr lang="en-US" altLang="en-US" sz="3200" dirty="0"/>
            </a:br>
            <a:r>
              <a:rPr lang="en-US" altLang="en-US" sz="3200" dirty="0"/>
              <a:t>than 2 </a:t>
            </a:r>
            <a:r>
              <a:rPr lang="en-US" altLang="en-US" sz="3200" dirty="0" smtClean="0"/>
              <a:t>years.</a:t>
            </a:r>
            <a:endParaRPr lang="en-US" altLang="en-US" sz="3200" dirty="0"/>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77</a:t>
            </a:fld>
            <a:endParaRPr lang="en-US" dirty="0"/>
          </a:p>
        </p:txBody>
      </p:sp>
    </p:spTree>
    <p:extLst>
      <p:ext uri="{BB962C8B-B14F-4D97-AF65-F5344CB8AC3E}">
        <p14:creationId xmlns:p14="http://schemas.microsoft.com/office/powerpoint/2010/main" val="1619170294"/>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FAA Act Permit </a:t>
            </a:r>
            <a:r>
              <a:rPr lang="en-US" dirty="0" smtClean="0"/>
              <a:t>Proceedings  </a:t>
            </a:r>
            <a:r>
              <a:rPr lang="en-US" sz="2700" dirty="0" smtClean="0"/>
              <a:t>(Cont’d)</a:t>
            </a:r>
            <a:endParaRPr lang="en-US" sz="2700" dirty="0"/>
          </a:p>
        </p:txBody>
      </p:sp>
      <p:sp>
        <p:nvSpPr>
          <p:cNvPr id="3" name="Content Placeholder 2"/>
          <p:cNvSpPr>
            <a:spLocks noGrp="1"/>
          </p:cNvSpPr>
          <p:nvPr>
            <p:ph idx="1"/>
          </p:nvPr>
        </p:nvSpPr>
        <p:spPr/>
        <p:txBody>
          <a:bodyPr/>
          <a:lstStyle/>
          <a:p>
            <a:pPr marL="341313" indent="-341313">
              <a:spcBef>
                <a:spcPts val="0"/>
              </a:spcBef>
              <a:spcAft>
                <a:spcPts val="0"/>
              </a:spcAft>
              <a:buClrTx/>
              <a:buFont typeface="Calibri Light" panose="020F0302020204030204" pitchFamily="34" charset="0"/>
              <a:buChar char="•"/>
            </a:pPr>
            <a:r>
              <a:rPr lang="en-US" altLang="en-US" sz="3200" dirty="0"/>
              <a:t>Permit may be revoked or suspended if permittee willfully violates any conditions of its basic </a:t>
            </a:r>
            <a:r>
              <a:rPr lang="en-US" altLang="en-US" sz="3200" dirty="0" smtClean="0"/>
              <a:t>permit:</a:t>
            </a:r>
          </a:p>
          <a:p>
            <a:pPr marL="0" indent="0">
              <a:spcBef>
                <a:spcPts val="0"/>
              </a:spcBef>
              <a:spcAft>
                <a:spcPts val="0"/>
              </a:spcAft>
              <a:buClrTx/>
              <a:buNone/>
              <a:tabLst>
                <a:tab pos="461963" algn="l"/>
              </a:tabLst>
            </a:pPr>
            <a:r>
              <a:rPr lang="en-US" altLang="en-US" sz="3200" dirty="0" smtClean="0"/>
              <a:t>	-  	</a:t>
            </a:r>
            <a:r>
              <a:rPr lang="en-US" altLang="en-US" dirty="0" smtClean="0"/>
              <a:t>However</a:t>
            </a:r>
            <a:r>
              <a:rPr lang="en-US" altLang="en-US" dirty="0"/>
              <a:t>, can only be suspended for</a:t>
            </a:r>
            <a:br>
              <a:rPr lang="en-US" altLang="en-US" dirty="0"/>
            </a:br>
            <a:r>
              <a:rPr lang="en-US" altLang="en-US" dirty="0" smtClean="0"/>
              <a:t>		first-time </a:t>
            </a:r>
            <a:r>
              <a:rPr lang="en-US" altLang="en-US" dirty="0"/>
              <a:t>violation</a:t>
            </a:r>
          </a:p>
          <a:p>
            <a:pPr marL="341313" indent="-341313">
              <a:buClrTx/>
              <a:buFont typeface="Calibri Light" panose="020F0302020204030204" pitchFamily="34" charset="0"/>
              <a:buChar char="•"/>
            </a:pPr>
            <a:r>
              <a:rPr lang="en-US" altLang="en-US" sz="3200" dirty="0"/>
              <a:t>As an alternative to suspension or revocation, TTB can accept offers in compromise (27 U.S.C. </a:t>
            </a:r>
            <a:r>
              <a:rPr lang="en-US" altLang="en-US" sz="3200" dirty="0" smtClean="0"/>
              <a:t>207</a:t>
            </a:r>
            <a:r>
              <a:rPr lang="en-US" altLang="en-US" sz="3200" dirty="0"/>
              <a:t>)</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78</a:t>
            </a:fld>
            <a:endParaRPr lang="en-US" dirty="0"/>
          </a:p>
        </p:txBody>
      </p:sp>
    </p:spTree>
    <p:extLst>
      <p:ext uri="{BB962C8B-B14F-4D97-AF65-F5344CB8AC3E}">
        <p14:creationId xmlns:p14="http://schemas.microsoft.com/office/powerpoint/2010/main" val="34998108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Criminal Penalties	</a:t>
            </a:r>
            <a:endParaRPr lang="en-US" sz="4400" dirty="0"/>
          </a:p>
        </p:txBody>
      </p:sp>
      <p:sp>
        <p:nvSpPr>
          <p:cNvPr id="3" name="Content Placeholder 2"/>
          <p:cNvSpPr>
            <a:spLocks noGrp="1"/>
          </p:cNvSpPr>
          <p:nvPr>
            <p:ph idx="1"/>
          </p:nvPr>
        </p:nvSpPr>
        <p:spPr/>
        <p:txBody>
          <a:bodyPr/>
          <a:lstStyle/>
          <a:p>
            <a:r>
              <a:rPr lang="en-US" altLang="en-US" sz="3200" dirty="0"/>
              <a:t>Violations of FAA Act Trade Practice prohibitions can result in criminal charges against any person who violates the Act:</a:t>
            </a:r>
          </a:p>
          <a:p>
            <a:pPr lvl="1">
              <a:spcBef>
                <a:spcPct val="45000"/>
              </a:spcBef>
            </a:pPr>
            <a:r>
              <a:rPr lang="en-US" altLang="en-US" sz="2800" dirty="0"/>
              <a:t>Misdemeanor</a:t>
            </a:r>
          </a:p>
          <a:p>
            <a:pPr lvl="1">
              <a:spcBef>
                <a:spcPct val="45000"/>
              </a:spcBef>
            </a:pPr>
            <a:r>
              <a:rPr lang="en-US" altLang="en-US" sz="2800" dirty="0"/>
              <a:t>$1,000 fine for each </a:t>
            </a:r>
            <a:r>
              <a:rPr lang="en-US" altLang="en-US" sz="2800" dirty="0" smtClean="0"/>
              <a:t>offense</a:t>
            </a:r>
          </a:p>
          <a:p>
            <a:pPr marL="0" indent="-251460">
              <a:spcBef>
                <a:spcPct val="45000"/>
              </a:spcBef>
              <a:buNone/>
            </a:pPr>
            <a:r>
              <a:rPr lang="en-US" altLang="en-US" sz="3200" dirty="0" smtClean="0"/>
              <a:t>In </a:t>
            </a:r>
            <a:r>
              <a:rPr lang="en-US" altLang="en-US" sz="3200" dirty="0"/>
              <a:t>consignment sale context, can include the retailer</a:t>
            </a:r>
          </a:p>
        </p:txBody>
      </p:sp>
      <p:sp>
        <p:nvSpPr>
          <p:cNvPr id="5" name="Slide Number Placeholder 4"/>
          <p:cNvSpPr>
            <a:spLocks noGrp="1"/>
          </p:cNvSpPr>
          <p:nvPr>
            <p:ph type="sldNum" sz="quarter" idx="12"/>
          </p:nvPr>
        </p:nvSpPr>
        <p:spPr/>
        <p:txBody>
          <a:bodyPr/>
          <a:lstStyle/>
          <a:p>
            <a:fld id="{E42367A3-023C-4870-9A86-52F994C50B51}" type="slidenum">
              <a:rPr lang="en-US" smtClean="0"/>
              <a:pPr/>
              <a:t>79</a:t>
            </a:fld>
            <a:endParaRPr lang="en-US" dirty="0"/>
          </a:p>
        </p:txBody>
      </p:sp>
    </p:spTree>
    <p:extLst>
      <p:ext uri="{BB962C8B-B14F-4D97-AF65-F5344CB8AC3E}">
        <p14:creationId xmlns:p14="http://schemas.microsoft.com/office/powerpoint/2010/main" val="3602071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lstStyle/>
          <a:p>
            <a:pPr algn="ctr"/>
            <a:r>
              <a:rPr lang="en-US" dirty="0" smtClean="0">
                <a:latin typeface="+mn-lt"/>
              </a:rPr>
              <a:t>HISTORY</a:t>
            </a:r>
            <a:endParaRPr lang="en-US" sz="32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2682010313"/>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
            </a:r>
            <a:br>
              <a:rPr lang="en-US" sz="4400" dirty="0" smtClean="0">
                <a:latin typeface="+mn-lt"/>
              </a:rPr>
            </a:br>
            <a:r>
              <a:rPr lang="en-US" sz="4400" dirty="0" smtClean="0">
                <a:latin typeface="+mn-lt"/>
              </a:rPr>
              <a:t>Results</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149425744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Trade Practice Cases</a:t>
            </a:r>
            <a:endParaRPr lang="en-US" sz="4400" dirty="0"/>
          </a:p>
        </p:txBody>
      </p:sp>
      <p:sp>
        <p:nvSpPr>
          <p:cNvPr id="3" name="Content Placeholder 2"/>
          <p:cNvSpPr>
            <a:spLocks noGrp="1"/>
          </p:cNvSpPr>
          <p:nvPr>
            <p:ph idx="1"/>
          </p:nvPr>
        </p:nvSpPr>
        <p:spPr>
          <a:xfrm>
            <a:off x="625643" y="1775395"/>
            <a:ext cx="7741118" cy="4529151"/>
          </a:xfrm>
        </p:spPr>
        <p:txBody>
          <a:bodyPr>
            <a:normAutofit/>
          </a:bodyPr>
          <a:lstStyle/>
          <a:p>
            <a:pPr lvl="0">
              <a:spcBef>
                <a:spcPts val="0"/>
              </a:spcBef>
              <a:spcAft>
                <a:spcPts val="1200"/>
              </a:spcAft>
              <a:buClr>
                <a:srgbClr val="4A66AC"/>
              </a:buClr>
            </a:pPr>
            <a:r>
              <a:rPr lang="en-US" altLang="en-US" sz="3200" dirty="0">
                <a:solidFill>
                  <a:prstClr val="black">
                    <a:lumMod val="75000"/>
                    <a:lumOff val="25000"/>
                  </a:prstClr>
                </a:solidFill>
                <a:latin typeface="+mn-lt"/>
                <a:ea typeface="Tahoma" panose="020B0604030504040204" pitchFamily="34" charset="0"/>
                <a:cs typeface="Tahoma" panose="020B0604030504040204" pitchFamily="34" charset="0"/>
              </a:rPr>
              <a:t>Chicago - Press Release January 2009</a:t>
            </a:r>
          </a:p>
          <a:p>
            <a:pPr marL="384048" lvl="1" indent="-182880">
              <a:buFont typeface="Calibri" panose="020F0502020204030204" pitchFamily="34" charset="0"/>
              <a:buChar char="─"/>
            </a:pPr>
            <a:r>
              <a:rPr lang="en-US" altLang="en-US" sz="2000" b="1" dirty="0" smtClean="0">
                <a:solidFill>
                  <a:prstClr val="black">
                    <a:lumMod val="75000"/>
                    <a:lumOff val="25000"/>
                  </a:prstClr>
                </a:solidFill>
                <a:latin typeface="+mn-lt"/>
                <a:ea typeface="Tahoma" panose="020B0604030504040204" pitchFamily="34" charset="0"/>
                <a:cs typeface="Tahoma" panose="020B0604030504040204" pitchFamily="34" charset="0"/>
              </a:rPr>
              <a:t>Glazer’s </a:t>
            </a: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Distributors of Illinois, Inc</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 </a:t>
            </a:r>
            <a:r>
              <a:rPr lang="en-US" altLang="en-US" sz="2000" dirty="0">
                <a:solidFill>
                  <a:srgbClr val="FF0000"/>
                </a:solidFill>
                <a:latin typeface="+mn-lt"/>
                <a:ea typeface="Tahoma" panose="020B0604030504040204" pitchFamily="34" charset="0"/>
                <a:cs typeface="Tahoma" panose="020B0604030504040204" pitchFamily="34" charset="0"/>
              </a:rPr>
              <a:t>$225,000</a:t>
            </a:r>
          </a:p>
          <a:p>
            <a:pPr marL="384048" lvl="1" indent="-182880">
              <a:buFont typeface="Calibri" panose="020F0502020204030204" pitchFamily="34" charset="0"/>
              <a:buChar char="─"/>
            </a:pP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Southern Wine &amp; Spirits of Illinois, Inc</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 </a:t>
            </a:r>
            <a:r>
              <a:rPr lang="en-US" altLang="en-US" sz="2000" dirty="0">
                <a:solidFill>
                  <a:srgbClr val="FF0000"/>
                </a:solidFill>
                <a:latin typeface="+mn-lt"/>
                <a:ea typeface="Tahoma" panose="020B0604030504040204" pitchFamily="34" charset="0"/>
                <a:cs typeface="Tahoma" panose="020B0604030504040204" pitchFamily="34" charset="0"/>
              </a:rPr>
              <a:t>$225,000</a:t>
            </a:r>
          </a:p>
          <a:p>
            <a:pPr marL="384048" lvl="1" indent="-182880">
              <a:buFont typeface="Calibri" panose="020F0502020204030204" pitchFamily="34" charset="0"/>
              <a:buChar char="─"/>
            </a:pPr>
            <a:r>
              <a:rPr lang="en-US" altLang="en-US" sz="2000" b="1" dirty="0" err="1">
                <a:solidFill>
                  <a:prstClr val="black">
                    <a:lumMod val="75000"/>
                    <a:lumOff val="25000"/>
                  </a:prstClr>
                </a:solidFill>
                <a:latin typeface="+mn-lt"/>
                <a:ea typeface="Tahoma" panose="020B0604030504040204" pitchFamily="34" charset="0"/>
                <a:cs typeface="Tahoma" panose="020B0604030504040204" pitchFamily="34" charset="0"/>
              </a:rPr>
              <a:t>Wirtz</a:t>
            </a: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 Corporation</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 </a:t>
            </a:r>
            <a:r>
              <a:rPr lang="en-US" altLang="en-US" sz="2000" dirty="0">
                <a:solidFill>
                  <a:srgbClr val="FF0000"/>
                </a:solidFill>
                <a:latin typeface="+mn-lt"/>
                <a:ea typeface="Tahoma" panose="020B0604030504040204" pitchFamily="34" charset="0"/>
                <a:cs typeface="Tahoma" panose="020B0604030504040204" pitchFamily="34" charset="0"/>
              </a:rPr>
              <a:t>$130,000</a:t>
            </a:r>
          </a:p>
          <a:p>
            <a:pPr marL="384048" lvl="1" indent="-182880">
              <a:buFont typeface="Calibri" panose="020F0502020204030204" pitchFamily="34" charset="0"/>
              <a:buChar char="─"/>
            </a:pP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Distinctive Wine &amp; Spirits, LLC</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 </a:t>
            </a:r>
            <a:r>
              <a:rPr lang="en-US" altLang="en-US" sz="2000" dirty="0">
                <a:solidFill>
                  <a:srgbClr val="FF0000"/>
                </a:solidFill>
                <a:latin typeface="+mn-lt"/>
                <a:ea typeface="Tahoma" panose="020B0604030504040204" pitchFamily="34" charset="0"/>
                <a:cs typeface="Tahoma" panose="020B0604030504040204" pitchFamily="34" charset="0"/>
              </a:rPr>
              <a:t>$110,000</a:t>
            </a:r>
          </a:p>
          <a:p>
            <a:pPr marL="384048" lvl="1" indent="-182880">
              <a:buFont typeface="Calibri" panose="020F0502020204030204" pitchFamily="34" charset="0"/>
              <a:buChar char="─"/>
            </a:pP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Johnson Brothers Liquor Company of Illinois </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000" dirty="0">
                <a:solidFill>
                  <a:srgbClr val="FF0000"/>
                </a:solidFill>
                <a:latin typeface="+mn-lt"/>
                <a:ea typeface="Tahoma" panose="020B0604030504040204" pitchFamily="34" charset="0"/>
                <a:cs typeface="Tahoma" panose="020B0604030504040204" pitchFamily="34" charset="0"/>
              </a:rPr>
              <a:t>$40,000</a:t>
            </a:r>
          </a:p>
          <a:p>
            <a:pPr marL="384048" lvl="1" indent="-182880">
              <a:buFont typeface="Calibri" panose="020F0502020204030204" pitchFamily="34" charset="0"/>
              <a:buChar char="─"/>
            </a:pP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Vin </a:t>
            </a:r>
            <a:r>
              <a:rPr lang="en-US" altLang="en-US" sz="2000" b="1" dirty="0" err="1">
                <a:solidFill>
                  <a:prstClr val="black">
                    <a:lumMod val="75000"/>
                    <a:lumOff val="25000"/>
                  </a:prstClr>
                </a:solidFill>
                <a:latin typeface="+mn-lt"/>
                <a:ea typeface="Tahoma" panose="020B0604030504040204" pitchFamily="34" charset="0"/>
                <a:cs typeface="Tahoma" panose="020B0604030504040204" pitchFamily="34" charset="0"/>
              </a:rPr>
              <a:t>Divino</a:t>
            </a: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 Ltd</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 </a:t>
            </a:r>
            <a:r>
              <a:rPr lang="en-US" altLang="en-US" sz="2000" dirty="0">
                <a:solidFill>
                  <a:srgbClr val="FF0000"/>
                </a:solidFill>
                <a:latin typeface="+mn-lt"/>
                <a:ea typeface="Tahoma" panose="020B0604030504040204" pitchFamily="34" charset="0"/>
                <a:cs typeface="Tahoma" panose="020B0604030504040204" pitchFamily="34" charset="0"/>
              </a:rPr>
              <a:t>$30,000</a:t>
            </a:r>
          </a:p>
          <a:p>
            <a:pPr marL="384048" lvl="1" indent="-182880">
              <a:buFont typeface="Calibri" panose="020F0502020204030204" pitchFamily="34" charset="0"/>
              <a:buChar char="─"/>
            </a:pPr>
            <a:r>
              <a:rPr lang="en-US" altLang="en-US" sz="2000" b="1" dirty="0" err="1">
                <a:solidFill>
                  <a:prstClr val="black">
                    <a:lumMod val="75000"/>
                    <a:lumOff val="25000"/>
                  </a:prstClr>
                </a:solidFill>
                <a:latin typeface="+mn-lt"/>
                <a:ea typeface="Tahoma" panose="020B0604030504040204" pitchFamily="34" charset="0"/>
                <a:cs typeface="Tahoma" panose="020B0604030504040204" pitchFamily="34" charset="0"/>
              </a:rPr>
              <a:t>Stoller</a:t>
            </a: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 Wholesale Wine &amp; Spirits, Inc</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 </a:t>
            </a:r>
            <a:r>
              <a:rPr lang="en-US" altLang="en-US" sz="2000" dirty="0">
                <a:solidFill>
                  <a:srgbClr val="FF0000"/>
                </a:solidFill>
                <a:latin typeface="+mn-lt"/>
                <a:ea typeface="Tahoma" panose="020B0604030504040204" pitchFamily="34" charset="0"/>
                <a:cs typeface="Tahoma" panose="020B0604030504040204" pitchFamily="34" charset="0"/>
              </a:rPr>
              <a:t>$18,000</a:t>
            </a:r>
          </a:p>
          <a:p>
            <a:pPr marL="384048" lvl="1" indent="-182880">
              <a:buFont typeface="Calibri" panose="020F0502020204030204" pitchFamily="34" charset="0"/>
              <a:buChar char="─"/>
            </a:pP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Fine Vines, LLC </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000" dirty="0">
                <a:solidFill>
                  <a:srgbClr val="FF0000"/>
                </a:solidFill>
                <a:latin typeface="+mn-lt"/>
                <a:ea typeface="Tahoma" panose="020B0604030504040204" pitchFamily="34" charset="0"/>
                <a:cs typeface="Tahoma" panose="020B0604030504040204" pitchFamily="34" charset="0"/>
              </a:rPr>
              <a:t>$12,000</a:t>
            </a:r>
          </a:p>
          <a:p>
            <a:pPr marL="384048" lvl="1" indent="-182880">
              <a:buFont typeface="Calibri" panose="020F0502020204030204" pitchFamily="34" charset="0"/>
              <a:buChar char="─"/>
            </a:pP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Shaw-Ross International Importers </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000" dirty="0">
                <a:solidFill>
                  <a:srgbClr val="FF0000"/>
                </a:solidFill>
                <a:latin typeface="+mn-lt"/>
                <a:ea typeface="Tahoma" panose="020B0604030504040204" pitchFamily="34" charset="0"/>
                <a:cs typeface="Tahoma" panose="020B0604030504040204" pitchFamily="34" charset="0"/>
              </a:rPr>
              <a:t>$10,000</a:t>
            </a:r>
          </a:p>
          <a:p>
            <a:pPr marL="384048" lvl="1" indent="-182880">
              <a:buFont typeface="Calibri" panose="020F0502020204030204" pitchFamily="34" charset="0"/>
              <a:buChar char="─"/>
            </a:pPr>
            <a:r>
              <a:rPr lang="en-US" altLang="en-US" sz="2000" b="1" dirty="0">
                <a:solidFill>
                  <a:prstClr val="black">
                    <a:lumMod val="75000"/>
                    <a:lumOff val="25000"/>
                  </a:prstClr>
                </a:solidFill>
                <a:latin typeface="+mn-lt"/>
                <a:ea typeface="Tahoma" panose="020B0604030504040204" pitchFamily="34" charset="0"/>
                <a:cs typeface="Tahoma" panose="020B0604030504040204" pitchFamily="34" charset="0"/>
              </a:rPr>
              <a:t>Wein-Bauer Distributing, Inc. </a:t>
            </a:r>
            <a:r>
              <a:rPr lang="en-US" altLang="en-US" sz="20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000" dirty="0">
                <a:solidFill>
                  <a:srgbClr val="FF0000"/>
                </a:solidFill>
                <a:latin typeface="+mn-lt"/>
                <a:ea typeface="Tahoma" panose="020B0604030504040204" pitchFamily="34" charset="0"/>
                <a:cs typeface="Tahoma" panose="020B0604030504040204" pitchFamily="34" charset="0"/>
              </a:rPr>
              <a:t>$3,000</a:t>
            </a:r>
          </a:p>
        </p:txBody>
      </p:sp>
      <p:sp>
        <p:nvSpPr>
          <p:cNvPr id="5" name="Slide Number Placeholder 4"/>
          <p:cNvSpPr>
            <a:spLocks noGrp="1"/>
          </p:cNvSpPr>
          <p:nvPr>
            <p:ph type="sldNum" sz="quarter" idx="12"/>
          </p:nvPr>
        </p:nvSpPr>
        <p:spPr/>
        <p:txBody>
          <a:bodyPr/>
          <a:lstStyle/>
          <a:p>
            <a:fld id="{E42367A3-023C-4870-9A86-52F994C50B51}" type="slidenum">
              <a:rPr lang="en-US" smtClean="0"/>
              <a:pPr/>
              <a:t>81</a:t>
            </a:fld>
            <a:endParaRPr lang="en-US" dirty="0"/>
          </a:p>
        </p:txBody>
      </p:sp>
    </p:spTree>
    <p:extLst>
      <p:ext uri="{BB962C8B-B14F-4D97-AF65-F5344CB8AC3E}">
        <p14:creationId xmlns:p14="http://schemas.microsoft.com/office/powerpoint/2010/main" val="2603277441"/>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Trade Practice Cases </a:t>
            </a:r>
            <a:r>
              <a:rPr lang="en-US" sz="2400" dirty="0" smtClean="0"/>
              <a:t>(cont’d)</a:t>
            </a:r>
            <a:endParaRPr lang="en-US" sz="4400" dirty="0"/>
          </a:p>
        </p:txBody>
      </p:sp>
      <p:sp>
        <p:nvSpPr>
          <p:cNvPr id="3" name="Content Placeholder 2"/>
          <p:cNvSpPr>
            <a:spLocks noGrp="1"/>
          </p:cNvSpPr>
          <p:nvPr>
            <p:ph idx="1"/>
          </p:nvPr>
        </p:nvSpPr>
        <p:spPr/>
        <p:txBody>
          <a:bodyPr/>
          <a:lstStyle/>
          <a:p>
            <a:pPr lvl="0">
              <a:buClr>
                <a:srgbClr val="4A66AC"/>
              </a:buClr>
            </a:pPr>
            <a:r>
              <a:rPr lang="en-US" altLang="en-US" sz="3200" dirty="0">
                <a:solidFill>
                  <a:prstClr val="black">
                    <a:lumMod val="75000"/>
                    <a:lumOff val="25000"/>
                  </a:prstClr>
                </a:solidFill>
                <a:latin typeface="+mn-lt"/>
                <a:ea typeface="Tahoma" panose="020B0604030504040204" pitchFamily="34" charset="0"/>
                <a:cs typeface="Tahoma" panose="020B0604030504040204" pitchFamily="34" charset="0"/>
              </a:rPr>
              <a:t>Las Vegas – Press Release May 2011</a:t>
            </a:r>
          </a:p>
          <a:p>
            <a:pPr lvl="0">
              <a:buClr>
                <a:srgbClr val="4A66AC"/>
              </a:buClr>
            </a:pPr>
            <a:endParaRPr lang="en-US" altLang="en-US" sz="2500" dirty="0">
              <a:solidFill>
                <a:prstClr val="black">
                  <a:lumMod val="75000"/>
                  <a:lumOff val="25000"/>
                </a:prstClr>
              </a:solidFill>
              <a:latin typeface="+mn-lt"/>
              <a:ea typeface="Tahoma" panose="020B0604030504040204" pitchFamily="34" charset="0"/>
              <a:cs typeface="Tahoma" panose="020B0604030504040204" pitchFamily="34" charset="0"/>
            </a:endParaRPr>
          </a:p>
          <a:p>
            <a:pPr marL="384048" lvl="1" indent="-182880">
              <a:buFont typeface="Calibri" panose="020F0502020204030204" pitchFamily="34" charset="0"/>
              <a:buChar char="─"/>
            </a:pPr>
            <a:r>
              <a:rPr lang="en-US" altLang="en-US" sz="2500" b="1" dirty="0">
                <a:solidFill>
                  <a:prstClr val="black">
                    <a:lumMod val="75000"/>
                    <a:lumOff val="25000"/>
                  </a:prstClr>
                </a:solidFill>
                <a:latin typeface="+mn-lt"/>
                <a:ea typeface="Tahoma" panose="020B0604030504040204" pitchFamily="34" charset="0"/>
                <a:cs typeface="Tahoma" panose="020B0604030504040204" pitchFamily="34" charset="0"/>
              </a:rPr>
              <a:t>Diageo North America, Inc. </a:t>
            </a:r>
            <a:r>
              <a:rPr lang="en-US" altLang="en-US" sz="25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a:solidFill>
                  <a:srgbClr val="FF0000"/>
                </a:solidFill>
                <a:latin typeface="+mn-lt"/>
                <a:ea typeface="Tahoma" panose="020B0604030504040204" pitchFamily="34" charset="0"/>
                <a:cs typeface="Tahoma" panose="020B0604030504040204" pitchFamily="34" charset="0"/>
              </a:rPr>
              <a:t>$650,000</a:t>
            </a:r>
          </a:p>
          <a:p>
            <a:pPr marL="384048" lvl="1" indent="-182880">
              <a:buFont typeface="Calibri" panose="020F0502020204030204" pitchFamily="34" charset="0"/>
              <a:buChar char="─"/>
            </a:pPr>
            <a:r>
              <a:rPr lang="en-US" altLang="en-US" sz="2500" b="1" dirty="0">
                <a:solidFill>
                  <a:prstClr val="black">
                    <a:lumMod val="75000"/>
                    <a:lumOff val="25000"/>
                  </a:prstClr>
                </a:solidFill>
                <a:latin typeface="+mn-lt"/>
                <a:ea typeface="Tahoma" panose="020B0604030504040204" pitchFamily="34" charset="0"/>
                <a:cs typeface="Tahoma" panose="020B0604030504040204" pitchFamily="34" charset="0"/>
              </a:rPr>
              <a:t>Pernod Ricard USA, LLC </a:t>
            </a:r>
            <a:r>
              <a:rPr lang="en-US" altLang="en-US" sz="25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a:solidFill>
                  <a:srgbClr val="FF0000"/>
                </a:solidFill>
                <a:latin typeface="+mn-lt"/>
                <a:ea typeface="Tahoma" panose="020B0604030504040204" pitchFamily="34" charset="0"/>
                <a:cs typeface="Tahoma" panose="020B0604030504040204" pitchFamily="34" charset="0"/>
              </a:rPr>
              <a:t>$300,000</a:t>
            </a:r>
          </a:p>
          <a:p>
            <a:pPr marL="384048" lvl="1" indent="-182880">
              <a:buFont typeface="Calibri" panose="020F0502020204030204" pitchFamily="34" charset="0"/>
              <a:buChar char="─"/>
            </a:pPr>
            <a:r>
              <a:rPr lang="en-US" altLang="en-US" sz="2500" b="1" dirty="0">
                <a:solidFill>
                  <a:prstClr val="black">
                    <a:lumMod val="75000"/>
                    <a:lumOff val="25000"/>
                  </a:prstClr>
                </a:solidFill>
                <a:latin typeface="+mn-lt"/>
                <a:ea typeface="Tahoma" panose="020B0604030504040204" pitchFamily="34" charset="0"/>
                <a:cs typeface="Tahoma" panose="020B0604030504040204" pitchFamily="34" charset="0"/>
              </a:rPr>
              <a:t>Moet Hennessey USA, Inc. </a:t>
            </a:r>
            <a:r>
              <a:rPr lang="en-US" altLang="en-US" sz="25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a:solidFill>
                  <a:srgbClr val="FF0000"/>
                </a:solidFill>
                <a:latin typeface="+mn-lt"/>
                <a:ea typeface="Tahoma" panose="020B0604030504040204" pitchFamily="34" charset="0"/>
                <a:cs typeface="Tahoma" panose="020B0604030504040204" pitchFamily="34" charset="0"/>
              </a:rPr>
              <a:t>$275,000</a:t>
            </a:r>
          </a:p>
          <a:p>
            <a:pPr marL="384048" lvl="1" indent="-182880">
              <a:buFont typeface="Calibri" panose="020F0502020204030204" pitchFamily="34" charset="0"/>
              <a:buChar char="─"/>
            </a:pPr>
            <a:r>
              <a:rPr lang="en-US" altLang="en-US" sz="2500" b="1" dirty="0">
                <a:solidFill>
                  <a:prstClr val="black">
                    <a:lumMod val="75000"/>
                    <a:lumOff val="25000"/>
                  </a:prstClr>
                </a:solidFill>
                <a:latin typeface="+mn-lt"/>
                <a:ea typeface="Tahoma" panose="020B0604030504040204" pitchFamily="34" charset="0"/>
                <a:cs typeface="Tahoma" panose="020B0604030504040204" pitchFamily="34" charset="0"/>
              </a:rPr>
              <a:t>Bacardi USA </a:t>
            </a:r>
            <a:r>
              <a:rPr lang="en-US" altLang="en-US" sz="25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a:solidFill>
                  <a:srgbClr val="FF0000"/>
                </a:solidFill>
                <a:latin typeface="+mn-lt"/>
                <a:ea typeface="Tahoma" panose="020B0604030504040204" pitchFamily="34" charset="0"/>
                <a:cs typeface="Tahoma" panose="020B0604030504040204" pitchFamily="34" charset="0"/>
              </a:rPr>
              <a:t>$262,500</a:t>
            </a:r>
          </a:p>
          <a:p>
            <a:pPr marL="384048" lvl="1" indent="-182880">
              <a:buFont typeface="Calibri" panose="020F0502020204030204" pitchFamily="34" charset="0"/>
              <a:buChar char="─"/>
            </a:pPr>
            <a:r>
              <a:rPr lang="en-US" altLang="en-US" sz="2500" b="1" dirty="0">
                <a:solidFill>
                  <a:prstClr val="black">
                    <a:lumMod val="75000"/>
                    <a:lumOff val="25000"/>
                  </a:prstClr>
                </a:solidFill>
                <a:latin typeface="+mn-lt"/>
                <a:ea typeface="Tahoma" panose="020B0604030504040204" pitchFamily="34" charset="0"/>
                <a:cs typeface="Tahoma" panose="020B0604030504040204" pitchFamily="34" charset="0"/>
              </a:rPr>
              <a:t>Future Brands, LLC </a:t>
            </a:r>
            <a:r>
              <a:rPr lang="en-US" altLang="en-US" sz="25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a:solidFill>
                  <a:srgbClr val="FF0000"/>
                </a:solidFill>
                <a:latin typeface="+mn-lt"/>
                <a:ea typeface="Tahoma" panose="020B0604030504040204" pitchFamily="34" charset="0"/>
                <a:cs typeface="Tahoma" panose="020B0604030504040204" pitchFamily="34" charset="0"/>
              </a:rPr>
              <a:t>$250,000</a:t>
            </a:r>
          </a:p>
          <a:p>
            <a:pPr marL="384048" lvl="1" indent="-182880">
              <a:buFont typeface="Calibri" panose="020F0502020204030204" pitchFamily="34" charset="0"/>
              <a:buChar char="─"/>
            </a:pPr>
            <a:r>
              <a:rPr lang="en-US" altLang="en-US" sz="2500" b="1" dirty="0">
                <a:solidFill>
                  <a:prstClr val="black">
                    <a:lumMod val="75000"/>
                    <a:lumOff val="25000"/>
                  </a:prstClr>
                </a:solidFill>
                <a:latin typeface="+mn-lt"/>
                <a:ea typeface="Tahoma" panose="020B0604030504040204" pitchFamily="34" charset="0"/>
                <a:cs typeface="Tahoma" panose="020B0604030504040204" pitchFamily="34" charset="0"/>
              </a:rPr>
              <a:t>E. &amp; J. Gallo Winery </a:t>
            </a:r>
            <a:r>
              <a:rPr lang="en-US" altLang="en-US" sz="2500"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a:solidFill>
                  <a:srgbClr val="FF0000"/>
                </a:solidFill>
                <a:latin typeface="+mn-lt"/>
                <a:ea typeface="Tahoma" panose="020B0604030504040204" pitchFamily="34" charset="0"/>
                <a:cs typeface="Tahoma" panose="020B0604030504040204" pitchFamily="34" charset="0"/>
              </a:rPr>
              <a:t>$225,000</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82</a:t>
            </a:fld>
            <a:endParaRPr lang="en-US" dirty="0"/>
          </a:p>
        </p:txBody>
      </p:sp>
    </p:spTree>
    <p:extLst>
      <p:ext uri="{BB962C8B-B14F-4D97-AF65-F5344CB8AC3E}">
        <p14:creationId xmlns:p14="http://schemas.microsoft.com/office/powerpoint/2010/main" val="370209420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152" y="200628"/>
            <a:ext cx="7315200" cy="1143000"/>
          </a:xfrm>
        </p:spPr>
        <p:txBody>
          <a:bodyPr>
            <a:normAutofit/>
          </a:bodyPr>
          <a:lstStyle/>
          <a:p>
            <a:r>
              <a:rPr lang="en-US" sz="4400" dirty="0"/>
              <a:t>Trade Practice Cases </a:t>
            </a:r>
            <a:r>
              <a:rPr lang="en-US" sz="2400" dirty="0"/>
              <a:t>(cont’d)</a:t>
            </a:r>
            <a:endParaRPr lang="en-US" sz="4400" dirty="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80011" y="1567941"/>
            <a:ext cx="7543801" cy="4023360"/>
          </a:xfrm>
        </p:spPr>
        <p:txBody>
          <a:bodyPr>
            <a:normAutofit/>
          </a:bodyPr>
          <a:lstStyle/>
          <a:p>
            <a:pPr marL="230187" indent="0">
              <a:buClrTx/>
              <a:buNone/>
              <a:tabLst>
                <a:tab pos="461963" algn="l"/>
              </a:tabLst>
            </a:pPr>
            <a:r>
              <a:rPr lang="en-US" sz="3200" dirty="0" smtClean="0">
                <a:latin typeface="+mn-lt"/>
                <a:ea typeface="Tahoma" panose="020B0604030504040204" pitchFamily="34" charset="0"/>
                <a:cs typeface="Tahoma" panose="020B0604030504040204" pitchFamily="34" charset="0"/>
              </a:rPr>
              <a:t>2015 </a:t>
            </a:r>
          </a:p>
          <a:p>
            <a:pPr marL="384048" lvl="1" indent="-182880">
              <a:buFont typeface="Calibri" panose="020F0502020204030204" pitchFamily="34" charset="0"/>
              <a:buChar char="─"/>
            </a:pPr>
            <a:r>
              <a:rPr lang="en-US" altLang="en-US" sz="2500" b="1" dirty="0" err="1" smtClean="0">
                <a:solidFill>
                  <a:prstClr val="black">
                    <a:lumMod val="75000"/>
                    <a:lumOff val="25000"/>
                  </a:prstClr>
                </a:solidFill>
                <a:latin typeface="+mn-lt"/>
                <a:ea typeface="Tahoma" panose="020B0604030504040204" pitchFamily="34" charset="0"/>
                <a:cs typeface="Tahoma" panose="020B0604030504040204" pitchFamily="34" charset="0"/>
              </a:rPr>
              <a:t>MillerCoors</a:t>
            </a:r>
            <a:r>
              <a:rPr lang="en-US" altLang="en-US" sz="2500" b="1" dirty="0" smtClean="0">
                <a:solidFill>
                  <a:prstClr val="black">
                    <a:lumMod val="75000"/>
                    <a:lumOff val="25000"/>
                  </a:prstClr>
                </a:solidFill>
                <a:latin typeface="+mn-lt"/>
                <a:ea typeface="Tahoma" panose="020B0604030504040204" pitchFamily="34" charset="0"/>
                <a:cs typeface="Tahoma" panose="020B0604030504040204" pitchFamily="34" charset="0"/>
              </a:rPr>
              <a:t>, LLC (Consignment Sales)</a:t>
            </a:r>
            <a:r>
              <a:rPr lang="en-US" altLang="en-US" sz="2500" dirty="0" smtClean="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smtClean="0">
                <a:solidFill>
                  <a:srgbClr val="FF0000"/>
                </a:solidFill>
                <a:latin typeface="+mn-lt"/>
                <a:ea typeface="Tahoma" panose="020B0604030504040204" pitchFamily="34" charset="0"/>
                <a:cs typeface="Tahoma" panose="020B0604030504040204" pitchFamily="34" charset="0"/>
              </a:rPr>
              <a:t>$450,000</a:t>
            </a:r>
          </a:p>
          <a:p>
            <a:pPr marL="201168" lvl="1" indent="0">
              <a:buNone/>
            </a:pPr>
            <a:endParaRPr lang="en-US" sz="2800" dirty="0" smtClean="0">
              <a:latin typeface="+mn-lt"/>
              <a:ea typeface="Tahoma" panose="020B0604030504040204" pitchFamily="34" charset="0"/>
              <a:cs typeface="Tahoma" panose="020B0604030504040204" pitchFamily="34" charset="0"/>
            </a:endParaRPr>
          </a:p>
          <a:p>
            <a:pPr marL="201168" lvl="1" indent="0">
              <a:buNone/>
            </a:pPr>
            <a:r>
              <a:rPr lang="en-US" sz="2800" dirty="0" smtClean="0">
                <a:latin typeface="+mn-lt"/>
                <a:ea typeface="Tahoma" panose="020B0604030504040204" pitchFamily="34" charset="0"/>
                <a:cs typeface="Tahoma" panose="020B0604030504040204" pitchFamily="34" charset="0"/>
              </a:rPr>
              <a:t>2016 </a:t>
            </a:r>
            <a:endParaRPr lang="en-US" sz="2800" dirty="0">
              <a:latin typeface="+mn-lt"/>
              <a:ea typeface="Tahoma" panose="020B0604030504040204" pitchFamily="34" charset="0"/>
              <a:cs typeface="Tahoma" panose="020B0604030504040204" pitchFamily="34" charset="0"/>
            </a:endParaRPr>
          </a:p>
          <a:p>
            <a:pPr marL="384048" lvl="1" indent="-182880">
              <a:buFont typeface="Calibri" panose="020F0502020204030204" pitchFamily="34" charset="0"/>
              <a:buChar char="─"/>
            </a:pPr>
            <a:r>
              <a:rPr lang="en-US" altLang="en-US" sz="2500" b="1" dirty="0" smtClean="0">
                <a:solidFill>
                  <a:prstClr val="black">
                    <a:lumMod val="75000"/>
                    <a:lumOff val="25000"/>
                  </a:prstClr>
                </a:solidFill>
                <a:latin typeface="+mn-lt"/>
                <a:ea typeface="Tahoma" panose="020B0604030504040204" pitchFamily="34" charset="0"/>
                <a:cs typeface="Tahoma" panose="020B0604030504040204" pitchFamily="34" charset="0"/>
              </a:rPr>
              <a:t>Anheuser-Busch, LLC (</a:t>
            </a:r>
            <a:r>
              <a:rPr lang="en-US" altLang="en-US" sz="2500" b="1" dirty="0" err="1" smtClean="0">
                <a:solidFill>
                  <a:prstClr val="black">
                    <a:lumMod val="75000"/>
                    <a:lumOff val="25000"/>
                  </a:prstClr>
                </a:solidFill>
                <a:latin typeface="+mn-lt"/>
                <a:ea typeface="Tahoma" panose="020B0604030504040204" pitchFamily="34" charset="0"/>
                <a:cs typeface="Tahoma" panose="020B0604030504040204" pitchFamily="34" charset="0"/>
              </a:rPr>
              <a:t>Consigment</a:t>
            </a:r>
            <a:r>
              <a:rPr lang="en-US" altLang="en-US" sz="2500" b="1" dirty="0" smtClean="0">
                <a:solidFill>
                  <a:prstClr val="black">
                    <a:lumMod val="75000"/>
                    <a:lumOff val="25000"/>
                  </a:prstClr>
                </a:solidFill>
                <a:latin typeface="+mn-lt"/>
                <a:ea typeface="Tahoma" panose="020B0604030504040204" pitchFamily="34" charset="0"/>
                <a:cs typeface="Tahoma" panose="020B0604030504040204" pitchFamily="34" charset="0"/>
              </a:rPr>
              <a:t> Sales)</a:t>
            </a:r>
            <a:r>
              <a:rPr lang="en-US" altLang="en-US" sz="2500" dirty="0" smtClean="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a:solidFill>
                  <a:srgbClr val="FF0000"/>
                </a:solidFill>
                <a:latin typeface="+mn-lt"/>
                <a:ea typeface="Tahoma" panose="020B0604030504040204" pitchFamily="34" charset="0"/>
                <a:cs typeface="Tahoma" panose="020B0604030504040204" pitchFamily="34" charset="0"/>
              </a:rPr>
              <a:t>$300,000</a:t>
            </a:r>
          </a:p>
          <a:p>
            <a:pPr marL="384048" lvl="1" indent="-182880">
              <a:buFont typeface="Calibri" panose="020F0502020204030204" pitchFamily="34" charset="0"/>
              <a:buChar char="─"/>
            </a:pPr>
            <a:r>
              <a:rPr lang="en-US" altLang="en-US" sz="2500" b="1" dirty="0" smtClean="0">
                <a:solidFill>
                  <a:prstClr val="black">
                    <a:lumMod val="75000"/>
                    <a:lumOff val="25000"/>
                  </a:prstClr>
                </a:solidFill>
                <a:latin typeface="+mn-lt"/>
                <a:ea typeface="Tahoma" panose="020B0604030504040204" pitchFamily="34" charset="0"/>
                <a:cs typeface="Tahoma" panose="020B0604030504040204" pitchFamily="34" charset="0"/>
              </a:rPr>
              <a:t>Craft Beer Guild, LLC (Tied-House) </a:t>
            </a:r>
            <a:r>
              <a:rPr lang="en-US" altLang="en-US" sz="2500" b="1"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500" dirty="0" smtClean="0">
                <a:solidFill>
                  <a:srgbClr val="FF0000"/>
                </a:solidFill>
                <a:latin typeface="+mn-lt"/>
                <a:ea typeface="Tahoma" panose="020B0604030504040204" pitchFamily="34" charset="0"/>
                <a:cs typeface="Tahoma" panose="020B0604030504040204" pitchFamily="34" charset="0"/>
              </a:rPr>
              <a:t>$750,000</a:t>
            </a:r>
            <a:endParaRPr lang="en-US" altLang="en-US" sz="2500" dirty="0">
              <a:solidFill>
                <a:srgbClr val="FF0000"/>
              </a:solidFill>
              <a:latin typeface="+mn-lt"/>
              <a:ea typeface="Tahoma" panose="020B0604030504040204" pitchFamily="34" charset="0"/>
              <a:cs typeface="Tahoma" panose="020B0604030504040204" pitchFamily="34" charset="0"/>
            </a:endParaRPr>
          </a:p>
          <a:p>
            <a:pPr marL="346075" indent="-115888">
              <a:buClrTx/>
              <a:buFont typeface="Arial" panose="020B0604020202020204" pitchFamily="34" charset="0"/>
              <a:buChar char="•"/>
              <a:tabLst>
                <a:tab pos="511175" algn="l"/>
              </a:tabLst>
            </a:pPr>
            <a:endParaRPr lang="en-US" sz="3200" dirty="0" smtClean="0">
              <a:ea typeface="Tahoma" panose="020B0604030504040204" pitchFamily="34" charset="0"/>
              <a:cs typeface="Tahoma" panose="020B0604030504040204" pitchFamily="34" charset="0"/>
            </a:endParaRPr>
          </a:p>
          <a:p>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83</a:t>
            </a:fld>
            <a:endParaRPr lang="en-US" dirty="0"/>
          </a:p>
        </p:txBody>
      </p:sp>
    </p:spTree>
    <p:extLst>
      <p:ext uri="{BB962C8B-B14F-4D97-AF65-F5344CB8AC3E}">
        <p14:creationId xmlns:p14="http://schemas.microsoft.com/office/powerpoint/2010/main" val="325467770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152" y="200628"/>
            <a:ext cx="7315200" cy="1143000"/>
          </a:xfrm>
        </p:spPr>
        <p:txBody>
          <a:bodyPr>
            <a:normAutofit/>
          </a:bodyPr>
          <a:lstStyle/>
          <a:p>
            <a:r>
              <a:rPr lang="en-US" sz="4400" dirty="0" smtClean="0"/>
              <a:t>Results Since May 2017</a:t>
            </a:r>
            <a:endParaRPr lang="en-US" sz="4400" dirty="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80011" y="1567941"/>
            <a:ext cx="7543801" cy="4023360"/>
          </a:xfrm>
        </p:spPr>
        <p:txBody>
          <a:bodyPr>
            <a:normAutofit/>
          </a:bodyPr>
          <a:lstStyle/>
          <a:p>
            <a:pPr marL="230187" indent="0" algn="ctr">
              <a:buClrTx/>
              <a:buNone/>
              <a:tabLst>
                <a:tab pos="461963" algn="l"/>
              </a:tabLst>
            </a:pPr>
            <a:r>
              <a:rPr lang="en-US" sz="3200" b="1" dirty="0" smtClean="0">
                <a:latin typeface="+mn-lt"/>
                <a:ea typeface="Tahoma" panose="020B0604030504040204" pitchFamily="34" charset="0"/>
                <a:cs typeface="Tahoma" panose="020B0604030504040204" pitchFamily="34" charset="0"/>
              </a:rPr>
              <a:t>Offers In Compromise</a:t>
            </a:r>
          </a:p>
          <a:p>
            <a:pPr marL="384048" lvl="1" indent="-182880">
              <a:buFont typeface="Calibri" panose="020F0502020204030204" pitchFamily="34" charset="0"/>
              <a:buChar char="─"/>
            </a:pPr>
            <a:endParaRPr lang="en-US" altLang="en-US" sz="2500" b="1" dirty="0" smtClean="0">
              <a:solidFill>
                <a:schemeClr val="tx1"/>
              </a:solidFill>
              <a:latin typeface="+mn-lt"/>
              <a:ea typeface="Tahoma" panose="020B0604030504040204" pitchFamily="34" charset="0"/>
              <a:cs typeface="Tahoma" panose="020B0604030504040204" pitchFamily="34" charset="0"/>
            </a:endParaRPr>
          </a:p>
          <a:p>
            <a:pPr marL="201168" lvl="1" indent="0">
              <a:buNone/>
            </a:pPr>
            <a:r>
              <a:rPr lang="en-US" altLang="en-US" b="1" dirty="0" err="1" smtClean="0">
                <a:solidFill>
                  <a:schemeClr val="tx1"/>
                </a:solidFill>
                <a:latin typeface="Calibri" panose="020F0502020204030204" pitchFamily="34" charset="0"/>
                <a:ea typeface="Tahoma" panose="020B0604030504040204" pitchFamily="34" charset="0"/>
                <a:cs typeface="Calibri" panose="020F0502020204030204" pitchFamily="34" charset="0"/>
              </a:rPr>
              <a:t>Warsteiner</a:t>
            </a: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 USA (Exclusive Outlet, Tied-House, Commercial Bribery, Consignment Sales) - </a:t>
            </a:r>
            <a:r>
              <a:rPr lang="en-US" altLang="en-US" dirty="0" smtClean="0">
                <a:solidFill>
                  <a:srgbClr val="FF0000"/>
                </a:solidFill>
                <a:latin typeface="Calibri" panose="020F0502020204030204" pitchFamily="34" charset="0"/>
                <a:ea typeface="Tahoma" panose="020B0604030504040204" pitchFamily="34" charset="0"/>
                <a:cs typeface="Calibri" panose="020F0502020204030204" pitchFamily="34" charset="0"/>
              </a:rPr>
              <a:t>$900,000</a:t>
            </a:r>
          </a:p>
          <a:p>
            <a:pPr lvl="1"/>
            <a:endParaRPr lang="en-US" altLang="en-US" b="1" dirty="0" smtClean="0">
              <a:solidFill>
                <a:srgbClr val="FF0000"/>
              </a:solidFill>
              <a:latin typeface="Calibri" panose="020F0502020204030204" pitchFamily="34" charset="0"/>
              <a:ea typeface="Tahoma" panose="020B0604030504040204" pitchFamily="34" charset="0"/>
              <a:cs typeface="Calibri" panose="020F0502020204030204" pitchFamily="34" charset="0"/>
            </a:endParaRPr>
          </a:p>
          <a:p>
            <a:pPr marL="201168" lvl="1" indent="0">
              <a:buNone/>
            </a:pP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Elgin </a:t>
            </a: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Beverage Company (Tied-House) -</a:t>
            </a:r>
            <a:r>
              <a:rPr lang="en-US" altLang="en-US" b="1" dirty="0">
                <a:solidFill>
                  <a:srgbClr val="FF0000"/>
                </a:solidFill>
                <a:latin typeface="Calibri" panose="020F0502020204030204" pitchFamily="34" charset="0"/>
                <a:ea typeface="Tahoma" panose="020B0604030504040204" pitchFamily="34" charset="0"/>
                <a:cs typeface="Calibri" panose="020F0502020204030204" pitchFamily="34" charset="0"/>
              </a:rPr>
              <a:t> </a:t>
            </a:r>
            <a:r>
              <a:rPr lang="en-US" altLang="en-US" dirty="0">
                <a:solidFill>
                  <a:srgbClr val="FF0000"/>
                </a:solidFill>
                <a:latin typeface="Calibri" panose="020F0502020204030204" pitchFamily="34" charset="0"/>
                <a:ea typeface="Tahoma" panose="020B0604030504040204" pitchFamily="34" charset="0"/>
                <a:cs typeface="Calibri" panose="020F0502020204030204" pitchFamily="34" charset="0"/>
              </a:rPr>
              <a:t>$</a:t>
            </a:r>
            <a:r>
              <a:rPr lang="en-US" altLang="en-US" dirty="0" smtClean="0">
                <a:solidFill>
                  <a:srgbClr val="FF0000"/>
                </a:solidFill>
                <a:latin typeface="Calibri" panose="020F0502020204030204" pitchFamily="34" charset="0"/>
                <a:ea typeface="Tahoma" panose="020B0604030504040204" pitchFamily="34" charset="0"/>
                <a:cs typeface="Calibri" panose="020F0502020204030204" pitchFamily="34" charset="0"/>
              </a:rPr>
              <a:t>325,000</a:t>
            </a:r>
          </a:p>
          <a:p>
            <a:pPr lvl="1"/>
            <a:endParaRPr lang="en-US" altLang="en-US" b="1" dirty="0">
              <a:solidFill>
                <a:srgbClr val="FF0000"/>
              </a:solidFill>
              <a:latin typeface="Calibri" panose="020F0502020204030204" pitchFamily="34" charset="0"/>
              <a:ea typeface="Tahoma" panose="020B0604030504040204" pitchFamily="34" charset="0"/>
              <a:cs typeface="Calibri" panose="020F0502020204030204" pitchFamily="34" charset="0"/>
            </a:endParaRPr>
          </a:p>
          <a:p>
            <a:pPr marL="201168" lvl="1" indent="0">
              <a:buNone/>
            </a:pP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QAC, LLC/Eagle Brands (Exclusive Outlet) -</a:t>
            </a:r>
            <a:r>
              <a:rPr lang="en-US" altLang="en-US" b="1" dirty="0">
                <a:solidFill>
                  <a:srgbClr val="FF0000"/>
                </a:solidFill>
                <a:latin typeface="Calibri" panose="020F0502020204030204" pitchFamily="34" charset="0"/>
                <a:ea typeface="Tahoma" panose="020B0604030504040204" pitchFamily="34" charset="0"/>
                <a:cs typeface="Calibri" panose="020F0502020204030204" pitchFamily="34" charset="0"/>
              </a:rPr>
              <a:t> </a:t>
            </a:r>
            <a:r>
              <a:rPr lang="en-US" altLang="en-US" dirty="0">
                <a:solidFill>
                  <a:srgbClr val="FF0000"/>
                </a:solidFill>
                <a:latin typeface="Calibri" panose="020F0502020204030204" pitchFamily="34" charset="0"/>
                <a:ea typeface="Tahoma" panose="020B0604030504040204" pitchFamily="34" charset="0"/>
                <a:cs typeface="Calibri" panose="020F0502020204030204" pitchFamily="34" charset="0"/>
              </a:rPr>
              <a:t>$</a:t>
            </a:r>
            <a:r>
              <a:rPr lang="en-US" altLang="en-US" dirty="0" smtClean="0">
                <a:solidFill>
                  <a:srgbClr val="FF0000"/>
                </a:solidFill>
                <a:latin typeface="Calibri" panose="020F0502020204030204" pitchFamily="34" charset="0"/>
                <a:ea typeface="Tahoma" panose="020B0604030504040204" pitchFamily="34" charset="0"/>
                <a:cs typeface="Calibri" panose="020F0502020204030204" pitchFamily="34" charset="0"/>
              </a:rPr>
              <a:t>1,500,000</a:t>
            </a:r>
          </a:p>
          <a:p>
            <a:pPr marL="201168" lvl="1" indent="0">
              <a:buNone/>
            </a:pPr>
            <a:endParaRPr lang="en-US" altLang="en-US" dirty="0">
              <a:solidFill>
                <a:srgbClr val="FF0000"/>
              </a:solidFill>
              <a:latin typeface="Calibri" panose="020F0502020204030204" pitchFamily="34" charset="0"/>
              <a:ea typeface="Tahoma" panose="020B0604030504040204" pitchFamily="34" charset="0"/>
              <a:cs typeface="Calibri" panose="020F0502020204030204" pitchFamily="34" charset="0"/>
            </a:endParaRPr>
          </a:p>
          <a:p>
            <a:pPr marL="201168" lvl="1" indent="0">
              <a:buNone/>
            </a:pPr>
            <a:endParaRPr lang="en-US" altLang="en-US" dirty="0">
              <a:solidFill>
                <a:schemeClr val="tx1"/>
              </a:solidFill>
              <a:latin typeface="Calibri" panose="020F0502020204030204" pitchFamily="34" charset="0"/>
              <a:ea typeface="Tahoma" panose="020B0604030504040204" pitchFamily="34" charset="0"/>
              <a:cs typeface="Calibri" panose="020F0502020204030204" pitchFamily="34" charset="0"/>
            </a:endParaRPr>
          </a:p>
          <a:p>
            <a:pPr marL="201168" lvl="1" indent="0">
              <a:buNone/>
            </a:pPr>
            <a:endParaRPr lang="en-US" sz="2800" dirty="0" smtClean="0">
              <a:latin typeface="+mn-lt"/>
              <a:ea typeface="Tahoma" panose="020B0604030504040204" pitchFamily="34" charset="0"/>
              <a:cs typeface="Tahoma" panose="020B0604030504040204" pitchFamily="34" charset="0"/>
            </a:endParaRPr>
          </a:p>
          <a:p>
            <a:pPr marL="201168" lvl="1" indent="0">
              <a:buNone/>
            </a:pPr>
            <a:endParaRPr lang="en-US" sz="3200" dirty="0" smtClean="0">
              <a:ea typeface="Tahoma" panose="020B0604030504040204" pitchFamily="34" charset="0"/>
              <a:cs typeface="Tahoma" panose="020B0604030504040204" pitchFamily="34" charset="0"/>
            </a:endParaRPr>
          </a:p>
          <a:p>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84</a:t>
            </a:fld>
            <a:endParaRPr lang="en-US" dirty="0"/>
          </a:p>
        </p:txBody>
      </p:sp>
    </p:spTree>
    <p:extLst>
      <p:ext uri="{BB962C8B-B14F-4D97-AF65-F5344CB8AC3E}">
        <p14:creationId xmlns:p14="http://schemas.microsoft.com/office/powerpoint/2010/main" val="82576016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152" y="200628"/>
            <a:ext cx="7315200" cy="1143000"/>
          </a:xfrm>
        </p:spPr>
        <p:txBody>
          <a:bodyPr>
            <a:normAutofit/>
          </a:bodyPr>
          <a:lstStyle/>
          <a:p>
            <a:r>
              <a:rPr lang="en-US" sz="4400" dirty="0" smtClean="0"/>
              <a:t>Results Since May 2017</a:t>
            </a:r>
            <a:endParaRPr lang="en-US" sz="4400" dirty="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80011" y="1567941"/>
            <a:ext cx="7543801" cy="4023360"/>
          </a:xfrm>
        </p:spPr>
        <p:txBody>
          <a:bodyPr>
            <a:normAutofit/>
          </a:bodyPr>
          <a:lstStyle/>
          <a:p>
            <a:pPr marL="230187" indent="0" algn="ctr">
              <a:buClrTx/>
              <a:buNone/>
              <a:tabLst>
                <a:tab pos="461963" algn="l"/>
              </a:tabLst>
            </a:pPr>
            <a:r>
              <a:rPr lang="en-US" sz="3200" b="1" dirty="0" smtClean="0">
                <a:latin typeface="+mn-lt"/>
                <a:ea typeface="Tahoma" panose="020B0604030504040204" pitchFamily="34" charset="0"/>
                <a:cs typeface="Tahoma" panose="020B0604030504040204" pitchFamily="34" charset="0"/>
              </a:rPr>
              <a:t>Offers In Compromise</a:t>
            </a:r>
          </a:p>
          <a:p>
            <a:pPr marL="384048" lvl="1" indent="-182880">
              <a:buFont typeface="Calibri" panose="020F0502020204030204" pitchFamily="34" charset="0"/>
              <a:buChar char="─"/>
            </a:pPr>
            <a:endParaRPr lang="en-US" altLang="en-US" sz="2500" b="1" dirty="0" smtClean="0">
              <a:solidFill>
                <a:schemeClr val="tx1"/>
              </a:solidFill>
              <a:latin typeface="+mn-lt"/>
              <a:ea typeface="Tahoma" panose="020B0604030504040204" pitchFamily="34" charset="0"/>
              <a:cs typeface="Tahoma" panose="020B0604030504040204" pitchFamily="34" charset="0"/>
            </a:endParaRPr>
          </a:p>
          <a:p>
            <a:pPr marL="201168" lvl="1" indent="0">
              <a:buNone/>
            </a:pP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Brewers Distribution Company (Exclusive Outlet, Consignment Sales) - </a:t>
            </a:r>
            <a:r>
              <a:rPr lang="en-US" altLang="en-US" dirty="0" smtClean="0">
                <a:solidFill>
                  <a:srgbClr val="FF0000"/>
                </a:solidFill>
                <a:latin typeface="Calibri" panose="020F0502020204030204" pitchFamily="34" charset="0"/>
                <a:ea typeface="Tahoma" panose="020B0604030504040204" pitchFamily="34" charset="0"/>
                <a:cs typeface="Calibri" panose="020F0502020204030204" pitchFamily="34" charset="0"/>
              </a:rPr>
              <a:t>$350,000</a:t>
            </a:r>
          </a:p>
          <a:p>
            <a:pPr marL="201168" lvl="1" indent="0">
              <a:buNone/>
            </a:pPr>
            <a:endParaRPr lang="en-US" altLang="en-US" b="1" dirty="0" smtClean="0">
              <a:solidFill>
                <a:srgbClr val="FF0000"/>
              </a:solidFill>
              <a:latin typeface="Calibri" panose="020F0502020204030204" pitchFamily="34" charset="0"/>
              <a:ea typeface="Tahoma" panose="020B0604030504040204" pitchFamily="34" charset="0"/>
              <a:cs typeface="Calibri" panose="020F0502020204030204" pitchFamily="34" charset="0"/>
            </a:endParaRPr>
          </a:p>
          <a:p>
            <a:pPr marL="201168" lvl="1" indent="0">
              <a:buNone/>
            </a:pP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Heineken, </a:t>
            </a: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USA (Exclusive </a:t>
            </a: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Outlet, Tied-House</a:t>
            </a: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 -</a:t>
            </a:r>
            <a:r>
              <a:rPr lang="en-US" altLang="en-US" b="1" dirty="0">
                <a:solidFill>
                  <a:srgbClr val="FF0000"/>
                </a:solidFill>
                <a:latin typeface="Calibri" panose="020F0502020204030204" pitchFamily="34" charset="0"/>
                <a:ea typeface="Tahoma" panose="020B0604030504040204" pitchFamily="34" charset="0"/>
                <a:cs typeface="Calibri" panose="020F0502020204030204" pitchFamily="34" charset="0"/>
              </a:rPr>
              <a:t> </a:t>
            </a:r>
            <a:r>
              <a:rPr lang="en-US" altLang="en-US" dirty="0" smtClean="0">
                <a:solidFill>
                  <a:srgbClr val="FF0000"/>
                </a:solidFill>
                <a:latin typeface="Calibri" panose="020F0502020204030204" pitchFamily="34" charset="0"/>
                <a:ea typeface="Tahoma" panose="020B0604030504040204" pitchFamily="34" charset="0"/>
                <a:cs typeface="Calibri" panose="020F0502020204030204" pitchFamily="34" charset="0"/>
              </a:rPr>
              <a:t>$2,500,000</a:t>
            </a:r>
          </a:p>
          <a:p>
            <a:pPr lvl="1"/>
            <a:endParaRPr lang="en-US" altLang="en-US" b="1" dirty="0">
              <a:solidFill>
                <a:srgbClr val="FF0000"/>
              </a:solidFill>
              <a:latin typeface="Calibri" panose="020F0502020204030204" pitchFamily="34" charset="0"/>
              <a:ea typeface="Tahoma" panose="020B0604030504040204" pitchFamily="34" charset="0"/>
              <a:cs typeface="Calibri" panose="020F0502020204030204" pitchFamily="34" charset="0"/>
            </a:endParaRPr>
          </a:p>
          <a:p>
            <a:pPr marL="201168" lvl="1" indent="0">
              <a:buNone/>
            </a:pPr>
            <a:endParaRPr lang="en-US" altLang="en-US" dirty="0">
              <a:solidFill>
                <a:srgbClr val="FF0000"/>
              </a:solidFill>
              <a:latin typeface="Calibri" panose="020F0502020204030204" pitchFamily="34" charset="0"/>
              <a:ea typeface="Tahoma" panose="020B0604030504040204" pitchFamily="34" charset="0"/>
              <a:cs typeface="Calibri" panose="020F0502020204030204" pitchFamily="34" charset="0"/>
            </a:endParaRPr>
          </a:p>
          <a:p>
            <a:pPr marL="201168" lvl="1" indent="0">
              <a:buNone/>
            </a:pPr>
            <a:endParaRPr lang="en-US" altLang="en-US" dirty="0">
              <a:solidFill>
                <a:schemeClr val="tx1"/>
              </a:solidFill>
              <a:latin typeface="Calibri" panose="020F0502020204030204" pitchFamily="34" charset="0"/>
              <a:ea typeface="Tahoma" panose="020B0604030504040204" pitchFamily="34" charset="0"/>
              <a:cs typeface="Calibri" panose="020F0502020204030204" pitchFamily="34" charset="0"/>
            </a:endParaRPr>
          </a:p>
          <a:p>
            <a:pPr marL="201168" lvl="1" indent="0">
              <a:buNone/>
            </a:pPr>
            <a:endParaRPr lang="en-US" sz="2800" dirty="0" smtClean="0">
              <a:latin typeface="+mn-lt"/>
              <a:ea typeface="Tahoma" panose="020B0604030504040204" pitchFamily="34" charset="0"/>
              <a:cs typeface="Tahoma" panose="020B0604030504040204" pitchFamily="34" charset="0"/>
            </a:endParaRPr>
          </a:p>
          <a:p>
            <a:pPr marL="201168" lvl="1" indent="0">
              <a:buNone/>
            </a:pPr>
            <a:endParaRPr lang="en-US" sz="3200" dirty="0" smtClean="0">
              <a:ea typeface="Tahoma" panose="020B0604030504040204" pitchFamily="34" charset="0"/>
              <a:cs typeface="Tahoma" panose="020B0604030504040204" pitchFamily="34" charset="0"/>
            </a:endParaRPr>
          </a:p>
          <a:p>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85</a:t>
            </a:fld>
            <a:endParaRPr lang="en-US" dirty="0"/>
          </a:p>
        </p:txBody>
      </p:sp>
    </p:spTree>
    <p:extLst>
      <p:ext uri="{BB962C8B-B14F-4D97-AF65-F5344CB8AC3E}">
        <p14:creationId xmlns:p14="http://schemas.microsoft.com/office/powerpoint/2010/main" val="234974843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152" y="200628"/>
            <a:ext cx="7315200" cy="1143000"/>
          </a:xfrm>
        </p:spPr>
        <p:txBody>
          <a:bodyPr>
            <a:normAutofit/>
          </a:bodyPr>
          <a:lstStyle/>
          <a:p>
            <a:r>
              <a:rPr lang="en-US" sz="4400" dirty="0" smtClean="0"/>
              <a:t>Results Since May 2017</a:t>
            </a:r>
            <a:endParaRPr lang="en-US" sz="4400" dirty="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80011" y="1567941"/>
            <a:ext cx="7543801" cy="4023360"/>
          </a:xfrm>
        </p:spPr>
        <p:txBody>
          <a:bodyPr>
            <a:normAutofit/>
          </a:bodyPr>
          <a:lstStyle/>
          <a:p>
            <a:pPr marL="230187" indent="0" algn="ctr">
              <a:buClrTx/>
              <a:buNone/>
              <a:tabLst>
                <a:tab pos="461963" algn="l"/>
              </a:tabLst>
            </a:pPr>
            <a:r>
              <a:rPr lang="en-US" sz="3600" b="1" dirty="0" smtClean="0">
                <a:latin typeface="+mn-lt"/>
                <a:ea typeface="Tahoma" panose="020B0604030504040204" pitchFamily="34" charset="0"/>
                <a:cs typeface="Tahoma" panose="020B0604030504040204" pitchFamily="34" charset="0"/>
              </a:rPr>
              <a:t>Suspensions</a:t>
            </a:r>
          </a:p>
          <a:p>
            <a:pPr marL="201168" lvl="1" indent="0">
              <a:buNone/>
            </a:pP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Modus </a:t>
            </a: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Operandi Cellars (Consignment Sales) </a:t>
            </a:r>
            <a:r>
              <a:rPr lang="en-US" altLang="en-US" b="1" dirty="0">
                <a:solidFill>
                  <a:prstClr val="black">
                    <a:lumMod val="75000"/>
                    <a:lumOff val="25000"/>
                  </a:prstClr>
                </a:solidFill>
                <a:latin typeface="Calibri" panose="020F0502020204030204" pitchFamily="34" charset="0"/>
                <a:ea typeface="Tahoma" panose="020B0604030504040204" pitchFamily="34" charset="0"/>
                <a:cs typeface="Calibri" panose="020F0502020204030204" pitchFamily="34" charset="0"/>
              </a:rPr>
              <a:t>- </a:t>
            </a:r>
            <a:r>
              <a:rPr lang="en-US" altLang="en-US" dirty="0">
                <a:solidFill>
                  <a:srgbClr val="FF0000"/>
                </a:solidFill>
                <a:latin typeface="Calibri" panose="020F0502020204030204" pitchFamily="34" charset="0"/>
                <a:ea typeface="Tahoma" panose="020B0604030504040204" pitchFamily="34" charset="0"/>
                <a:cs typeface="Calibri" panose="020F0502020204030204" pitchFamily="34" charset="0"/>
              </a:rPr>
              <a:t>1 day stipulated suspension</a:t>
            </a:r>
          </a:p>
          <a:p>
            <a:pPr marL="201168" lvl="1" indent="0">
              <a:buNone/>
            </a:pP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James </a:t>
            </a: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Johnson </a:t>
            </a: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Vineyards (</a:t>
            </a: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Consignment Sales) - </a:t>
            </a:r>
            <a:r>
              <a:rPr lang="en-US" altLang="en-US" dirty="0">
                <a:solidFill>
                  <a:srgbClr val="FF0000"/>
                </a:solidFill>
                <a:latin typeface="Calibri" panose="020F0502020204030204" pitchFamily="34" charset="0"/>
                <a:ea typeface="Tahoma" panose="020B0604030504040204" pitchFamily="34" charset="0"/>
                <a:cs typeface="Calibri" panose="020F0502020204030204" pitchFamily="34" charset="0"/>
              </a:rPr>
              <a:t>1 day stipulated suspension</a:t>
            </a:r>
          </a:p>
          <a:p>
            <a:pPr marL="201168" lvl="1" indent="0">
              <a:buNone/>
            </a:pPr>
            <a:r>
              <a:rPr lang="en-US" altLang="en-US" b="1" dirty="0" err="1" smtClean="0">
                <a:solidFill>
                  <a:schemeClr val="tx1"/>
                </a:solidFill>
                <a:latin typeface="Calibri" panose="020F0502020204030204" pitchFamily="34" charset="0"/>
                <a:ea typeface="Tahoma" panose="020B0604030504040204" pitchFamily="34" charset="0"/>
                <a:cs typeface="Calibri" panose="020F0502020204030204" pitchFamily="34" charset="0"/>
              </a:rPr>
              <a:t>MarcoWine</a:t>
            </a: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 </a:t>
            </a: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(Consignment Sales) - </a:t>
            </a:r>
            <a:r>
              <a:rPr lang="en-US" altLang="en-US" dirty="0">
                <a:solidFill>
                  <a:srgbClr val="FF0000"/>
                </a:solidFill>
                <a:latin typeface="Calibri" panose="020F0502020204030204" pitchFamily="34" charset="0"/>
                <a:ea typeface="Tahoma" panose="020B0604030504040204" pitchFamily="34" charset="0"/>
                <a:cs typeface="Calibri" panose="020F0502020204030204" pitchFamily="34" charset="0"/>
              </a:rPr>
              <a:t>1 day stipulated suspension</a:t>
            </a:r>
          </a:p>
          <a:p>
            <a:pPr marL="201168" lvl="1" indent="0">
              <a:buNone/>
            </a:pPr>
            <a:r>
              <a:rPr lang="en-US" altLang="en-US" b="1" dirty="0" smtClean="0">
                <a:solidFill>
                  <a:schemeClr val="tx1"/>
                </a:solidFill>
                <a:latin typeface="Calibri" panose="020F0502020204030204" pitchFamily="34" charset="0"/>
                <a:ea typeface="Tahoma" panose="020B0604030504040204" pitchFamily="34" charset="0"/>
                <a:cs typeface="Calibri" panose="020F0502020204030204" pitchFamily="34" charset="0"/>
              </a:rPr>
              <a:t>Samantha </a:t>
            </a:r>
            <a:r>
              <a:rPr lang="en-US" altLang="en-US" b="1" dirty="0">
                <a:solidFill>
                  <a:schemeClr val="tx1"/>
                </a:solidFill>
                <a:latin typeface="Calibri" panose="020F0502020204030204" pitchFamily="34" charset="0"/>
                <a:ea typeface="Tahoma" panose="020B0604030504040204" pitchFamily="34" charset="0"/>
                <a:cs typeface="Calibri" panose="020F0502020204030204" pitchFamily="34" charset="0"/>
              </a:rPr>
              <a:t>Sheehan Imports (Consignment Sales) - </a:t>
            </a:r>
            <a:r>
              <a:rPr lang="en-US" altLang="en-US" dirty="0">
                <a:solidFill>
                  <a:srgbClr val="FF0000"/>
                </a:solidFill>
                <a:latin typeface="Calibri" panose="020F0502020204030204" pitchFamily="34" charset="0"/>
                <a:ea typeface="Tahoma" panose="020B0604030504040204" pitchFamily="34" charset="0"/>
                <a:cs typeface="Calibri" panose="020F0502020204030204" pitchFamily="34" charset="0"/>
              </a:rPr>
              <a:t>1 day stipulated suspension</a:t>
            </a:r>
          </a:p>
          <a:p>
            <a:pPr marL="201168" lvl="1" indent="0">
              <a:buNone/>
            </a:pPr>
            <a:endParaRPr lang="en-US" sz="2800" dirty="0" smtClean="0">
              <a:latin typeface="+mn-lt"/>
              <a:ea typeface="Tahoma" panose="020B0604030504040204" pitchFamily="34" charset="0"/>
              <a:cs typeface="Tahoma" panose="020B0604030504040204" pitchFamily="34" charset="0"/>
            </a:endParaRPr>
          </a:p>
          <a:p>
            <a:pPr marL="201168" lvl="1" indent="0">
              <a:buNone/>
            </a:pPr>
            <a:endParaRPr lang="en-US" sz="3200" dirty="0" smtClean="0">
              <a:ea typeface="Tahoma" panose="020B0604030504040204" pitchFamily="34" charset="0"/>
              <a:cs typeface="Tahoma" panose="020B0604030504040204" pitchFamily="34" charset="0"/>
            </a:endParaRPr>
          </a:p>
          <a:p>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86</a:t>
            </a:fld>
            <a:endParaRPr lang="en-US" dirty="0"/>
          </a:p>
        </p:txBody>
      </p:sp>
    </p:spTree>
    <p:extLst>
      <p:ext uri="{BB962C8B-B14F-4D97-AF65-F5344CB8AC3E}">
        <p14:creationId xmlns:p14="http://schemas.microsoft.com/office/powerpoint/2010/main" val="182443230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152" y="200628"/>
            <a:ext cx="7315200" cy="1143000"/>
          </a:xfrm>
        </p:spPr>
        <p:txBody>
          <a:bodyPr>
            <a:normAutofit/>
          </a:bodyPr>
          <a:lstStyle/>
          <a:p>
            <a:r>
              <a:rPr lang="en-US" sz="4400" dirty="0" smtClean="0"/>
              <a:t>Results Since May 2017</a:t>
            </a:r>
            <a:r>
              <a:rPr lang="en-US" sz="2400" dirty="0"/>
              <a:t>(cont’d)</a:t>
            </a:r>
            <a:endParaRPr lang="en-US" sz="2400" dirty="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80011" y="1567941"/>
            <a:ext cx="7543801" cy="4023360"/>
          </a:xfrm>
        </p:spPr>
        <p:txBody>
          <a:bodyPr>
            <a:normAutofit fontScale="92500" lnSpcReduction="10000"/>
          </a:bodyPr>
          <a:lstStyle/>
          <a:p>
            <a:pPr marL="230187" indent="0" algn="ctr">
              <a:buClrTx/>
              <a:buNone/>
              <a:tabLst>
                <a:tab pos="461963" algn="l"/>
              </a:tabLst>
            </a:pPr>
            <a:r>
              <a:rPr lang="en-US" sz="3600" b="1" dirty="0" smtClean="0">
                <a:latin typeface="+mn-lt"/>
                <a:ea typeface="Tahoma" panose="020B0604030504040204" pitchFamily="34" charset="0"/>
                <a:cs typeface="Tahoma" panose="020B0604030504040204" pitchFamily="34" charset="0"/>
              </a:rPr>
              <a:t>Suspensions</a:t>
            </a:r>
          </a:p>
          <a:p>
            <a:pPr marL="201168" lvl="1" indent="0">
              <a:buNone/>
            </a:pPr>
            <a:endParaRPr lang="en-US" sz="2800" dirty="0" smtClean="0">
              <a:latin typeface="+mn-lt"/>
              <a:ea typeface="Tahoma" panose="020B0604030504040204" pitchFamily="34" charset="0"/>
              <a:cs typeface="Tahoma" panose="020B0604030504040204" pitchFamily="34" charset="0"/>
            </a:endParaRPr>
          </a:p>
          <a:p>
            <a:pPr marL="201168" lvl="1" indent="0">
              <a:buNone/>
            </a:pPr>
            <a:r>
              <a:rPr lang="en-US" altLang="en-US" sz="2600" b="1" dirty="0">
                <a:solidFill>
                  <a:schemeClr val="tx1"/>
                </a:solidFill>
                <a:latin typeface="+mn-lt"/>
                <a:ea typeface="Tahoma" panose="020B0604030504040204" pitchFamily="34" charset="0"/>
                <a:cs typeface="Tahoma" panose="020B0604030504040204" pitchFamily="34" charset="0"/>
              </a:rPr>
              <a:t>B Wine Vineyards (Consignment Sales) –</a:t>
            </a:r>
            <a:r>
              <a:rPr lang="en-US" altLang="en-US" sz="2600" b="1" dirty="0">
                <a:solidFill>
                  <a:srgbClr val="FF0000"/>
                </a:solidFill>
                <a:latin typeface="+mn-lt"/>
                <a:ea typeface="Tahoma" panose="020B0604030504040204" pitchFamily="34" charset="0"/>
                <a:cs typeface="Tahoma" panose="020B0604030504040204" pitchFamily="34" charset="0"/>
              </a:rPr>
              <a:t> </a:t>
            </a:r>
            <a:r>
              <a:rPr lang="en-US" altLang="en-US" sz="2600" dirty="0">
                <a:solidFill>
                  <a:srgbClr val="FF0000"/>
                </a:solidFill>
                <a:latin typeface="+mn-lt"/>
                <a:ea typeface="Tahoma" panose="020B0604030504040204" pitchFamily="34" charset="0"/>
                <a:cs typeface="Tahoma" panose="020B0604030504040204" pitchFamily="34" charset="0"/>
              </a:rPr>
              <a:t>1 day stipulated suspension</a:t>
            </a:r>
          </a:p>
          <a:p>
            <a:pPr marL="201168" lvl="1" indent="0">
              <a:buNone/>
            </a:pPr>
            <a:r>
              <a:rPr lang="en-US" altLang="en-US" sz="2600" b="1" dirty="0" err="1">
                <a:solidFill>
                  <a:schemeClr val="tx1"/>
                </a:solidFill>
                <a:latin typeface="+mn-lt"/>
                <a:ea typeface="Tahoma" panose="020B0604030504040204" pitchFamily="34" charset="0"/>
                <a:cs typeface="Tahoma" panose="020B0604030504040204" pitchFamily="34" charset="0"/>
              </a:rPr>
              <a:t>Monticelli</a:t>
            </a:r>
            <a:r>
              <a:rPr lang="en-US" altLang="en-US" sz="2600" b="1" dirty="0">
                <a:solidFill>
                  <a:schemeClr val="tx1"/>
                </a:solidFill>
                <a:latin typeface="+mn-lt"/>
                <a:ea typeface="Tahoma" panose="020B0604030504040204" pitchFamily="34" charset="0"/>
                <a:cs typeface="Tahoma" panose="020B0604030504040204" pitchFamily="34" charset="0"/>
              </a:rPr>
              <a:t> Brothers (Consignment Sales) </a:t>
            </a:r>
            <a:r>
              <a:rPr lang="en-US" altLang="en-US" sz="2600" dirty="0">
                <a:solidFill>
                  <a:schemeClr val="tx1"/>
                </a:solidFill>
                <a:latin typeface="+mn-lt"/>
                <a:ea typeface="Tahoma" panose="020B0604030504040204" pitchFamily="34" charset="0"/>
                <a:cs typeface="Tahoma" panose="020B0604030504040204" pitchFamily="34" charset="0"/>
              </a:rPr>
              <a:t>-</a:t>
            </a:r>
            <a:r>
              <a:rPr lang="en-US" altLang="en-US" sz="2600" dirty="0">
                <a:solidFill>
                  <a:srgbClr val="FF0000"/>
                </a:solidFill>
                <a:latin typeface="+mn-lt"/>
                <a:ea typeface="Tahoma" panose="020B0604030504040204" pitchFamily="34" charset="0"/>
                <a:cs typeface="Tahoma" panose="020B0604030504040204" pitchFamily="34" charset="0"/>
              </a:rPr>
              <a:t> 1 day stipulated suspension</a:t>
            </a:r>
          </a:p>
          <a:p>
            <a:pPr marL="230187" indent="0">
              <a:buClrTx/>
              <a:buNone/>
              <a:tabLst>
                <a:tab pos="461963" algn="l"/>
              </a:tabLst>
            </a:pPr>
            <a:r>
              <a:rPr lang="en-US" altLang="en-US" sz="2600" b="1" dirty="0">
                <a:solidFill>
                  <a:schemeClr val="tx1"/>
                </a:solidFill>
                <a:latin typeface="+mn-lt"/>
                <a:ea typeface="Tahoma" panose="020B0604030504040204" pitchFamily="34" charset="0"/>
                <a:cs typeface="Tahoma" panose="020B0604030504040204" pitchFamily="34" charset="0"/>
              </a:rPr>
              <a:t>MB </a:t>
            </a:r>
            <a:r>
              <a:rPr lang="en-US" altLang="en-US" sz="2600" b="1" dirty="0" smtClean="0">
                <a:solidFill>
                  <a:schemeClr val="tx1"/>
                </a:solidFill>
                <a:latin typeface="+mn-lt"/>
                <a:ea typeface="Tahoma" panose="020B0604030504040204" pitchFamily="34" charset="0"/>
                <a:cs typeface="Tahoma" panose="020B0604030504040204" pitchFamily="34" charset="0"/>
              </a:rPr>
              <a:t>Vogelzang </a:t>
            </a:r>
            <a:r>
              <a:rPr lang="en-US" altLang="en-US" sz="2600" b="1" dirty="0">
                <a:solidFill>
                  <a:schemeClr val="tx1"/>
                </a:solidFill>
                <a:latin typeface="+mn-lt"/>
                <a:ea typeface="Tahoma" panose="020B0604030504040204" pitchFamily="34" charset="0"/>
                <a:cs typeface="Tahoma" panose="020B0604030504040204" pitchFamily="34" charset="0"/>
              </a:rPr>
              <a:t>Vineyards (Consignment Sales) </a:t>
            </a:r>
            <a:r>
              <a:rPr lang="en-US" altLang="en-US" sz="2600" b="1" dirty="0">
                <a:solidFill>
                  <a:prstClr val="black">
                    <a:lumMod val="75000"/>
                    <a:lumOff val="25000"/>
                  </a:prstClr>
                </a:solidFill>
                <a:latin typeface="+mn-lt"/>
                <a:ea typeface="Tahoma" panose="020B0604030504040204" pitchFamily="34" charset="0"/>
                <a:cs typeface="Tahoma" panose="020B0604030504040204" pitchFamily="34" charset="0"/>
              </a:rPr>
              <a:t>- </a:t>
            </a:r>
            <a:r>
              <a:rPr lang="en-US" altLang="en-US" sz="2600" dirty="0">
                <a:solidFill>
                  <a:srgbClr val="FF0000"/>
                </a:solidFill>
                <a:latin typeface="+mn-lt"/>
                <a:ea typeface="Tahoma" panose="020B0604030504040204" pitchFamily="34" charset="0"/>
                <a:cs typeface="Tahoma" panose="020B0604030504040204" pitchFamily="34" charset="0"/>
              </a:rPr>
              <a:t>1 day stipulated suspension</a:t>
            </a:r>
          </a:p>
          <a:p>
            <a:pPr marL="201168" lvl="1" indent="0">
              <a:buNone/>
            </a:pPr>
            <a:r>
              <a:rPr lang="en-US" altLang="en-US" sz="2600" b="1" dirty="0">
                <a:solidFill>
                  <a:schemeClr val="tx1"/>
                </a:solidFill>
                <a:latin typeface="+mn-lt"/>
                <a:ea typeface="Tahoma" panose="020B0604030504040204" pitchFamily="34" charset="0"/>
                <a:cs typeface="Tahoma" panose="020B0604030504040204" pitchFamily="34" charset="0"/>
              </a:rPr>
              <a:t>A&amp;M Wines (Consignment Sales) - </a:t>
            </a:r>
            <a:r>
              <a:rPr lang="en-US" altLang="en-US" sz="2600" dirty="0">
                <a:solidFill>
                  <a:srgbClr val="FF0000"/>
                </a:solidFill>
                <a:latin typeface="+mn-lt"/>
                <a:ea typeface="Tahoma" panose="020B0604030504040204" pitchFamily="34" charset="0"/>
                <a:cs typeface="Tahoma" panose="020B0604030504040204" pitchFamily="34" charset="0"/>
              </a:rPr>
              <a:t>1 day stipulated suspension</a:t>
            </a:r>
          </a:p>
          <a:p>
            <a:pPr marL="201168" lvl="1" indent="0">
              <a:buNone/>
            </a:pPr>
            <a:endParaRPr lang="en-US" sz="3200" dirty="0" smtClean="0">
              <a:ea typeface="Tahoma" panose="020B0604030504040204" pitchFamily="34" charset="0"/>
              <a:cs typeface="Tahoma" panose="020B0604030504040204" pitchFamily="34" charset="0"/>
            </a:endParaRPr>
          </a:p>
          <a:p>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87</a:t>
            </a:fld>
            <a:endParaRPr lang="en-US" dirty="0"/>
          </a:p>
        </p:txBody>
      </p:sp>
    </p:spTree>
    <p:extLst>
      <p:ext uri="{BB962C8B-B14F-4D97-AF65-F5344CB8AC3E}">
        <p14:creationId xmlns:p14="http://schemas.microsoft.com/office/powerpoint/2010/main" val="978872303"/>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152" y="200628"/>
            <a:ext cx="7315200" cy="1143000"/>
          </a:xfrm>
        </p:spPr>
        <p:txBody>
          <a:bodyPr>
            <a:normAutofit/>
          </a:bodyPr>
          <a:lstStyle/>
          <a:p>
            <a:r>
              <a:rPr lang="en-US" sz="4400" dirty="0" smtClean="0"/>
              <a:t>Results Since May 2017</a:t>
            </a:r>
            <a:r>
              <a:rPr lang="en-US" sz="2400" dirty="0"/>
              <a:t>(cont’d)</a:t>
            </a:r>
            <a:endParaRPr lang="en-US" sz="2400" dirty="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80011" y="1567941"/>
            <a:ext cx="7543801" cy="4023360"/>
          </a:xfrm>
        </p:spPr>
        <p:txBody>
          <a:bodyPr>
            <a:normAutofit/>
          </a:bodyPr>
          <a:lstStyle/>
          <a:p>
            <a:pPr marL="230187" indent="0" algn="ctr">
              <a:buClrTx/>
              <a:buNone/>
              <a:tabLst>
                <a:tab pos="461963" algn="l"/>
              </a:tabLst>
            </a:pPr>
            <a:r>
              <a:rPr lang="en-US" sz="3600" b="1" dirty="0" smtClean="0">
                <a:latin typeface="+mn-lt"/>
                <a:ea typeface="Tahoma" panose="020B0604030504040204" pitchFamily="34" charset="0"/>
                <a:cs typeface="Tahoma" panose="020B0604030504040204" pitchFamily="34" charset="0"/>
              </a:rPr>
              <a:t>Suspensions</a:t>
            </a:r>
          </a:p>
          <a:p>
            <a:pPr marL="230187" indent="0" algn="ctr">
              <a:buClrTx/>
              <a:buNone/>
              <a:tabLst>
                <a:tab pos="461963" algn="l"/>
              </a:tabLst>
            </a:pPr>
            <a:endParaRPr lang="en-US" sz="1200" b="1" dirty="0" smtClean="0">
              <a:latin typeface="+mn-lt"/>
              <a:ea typeface="Tahoma" panose="020B0604030504040204" pitchFamily="34" charset="0"/>
              <a:cs typeface="Tahoma" panose="020B0604030504040204" pitchFamily="34" charset="0"/>
            </a:endParaRPr>
          </a:p>
          <a:p>
            <a:pPr marL="201168" lvl="1" indent="0">
              <a:buNone/>
            </a:pPr>
            <a:r>
              <a:rPr lang="en-US" altLang="en-US" sz="2500" b="1" dirty="0" err="1" smtClean="0">
                <a:solidFill>
                  <a:schemeClr val="tx1"/>
                </a:solidFill>
                <a:latin typeface="+mn-lt"/>
                <a:ea typeface="Tahoma" panose="020B0604030504040204" pitchFamily="34" charset="0"/>
                <a:cs typeface="Tahoma" panose="020B0604030504040204" pitchFamily="34" charset="0"/>
              </a:rPr>
              <a:t>Tamber</a:t>
            </a:r>
            <a:r>
              <a:rPr lang="en-US" altLang="en-US" sz="2500" b="1" dirty="0" smtClean="0">
                <a:solidFill>
                  <a:schemeClr val="tx1"/>
                </a:solidFill>
                <a:latin typeface="+mn-lt"/>
                <a:ea typeface="Tahoma" panose="020B0604030504040204" pitchFamily="34" charset="0"/>
                <a:cs typeface="Tahoma" panose="020B0604030504040204" pitchFamily="34" charset="0"/>
              </a:rPr>
              <a:t> </a:t>
            </a:r>
            <a:r>
              <a:rPr lang="en-US" altLang="en-US" sz="2500" b="1" dirty="0" err="1" smtClean="0">
                <a:solidFill>
                  <a:schemeClr val="tx1"/>
                </a:solidFill>
                <a:latin typeface="+mn-lt"/>
                <a:ea typeface="Tahoma" panose="020B0604030504040204" pitchFamily="34" charset="0"/>
                <a:cs typeface="Tahoma" panose="020B0604030504040204" pitchFamily="34" charset="0"/>
              </a:rPr>
              <a:t>Bey</a:t>
            </a:r>
            <a:r>
              <a:rPr lang="en-US" altLang="en-US" sz="2500" b="1" dirty="0" smtClean="0">
                <a:solidFill>
                  <a:schemeClr val="tx1"/>
                </a:solidFill>
                <a:latin typeface="+mn-lt"/>
                <a:ea typeface="Tahoma" panose="020B0604030504040204" pitchFamily="34" charset="0"/>
                <a:cs typeface="Tahoma" panose="020B0604030504040204" pitchFamily="34" charset="0"/>
              </a:rPr>
              <a:t> Vineyards (Consignment </a:t>
            </a:r>
            <a:r>
              <a:rPr lang="en-US" altLang="en-US" sz="2500" b="1" dirty="0">
                <a:solidFill>
                  <a:schemeClr val="tx1"/>
                </a:solidFill>
                <a:latin typeface="+mn-lt"/>
                <a:ea typeface="Tahoma" panose="020B0604030504040204" pitchFamily="34" charset="0"/>
                <a:cs typeface="Tahoma" panose="020B0604030504040204" pitchFamily="34" charset="0"/>
              </a:rPr>
              <a:t>Sales</a:t>
            </a:r>
            <a:r>
              <a:rPr lang="en-US" altLang="en-US" sz="2500" b="1" dirty="0" smtClean="0">
                <a:solidFill>
                  <a:schemeClr val="tx1"/>
                </a:solidFill>
                <a:latin typeface="+mn-lt"/>
                <a:ea typeface="Tahoma" panose="020B0604030504040204" pitchFamily="34" charset="0"/>
                <a:cs typeface="Tahoma" panose="020B0604030504040204" pitchFamily="34" charset="0"/>
              </a:rPr>
              <a:t>) - </a:t>
            </a:r>
            <a:r>
              <a:rPr lang="en-US" altLang="en-US" sz="2500" dirty="0">
                <a:solidFill>
                  <a:srgbClr val="FF0000"/>
                </a:solidFill>
                <a:latin typeface="+mn-lt"/>
                <a:ea typeface="Tahoma" panose="020B0604030504040204" pitchFamily="34" charset="0"/>
                <a:cs typeface="Tahoma" panose="020B0604030504040204" pitchFamily="34" charset="0"/>
              </a:rPr>
              <a:t>1 </a:t>
            </a:r>
            <a:r>
              <a:rPr lang="en-US" altLang="en-US" sz="2500" dirty="0" smtClean="0">
                <a:solidFill>
                  <a:srgbClr val="FF0000"/>
                </a:solidFill>
                <a:latin typeface="+mn-lt"/>
                <a:ea typeface="Tahoma" panose="020B0604030504040204" pitchFamily="34" charset="0"/>
                <a:cs typeface="Tahoma" panose="020B0604030504040204" pitchFamily="34" charset="0"/>
              </a:rPr>
              <a:t>day </a:t>
            </a:r>
            <a:r>
              <a:rPr lang="en-US" altLang="en-US" sz="2500" dirty="0">
                <a:solidFill>
                  <a:srgbClr val="FF0000"/>
                </a:solidFill>
                <a:latin typeface="+mn-lt"/>
                <a:ea typeface="Tahoma" panose="020B0604030504040204" pitchFamily="34" charset="0"/>
                <a:cs typeface="Tahoma" panose="020B0604030504040204" pitchFamily="34" charset="0"/>
              </a:rPr>
              <a:t>stipulated suspension</a:t>
            </a:r>
          </a:p>
          <a:p>
            <a:pPr marL="201168" lvl="1" indent="0">
              <a:buNone/>
            </a:pPr>
            <a:r>
              <a:rPr lang="en-US" altLang="en-US" sz="2500" b="1" dirty="0" err="1" smtClean="0">
                <a:solidFill>
                  <a:schemeClr val="tx1"/>
                </a:solidFill>
                <a:latin typeface="+mn-lt"/>
                <a:ea typeface="Tahoma" panose="020B0604030504040204" pitchFamily="34" charset="0"/>
                <a:cs typeface="Tahoma" panose="020B0604030504040204" pitchFamily="34" charset="0"/>
              </a:rPr>
              <a:t>Pavi</a:t>
            </a:r>
            <a:r>
              <a:rPr lang="en-US" altLang="en-US" sz="2500" b="1" dirty="0" smtClean="0">
                <a:solidFill>
                  <a:schemeClr val="tx1"/>
                </a:solidFill>
                <a:latin typeface="+mn-lt"/>
                <a:ea typeface="Tahoma" panose="020B0604030504040204" pitchFamily="34" charset="0"/>
                <a:cs typeface="Tahoma" panose="020B0604030504040204" pitchFamily="34" charset="0"/>
              </a:rPr>
              <a:t> Wines (Consignment Sales) - </a:t>
            </a:r>
            <a:r>
              <a:rPr lang="en-US" altLang="en-US" sz="2500" dirty="0" smtClean="0">
                <a:solidFill>
                  <a:srgbClr val="FF0000"/>
                </a:solidFill>
                <a:latin typeface="+mn-lt"/>
                <a:ea typeface="Tahoma" panose="020B0604030504040204" pitchFamily="34" charset="0"/>
                <a:cs typeface="Tahoma" panose="020B0604030504040204" pitchFamily="34" charset="0"/>
              </a:rPr>
              <a:t>1 day stipulated suspension</a:t>
            </a:r>
          </a:p>
          <a:p>
            <a:pPr marL="201168" lvl="1" indent="0">
              <a:buNone/>
            </a:pPr>
            <a:r>
              <a:rPr lang="en-US" altLang="en-US" sz="2500" b="1" dirty="0" smtClean="0">
                <a:solidFill>
                  <a:schemeClr val="tx1"/>
                </a:solidFill>
                <a:latin typeface="+mn-lt"/>
                <a:ea typeface="Tahoma" panose="020B0604030504040204" pitchFamily="34" charset="0"/>
                <a:cs typeface="Tahoma" panose="020B0604030504040204" pitchFamily="34" charset="0"/>
              </a:rPr>
              <a:t>Six Sigma Winery, LLC (Consignment Sales) - </a:t>
            </a:r>
            <a:r>
              <a:rPr lang="en-US" altLang="en-US" sz="2500" dirty="0" smtClean="0">
                <a:solidFill>
                  <a:srgbClr val="FF0000"/>
                </a:solidFill>
                <a:latin typeface="+mn-lt"/>
                <a:ea typeface="Tahoma" panose="020B0604030504040204" pitchFamily="34" charset="0"/>
                <a:cs typeface="Tahoma" panose="020B0604030504040204" pitchFamily="34" charset="0"/>
              </a:rPr>
              <a:t>1 day stipulated suspension</a:t>
            </a:r>
          </a:p>
          <a:p>
            <a:pPr marL="201168" lvl="1" indent="0">
              <a:buNone/>
            </a:pPr>
            <a:r>
              <a:rPr lang="en-US" altLang="en-US" sz="2500" b="1" dirty="0" smtClean="0">
                <a:solidFill>
                  <a:schemeClr val="tx1"/>
                </a:solidFill>
                <a:latin typeface="+mn-lt"/>
                <a:ea typeface="Tahoma" panose="020B0604030504040204" pitchFamily="34" charset="0"/>
                <a:cs typeface="Tahoma" panose="020B0604030504040204" pitchFamily="34" charset="0"/>
              </a:rPr>
              <a:t>Retro Cellars, LLC (Consignment </a:t>
            </a:r>
            <a:r>
              <a:rPr lang="en-US" altLang="en-US" sz="2500" b="1" dirty="0">
                <a:solidFill>
                  <a:schemeClr val="tx1"/>
                </a:solidFill>
                <a:latin typeface="+mn-lt"/>
                <a:ea typeface="Tahoma" panose="020B0604030504040204" pitchFamily="34" charset="0"/>
                <a:cs typeface="Tahoma" panose="020B0604030504040204" pitchFamily="34" charset="0"/>
              </a:rPr>
              <a:t>Sales) - </a:t>
            </a:r>
            <a:r>
              <a:rPr lang="en-US" altLang="en-US" sz="2500" dirty="0">
                <a:solidFill>
                  <a:srgbClr val="FF0000"/>
                </a:solidFill>
                <a:latin typeface="+mn-lt"/>
                <a:ea typeface="Tahoma" panose="020B0604030504040204" pitchFamily="34" charset="0"/>
                <a:cs typeface="Tahoma" panose="020B0604030504040204" pitchFamily="34" charset="0"/>
              </a:rPr>
              <a:t>1 day stipulated suspension</a:t>
            </a:r>
          </a:p>
          <a:p>
            <a:pPr marL="201168" lvl="1" indent="0">
              <a:buNone/>
            </a:pPr>
            <a:endParaRPr lang="en-US" altLang="en-US" sz="2500" dirty="0" smtClean="0">
              <a:solidFill>
                <a:srgbClr val="FF0000"/>
              </a:solidFill>
              <a:latin typeface="+mn-lt"/>
              <a:ea typeface="Tahoma" panose="020B0604030504040204" pitchFamily="34" charset="0"/>
              <a:cs typeface="Tahoma" panose="020B0604030504040204" pitchFamily="34" charset="0"/>
            </a:endParaRPr>
          </a:p>
          <a:p>
            <a:pPr marL="201168" lvl="1" indent="0">
              <a:buNone/>
            </a:pPr>
            <a:endParaRPr lang="en-US" altLang="en-US" sz="2500" dirty="0">
              <a:solidFill>
                <a:srgbClr val="FF0000"/>
              </a:solidFill>
              <a:latin typeface="+mn-lt"/>
              <a:ea typeface="Tahoma" panose="020B0604030504040204" pitchFamily="34" charset="0"/>
              <a:cs typeface="Tahoma" panose="020B0604030504040204" pitchFamily="34" charset="0"/>
            </a:endParaRPr>
          </a:p>
          <a:p>
            <a:pPr marL="201168" lvl="1" indent="0">
              <a:buNone/>
            </a:pPr>
            <a:endParaRPr lang="en-US" sz="2800" dirty="0" smtClean="0">
              <a:latin typeface="+mn-lt"/>
              <a:ea typeface="Tahoma" panose="020B0604030504040204" pitchFamily="34" charset="0"/>
              <a:cs typeface="Tahoma" panose="020B0604030504040204" pitchFamily="34" charset="0"/>
            </a:endParaRPr>
          </a:p>
          <a:p>
            <a:pPr marL="201168" lvl="1" indent="0">
              <a:buNone/>
            </a:pPr>
            <a:endParaRPr lang="en-US" sz="3200" dirty="0" smtClean="0">
              <a:ea typeface="Tahoma" panose="020B0604030504040204" pitchFamily="34" charset="0"/>
              <a:cs typeface="Tahoma" panose="020B0604030504040204" pitchFamily="34" charset="0"/>
            </a:endParaRPr>
          </a:p>
          <a:p>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88</a:t>
            </a:fld>
            <a:endParaRPr lang="en-US" dirty="0"/>
          </a:p>
        </p:txBody>
      </p:sp>
    </p:spTree>
    <p:extLst>
      <p:ext uri="{BB962C8B-B14F-4D97-AF65-F5344CB8AC3E}">
        <p14:creationId xmlns:p14="http://schemas.microsoft.com/office/powerpoint/2010/main" val="334916391"/>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2152" y="200628"/>
            <a:ext cx="7315200" cy="1143000"/>
          </a:xfrm>
        </p:spPr>
        <p:txBody>
          <a:bodyPr>
            <a:normAutofit/>
          </a:bodyPr>
          <a:lstStyle/>
          <a:p>
            <a:r>
              <a:rPr lang="en-US" sz="4400" dirty="0" smtClean="0"/>
              <a:t>Results Since May 2017</a:t>
            </a:r>
            <a:r>
              <a:rPr lang="en-US" sz="2400" dirty="0"/>
              <a:t>(cont’d)</a:t>
            </a:r>
            <a:endParaRPr lang="en-US" sz="2400" dirty="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680011" y="1567941"/>
            <a:ext cx="7543801" cy="4023360"/>
          </a:xfrm>
        </p:spPr>
        <p:txBody>
          <a:bodyPr>
            <a:normAutofit/>
          </a:bodyPr>
          <a:lstStyle/>
          <a:p>
            <a:pPr marL="230187" indent="0" algn="ctr">
              <a:buClrTx/>
              <a:buNone/>
              <a:tabLst>
                <a:tab pos="461963" algn="l"/>
              </a:tabLst>
            </a:pPr>
            <a:r>
              <a:rPr lang="en-US" sz="3600" b="1" dirty="0" smtClean="0">
                <a:latin typeface="+mn-lt"/>
                <a:ea typeface="Tahoma" panose="020B0604030504040204" pitchFamily="34" charset="0"/>
                <a:cs typeface="Tahoma" panose="020B0604030504040204" pitchFamily="34" charset="0"/>
              </a:rPr>
              <a:t>Other</a:t>
            </a:r>
          </a:p>
          <a:p>
            <a:pPr marL="230187" indent="0">
              <a:buClrTx/>
              <a:buNone/>
              <a:tabLst>
                <a:tab pos="461963" algn="l"/>
              </a:tabLst>
            </a:pPr>
            <a:r>
              <a:rPr lang="en-US" altLang="en-US" sz="2400" b="1" dirty="0">
                <a:solidFill>
                  <a:schemeClr val="tx1"/>
                </a:solidFill>
                <a:latin typeface="+mn-lt"/>
                <a:ea typeface="Tahoma" panose="020B0604030504040204" pitchFamily="34" charset="0"/>
                <a:cs typeface="Tahoma" panose="020B0604030504040204" pitchFamily="34" charset="0"/>
              </a:rPr>
              <a:t>Skokie Valley Beverage Company (Operating Without a Permit, Tied-House) – </a:t>
            </a:r>
            <a:r>
              <a:rPr lang="en-US" altLang="en-US" sz="2400" dirty="0">
                <a:solidFill>
                  <a:srgbClr val="FF0000"/>
                </a:solidFill>
                <a:latin typeface="+mn-lt"/>
                <a:ea typeface="Tahoma" panose="020B0604030504040204" pitchFamily="34" charset="0"/>
                <a:cs typeface="Tahoma" panose="020B0604030504040204" pitchFamily="34" charset="0"/>
              </a:rPr>
              <a:t>No longer in operation</a:t>
            </a:r>
            <a:endParaRPr lang="en-US" altLang="en-US" sz="2400" dirty="0">
              <a:solidFill>
                <a:schemeClr val="tx1"/>
              </a:solidFill>
              <a:latin typeface="+mn-lt"/>
              <a:ea typeface="Tahoma" panose="020B0604030504040204" pitchFamily="34" charset="0"/>
              <a:cs typeface="Tahoma" panose="020B0604030504040204" pitchFamily="34" charset="0"/>
            </a:endParaRPr>
          </a:p>
          <a:p>
            <a:pPr marL="230187" indent="0">
              <a:buClrTx/>
              <a:buNone/>
              <a:tabLst>
                <a:tab pos="461963" algn="l"/>
              </a:tabLst>
            </a:pPr>
            <a:r>
              <a:rPr lang="en-US" altLang="en-US" sz="2400" b="1" dirty="0">
                <a:solidFill>
                  <a:schemeClr val="tx1"/>
                </a:solidFill>
                <a:latin typeface="+mn-lt"/>
                <a:ea typeface="Tahoma" panose="020B0604030504040204" pitchFamily="34" charset="0"/>
                <a:cs typeface="Tahoma" panose="020B0604030504040204" pitchFamily="34" charset="0"/>
              </a:rPr>
              <a:t>Homage Vineyard (Consignment Sales) –</a:t>
            </a:r>
            <a:r>
              <a:rPr lang="en-US" altLang="en-US" sz="2400" b="1" dirty="0">
                <a:solidFill>
                  <a:srgbClr val="FF0000"/>
                </a:solidFill>
                <a:latin typeface="+mn-lt"/>
                <a:ea typeface="Tahoma" panose="020B0604030504040204" pitchFamily="34" charset="0"/>
                <a:cs typeface="Tahoma" panose="020B0604030504040204" pitchFamily="34" charset="0"/>
              </a:rPr>
              <a:t> </a:t>
            </a:r>
            <a:r>
              <a:rPr lang="en-US" altLang="en-US" sz="2400" dirty="0">
                <a:solidFill>
                  <a:srgbClr val="FF0000"/>
                </a:solidFill>
                <a:latin typeface="+mn-lt"/>
                <a:ea typeface="Tahoma" panose="020B0604030504040204" pitchFamily="34" charset="0"/>
                <a:cs typeface="Tahoma" panose="020B0604030504040204" pitchFamily="34" charset="0"/>
              </a:rPr>
              <a:t>permit surrendered in lieu of suspension</a:t>
            </a:r>
          </a:p>
          <a:p>
            <a:pPr marL="230187" indent="0">
              <a:buClrTx/>
              <a:buNone/>
              <a:tabLst>
                <a:tab pos="461963" algn="l"/>
              </a:tabLst>
            </a:pPr>
            <a:endParaRPr lang="en-US" sz="2400" dirty="0" smtClean="0">
              <a:latin typeface="+mn-lt"/>
              <a:ea typeface="Tahoma" panose="020B0604030504040204" pitchFamily="34" charset="0"/>
              <a:cs typeface="Tahoma" panose="020B0604030504040204" pitchFamily="34" charset="0"/>
            </a:endParaRPr>
          </a:p>
          <a:p>
            <a:pPr marL="201168" lvl="1" indent="0">
              <a:buNone/>
            </a:pPr>
            <a:endParaRPr lang="en-US" sz="2800" dirty="0" smtClean="0">
              <a:latin typeface="+mn-lt"/>
              <a:ea typeface="Tahoma" panose="020B0604030504040204" pitchFamily="34" charset="0"/>
              <a:cs typeface="Tahoma" panose="020B0604030504040204" pitchFamily="34" charset="0"/>
            </a:endParaRPr>
          </a:p>
          <a:p>
            <a:pPr marL="201168" lvl="1" indent="0">
              <a:buNone/>
            </a:pPr>
            <a:endParaRPr lang="en-US" sz="3200" dirty="0" smtClean="0">
              <a:ea typeface="Tahoma" panose="020B0604030504040204" pitchFamily="34" charset="0"/>
              <a:cs typeface="Tahoma" panose="020B0604030504040204" pitchFamily="34" charset="0"/>
            </a:endParaRPr>
          </a:p>
          <a:p>
            <a:endParaRPr lang="en-US" dirty="0"/>
          </a:p>
        </p:txBody>
      </p:sp>
      <p:sp>
        <p:nvSpPr>
          <p:cNvPr id="7" name="Slide Number Placeholder 6"/>
          <p:cNvSpPr>
            <a:spLocks noGrp="1"/>
          </p:cNvSpPr>
          <p:nvPr>
            <p:ph type="sldNum" sz="quarter" idx="12"/>
          </p:nvPr>
        </p:nvSpPr>
        <p:spPr/>
        <p:txBody>
          <a:bodyPr/>
          <a:lstStyle/>
          <a:p>
            <a:fld id="{E42367A3-023C-4870-9A86-52F994C50B51}" type="slidenum">
              <a:rPr lang="en-US" smtClean="0"/>
              <a:pPr/>
              <a:t>89</a:t>
            </a:fld>
            <a:endParaRPr lang="en-US" dirty="0"/>
          </a:p>
        </p:txBody>
      </p:sp>
    </p:spTree>
    <p:extLst>
      <p:ext uri="{BB962C8B-B14F-4D97-AF65-F5344CB8AC3E}">
        <p14:creationId xmlns:p14="http://schemas.microsoft.com/office/powerpoint/2010/main" val="36131567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latin typeface="+mn-lt"/>
              </a:rPr>
              <a:t>History</a:t>
            </a:r>
            <a:endParaRPr lang="en-US" sz="4400" dirty="0">
              <a:latin typeface="+mn-lt"/>
            </a:endParaRPr>
          </a:p>
        </p:txBody>
      </p:sp>
      <p:sp>
        <p:nvSpPr>
          <p:cNvPr id="3" name="Content Placeholder 2"/>
          <p:cNvSpPr>
            <a:spLocks noGrp="1"/>
          </p:cNvSpPr>
          <p:nvPr>
            <p:ph idx="1"/>
          </p:nvPr>
        </p:nvSpPr>
        <p:spPr/>
        <p:txBody>
          <a:bodyPr/>
          <a:lstStyle/>
          <a:p>
            <a:pPr marL="457200" indent="-457200">
              <a:buClrTx/>
              <a:buFont typeface="Arial" panose="020B0604020202020204" pitchFamily="34" charset="0"/>
              <a:buChar char="•"/>
            </a:pPr>
            <a:r>
              <a:rPr lang="en-US" dirty="0" smtClean="0"/>
              <a:t>Pre-Prohibition </a:t>
            </a:r>
            <a:r>
              <a:rPr lang="en-US" dirty="0"/>
              <a:t>problems and excesses</a:t>
            </a:r>
          </a:p>
          <a:p>
            <a:pPr marL="457200" indent="-457200">
              <a:buClrTx/>
              <a:buFont typeface="Arial" panose="020B0604020202020204" pitchFamily="34" charset="0"/>
              <a:buChar char="•"/>
            </a:pPr>
            <a:r>
              <a:rPr lang="en-US" dirty="0"/>
              <a:t>Prohibition (18th Amendment)</a:t>
            </a:r>
          </a:p>
          <a:p>
            <a:pPr marL="457200" indent="-457200">
              <a:buClrTx/>
              <a:buFont typeface="Arial" panose="020B0604020202020204" pitchFamily="34" charset="0"/>
              <a:buChar char="•"/>
            </a:pPr>
            <a:r>
              <a:rPr lang="en-US" dirty="0"/>
              <a:t>Repeal (21st Amendment)</a:t>
            </a:r>
          </a:p>
          <a:p>
            <a:pPr marL="457200" indent="-457200">
              <a:buClrTx/>
              <a:buFont typeface="Arial" panose="020B0604020202020204" pitchFamily="34" charset="0"/>
              <a:buChar char="•"/>
            </a:pPr>
            <a:r>
              <a:rPr lang="en-US" dirty="0"/>
              <a:t>Congress did not want a return to excesses of Pre-Prohibition problems in the alcohol </a:t>
            </a:r>
            <a:r>
              <a:rPr lang="en-US" dirty="0" smtClean="0"/>
              <a:t>industry</a:t>
            </a:r>
          </a:p>
          <a:p>
            <a:pPr marL="457200" indent="-457200">
              <a:buClrTx/>
              <a:buFont typeface="Arial" panose="020B0604020202020204" pitchFamily="34" charset="0"/>
              <a:buChar char="•"/>
            </a:pPr>
            <a:r>
              <a:rPr lang="en-US" dirty="0" smtClean="0"/>
              <a:t>Solution</a:t>
            </a:r>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9</a:t>
            </a:fld>
            <a:endParaRPr lang="en-US" dirty="0"/>
          </a:p>
        </p:txBody>
      </p:sp>
    </p:spTree>
    <p:extLst>
      <p:ext uri="{BB962C8B-B14F-4D97-AF65-F5344CB8AC3E}">
        <p14:creationId xmlns:p14="http://schemas.microsoft.com/office/powerpoint/2010/main" val="1595814566"/>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822960" y="632461"/>
            <a:ext cx="7543800" cy="3663262"/>
          </a:xfrm>
        </p:spPr>
        <p:txBody>
          <a:bodyPr>
            <a:normAutofit/>
          </a:bodyPr>
          <a:lstStyle/>
          <a:p>
            <a:pPr algn="ctr"/>
            <a:r>
              <a:rPr lang="en-US" sz="4400" dirty="0" smtClean="0">
                <a:latin typeface="+mn-lt"/>
              </a:rPr>
              <a:t>PRACTICAL EXERCISES</a:t>
            </a:r>
            <a:endParaRPr lang="en-US" sz="4400" dirty="0">
              <a:latin typeface="+mn-lt"/>
            </a:endParaRPr>
          </a:p>
        </p:txBody>
      </p:sp>
      <p:sp>
        <p:nvSpPr>
          <p:cNvPr id="7" name="Subtitle 6"/>
          <p:cNvSpPr>
            <a:spLocks noGrp="1"/>
          </p:cNvSpPr>
          <p:nvPr>
            <p:ph type="subTitle" idx="1"/>
          </p:nvPr>
        </p:nvSpPr>
        <p:spPr>
          <a:xfrm>
            <a:off x="933223" y="4651100"/>
            <a:ext cx="7543800" cy="1397324"/>
          </a:xfrm>
        </p:spPr>
        <p:txBody>
          <a:bodyPr/>
          <a:lstStyle/>
          <a:p>
            <a:endParaRPr lang="en-US" dirty="0"/>
          </a:p>
        </p:txBody>
      </p:sp>
    </p:spTree>
    <p:extLst>
      <p:ext uri="{BB962C8B-B14F-4D97-AF65-F5344CB8AC3E}">
        <p14:creationId xmlns:p14="http://schemas.microsoft.com/office/powerpoint/2010/main" val="4258987226"/>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Practical Exercise #1</a:t>
            </a:r>
            <a:endParaRPr lang="en-US" sz="4400" dirty="0"/>
          </a:p>
        </p:txBody>
      </p:sp>
      <p:sp>
        <p:nvSpPr>
          <p:cNvPr id="3" name="Content Placeholder 2"/>
          <p:cNvSpPr>
            <a:spLocks noGrp="1"/>
          </p:cNvSpPr>
          <p:nvPr>
            <p:ph idx="1"/>
          </p:nvPr>
        </p:nvSpPr>
        <p:spPr/>
        <p:txBody>
          <a:bodyPr/>
          <a:lstStyle/>
          <a:p>
            <a:pPr marL="0" indent="0">
              <a:buNone/>
            </a:pPr>
            <a:r>
              <a:rPr lang="en-US" altLang="en-US" dirty="0" smtClean="0"/>
              <a:t>A </a:t>
            </a:r>
            <a:r>
              <a:rPr lang="en-US" altLang="en-US" dirty="0"/>
              <a:t>Wholesaler enters into a 9-month advertising contract with </a:t>
            </a:r>
            <a:r>
              <a:rPr lang="en-US" altLang="en-US" dirty="0" smtClean="0"/>
              <a:t>Bob’s </a:t>
            </a:r>
            <a:r>
              <a:rPr lang="en-US" altLang="en-US" dirty="0"/>
              <a:t>Racetrack, a retailer.  Under the terms of the contract, </a:t>
            </a:r>
            <a:r>
              <a:rPr lang="en-US" altLang="en-US" dirty="0" smtClean="0"/>
              <a:t>Bob’s </a:t>
            </a:r>
            <a:r>
              <a:rPr lang="en-US" altLang="en-US" dirty="0"/>
              <a:t>Racetrack will receive $50,000 and agrees to purchase </a:t>
            </a:r>
            <a:r>
              <a:rPr lang="en-US" altLang="en-US" dirty="0" smtClean="0"/>
              <a:t>the </a:t>
            </a:r>
            <a:r>
              <a:rPr lang="en-US" altLang="en-US" dirty="0"/>
              <a:t>Wholesaler’s </a:t>
            </a:r>
            <a:r>
              <a:rPr lang="en-US" altLang="en-US" dirty="0" smtClean="0"/>
              <a:t>malt </a:t>
            </a:r>
            <a:r>
              <a:rPr lang="en-US" altLang="en-US" dirty="0"/>
              <a:t>beverages throughout the 9-month contract period.  </a:t>
            </a:r>
            <a:r>
              <a:rPr lang="en-US" altLang="en-US" dirty="0" smtClean="0"/>
              <a:t>The </a:t>
            </a:r>
            <a:r>
              <a:rPr lang="en-US" altLang="en-US" dirty="0"/>
              <a:t>Wholesaler will be able to put up signage throughout the racetrack advertising </a:t>
            </a:r>
            <a:r>
              <a:rPr lang="en-US" altLang="en-US"/>
              <a:t>its </a:t>
            </a:r>
            <a:r>
              <a:rPr lang="en-US" altLang="en-US" smtClean="0"/>
              <a:t>malt </a:t>
            </a:r>
            <a:r>
              <a:rPr lang="en-US" altLang="en-US" dirty="0"/>
              <a:t>beverage products.</a:t>
            </a:r>
          </a:p>
        </p:txBody>
      </p:sp>
      <p:sp>
        <p:nvSpPr>
          <p:cNvPr id="5" name="Slide Number Placeholder 4"/>
          <p:cNvSpPr>
            <a:spLocks noGrp="1"/>
          </p:cNvSpPr>
          <p:nvPr>
            <p:ph type="sldNum" sz="quarter" idx="12"/>
          </p:nvPr>
        </p:nvSpPr>
        <p:spPr/>
        <p:txBody>
          <a:bodyPr/>
          <a:lstStyle/>
          <a:p>
            <a:fld id="{E42367A3-023C-4870-9A86-52F994C50B51}" type="slidenum">
              <a:rPr lang="en-US" smtClean="0"/>
              <a:pPr/>
              <a:t>91</a:t>
            </a:fld>
            <a:endParaRPr lang="en-US" dirty="0"/>
          </a:p>
        </p:txBody>
      </p:sp>
    </p:spTree>
    <p:extLst>
      <p:ext uri="{BB962C8B-B14F-4D97-AF65-F5344CB8AC3E}">
        <p14:creationId xmlns:p14="http://schemas.microsoft.com/office/powerpoint/2010/main" val="418117856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Practical Exercise #1 </a:t>
            </a:r>
            <a:r>
              <a:rPr lang="en-US" sz="2700" dirty="0" smtClean="0"/>
              <a:t>(Cont’d)</a:t>
            </a:r>
            <a:endParaRPr lang="en-US" sz="2700" dirty="0"/>
          </a:p>
        </p:txBody>
      </p:sp>
      <p:sp>
        <p:nvSpPr>
          <p:cNvPr id="3" name="Content Placeholder 2"/>
          <p:cNvSpPr>
            <a:spLocks noGrp="1"/>
          </p:cNvSpPr>
          <p:nvPr>
            <p:ph idx="1"/>
          </p:nvPr>
        </p:nvSpPr>
        <p:spPr/>
        <p:txBody>
          <a:bodyPr/>
          <a:lstStyle/>
          <a:p>
            <a:pPr marL="0" indent="0">
              <a:buFontTx/>
              <a:buNone/>
            </a:pPr>
            <a:r>
              <a:rPr lang="en-US" altLang="en-US" b="1" dirty="0">
                <a:latin typeface="+mn-lt"/>
              </a:rPr>
              <a:t>Is this an exclusive outlet arrangement?</a:t>
            </a:r>
          </a:p>
          <a:p>
            <a:pPr marL="0" indent="0">
              <a:buFontTx/>
              <a:buNone/>
            </a:pPr>
            <a:endParaRPr lang="en-US" altLang="en-US" sz="1200" dirty="0"/>
          </a:p>
          <a:p>
            <a:pPr marL="457200" lvl="1" indent="0">
              <a:buFontTx/>
              <a:buNone/>
            </a:pPr>
            <a:r>
              <a:rPr lang="en-US" altLang="en-US" sz="2800" dirty="0" smtClean="0"/>
              <a:t>27 </a:t>
            </a:r>
            <a:r>
              <a:rPr lang="en-US" altLang="en-US" sz="2800" dirty="0"/>
              <a:t>CFR </a:t>
            </a:r>
            <a:r>
              <a:rPr lang="en-US" altLang="en-US" sz="2800" dirty="0" smtClean="0">
                <a:cs typeface="Arial" panose="020B0604020202020204" pitchFamily="34" charset="0"/>
              </a:rPr>
              <a:t>8.22 </a:t>
            </a:r>
            <a:r>
              <a:rPr lang="en-US" altLang="en-US" sz="2800" dirty="0">
                <a:cs typeface="Arial" panose="020B0604020202020204" pitchFamily="34" charset="0"/>
              </a:rPr>
              <a:t>prohibits:  </a:t>
            </a:r>
          </a:p>
          <a:p>
            <a:pPr marL="457200" lvl="1" indent="0">
              <a:spcBef>
                <a:spcPts val="1800"/>
              </a:spcBef>
              <a:spcAft>
                <a:spcPts val="0"/>
              </a:spcAft>
              <a:buFontTx/>
              <a:buNone/>
            </a:pPr>
            <a:r>
              <a:rPr lang="en-US" altLang="en-US" sz="2800" dirty="0" smtClean="0">
                <a:cs typeface="Arial" panose="020B0604020202020204" pitchFamily="34" charset="0"/>
              </a:rPr>
              <a:t>“</a:t>
            </a:r>
            <a:r>
              <a:rPr lang="en-US" altLang="en-US" sz="2800" dirty="0">
                <a:cs typeface="Arial" panose="020B0604020202020204" pitchFamily="34" charset="0"/>
              </a:rPr>
              <a:t>Any contract or agreement, written or unwritten, which has the effect of requiring the retailer to purchase distilled spirits wine or malt beverages from the industry member beyond a single sales transaction.”</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92</a:t>
            </a:fld>
            <a:endParaRPr lang="en-US" dirty="0"/>
          </a:p>
        </p:txBody>
      </p:sp>
    </p:spTree>
    <p:extLst>
      <p:ext uri="{BB962C8B-B14F-4D97-AF65-F5344CB8AC3E}">
        <p14:creationId xmlns:p14="http://schemas.microsoft.com/office/powerpoint/2010/main" val="2140372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lumMod val="75000"/>
                    <a:lumOff val="25000"/>
                  </a:prstClr>
                </a:solidFill>
              </a:rPr>
              <a:t>Practical Exercise #1 </a:t>
            </a:r>
            <a:r>
              <a:rPr lang="en-US" sz="2700" dirty="0">
                <a:solidFill>
                  <a:prstClr val="black">
                    <a:lumMod val="75000"/>
                    <a:lumOff val="25000"/>
                  </a:prstClr>
                </a:solidFill>
              </a:rPr>
              <a:t>(</a:t>
            </a:r>
            <a:r>
              <a:rPr lang="en-US" sz="2700" dirty="0" smtClean="0">
                <a:solidFill>
                  <a:prstClr val="black">
                    <a:lumMod val="75000"/>
                    <a:lumOff val="25000"/>
                  </a:prstClr>
                </a:solidFill>
              </a:rPr>
              <a:t>Cont’d</a:t>
            </a:r>
            <a:r>
              <a:rPr lang="en-US" sz="2700" dirty="0">
                <a:solidFill>
                  <a:prstClr val="black">
                    <a:lumMod val="75000"/>
                    <a:lumOff val="25000"/>
                  </a:prstClr>
                </a:solidFill>
              </a:rPr>
              <a:t>)</a:t>
            </a:r>
            <a:endParaRPr lang="en-US" dirty="0"/>
          </a:p>
        </p:txBody>
      </p:sp>
      <p:sp>
        <p:nvSpPr>
          <p:cNvPr id="3" name="Content Placeholder 2"/>
          <p:cNvSpPr>
            <a:spLocks noGrp="1"/>
          </p:cNvSpPr>
          <p:nvPr>
            <p:ph idx="1"/>
          </p:nvPr>
        </p:nvSpPr>
        <p:spPr>
          <a:xfrm>
            <a:off x="553453" y="1684421"/>
            <a:ext cx="7813307" cy="4463716"/>
          </a:xfrm>
        </p:spPr>
        <p:txBody>
          <a:bodyPr>
            <a:normAutofit lnSpcReduction="10000"/>
          </a:bodyPr>
          <a:lstStyle/>
          <a:p>
            <a:r>
              <a:rPr lang="en-US" altLang="en-US" b="1" dirty="0">
                <a:latin typeface="+mn-lt"/>
              </a:rPr>
              <a:t>Does the practice place retailer independence at risk?</a:t>
            </a:r>
          </a:p>
          <a:p>
            <a:pPr marL="800100" lvl="1" eaLnBrk="0" fontAlgn="base" hangingPunct="0">
              <a:lnSpc>
                <a:spcPct val="100000"/>
              </a:lnSpc>
              <a:spcBef>
                <a:spcPct val="35000"/>
              </a:spcBef>
              <a:spcAft>
                <a:spcPct val="0"/>
              </a:spcAft>
            </a:pPr>
            <a:r>
              <a:rPr lang="en-US" altLang="en-US" dirty="0" smtClean="0">
                <a:solidFill>
                  <a:schemeClr val="tx1"/>
                </a:solidFill>
              </a:rPr>
              <a:t>Bob’s </a:t>
            </a:r>
            <a:r>
              <a:rPr lang="en-US" altLang="en-US" dirty="0">
                <a:solidFill>
                  <a:schemeClr val="tx1"/>
                </a:solidFill>
              </a:rPr>
              <a:t>Racetrack has a continuing obligation to purchase or otherwise promote </a:t>
            </a:r>
            <a:r>
              <a:rPr lang="en-US" altLang="en-US" dirty="0" smtClean="0">
                <a:solidFill>
                  <a:schemeClr val="tx1"/>
                </a:solidFill>
              </a:rPr>
              <a:t>the </a:t>
            </a:r>
            <a:r>
              <a:rPr lang="en-US" altLang="en-US" dirty="0">
                <a:solidFill>
                  <a:schemeClr val="tx1"/>
                </a:solidFill>
              </a:rPr>
              <a:t>Wholesaler’s product — 27 CFR </a:t>
            </a:r>
            <a:r>
              <a:rPr lang="en-US" altLang="en-US" dirty="0" smtClean="0">
                <a:solidFill>
                  <a:schemeClr val="tx1"/>
                </a:solidFill>
              </a:rPr>
              <a:t>8.54(c</a:t>
            </a:r>
            <a:r>
              <a:rPr lang="en-US" altLang="en-US" dirty="0">
                <a:solidFill>
                  <a:schemeClr val="tx1"/>
                </a:solidFill>
              </a:rPr>
              <a:t>)</a:t>
            </a:r>
          </a:p>
          <a:p>
            <a:pPr marL="800100" lvl="1" eaLnBrk="0" fontAlgn="base" hangingPunct="0">
              <a:lnSpc>
                <a:spcPct val="100000"/>
              </a:lnSpc>
              <a:spcBef>
                <a:spcPct val="35000"/>
              </a:spcBef>
              <a:spcAft>
                <a:spcPct val="0"/>
              </a:spcAft>
            </a:pPr>
            <a:r>
              <a:rPr lang="en-US" altLang="en-US" dirty="0" smtClean="0">
                <a:solidFill>
                  <a:schemeClr val="tx1"/>
                </a:solidFill>
              </a:rPr>
              <a:t>Bob’s </a:t>
            </a:r>
            <a:r>
              <a:rPr lang="en-US" altLang="en-US" dirty="0">
                <a:solidFill>
                  <a:schemeClr val="tx1"/>
                </a:solidFill>
              </a:rPr>
              <a:t>Racetrack has a commitment not to terminate its relationship with </a:t>
            </a:r>
            <a:r>
              <a:rPr lang="en-US" altLang="en-US" dirty="0" smtClean="0">
                <a:solidFill>
                  <a:schemeClr val="tx1"/>
                </a:solidFill>
              </a:rPr>
              <a:t>the Wholesaler </a:t>
            </a:r>
            <a:r>
              <a:rPr lang="en-US" altLang="en-US" dirty="0">
                <a:solidFill>
                  <a:schemeClr val="tx1"/>
                </a:solidFill>
              </a:rPr>
              <a:t>with respect to purchase of </a:t>
            </a:r>
            <a:r>
              <a:rPr lang="en-US" altLang="en-US" dirty="0" smtClean="0">
                <a:solidFill>
                  <a:schemeClr val="tx1"/>
                </a:solidFill>
              </a:rPr>
              <a:t>the </a:t>
            </a:r>
            <a:r>
              <a:rPr lang="en-US" altLang="en-US" dirty="0">
                <a:solidFill>
                  <a:schemeClr val="tx1"/>
                </a:solidFill>
              </a:rPr>
              <a:t>Wholesaler’s products — 27 CFR </a:t>
            </a:r>
            <a:r>
              <a:rPr lang="en-US" altLang="en-US" dirty="0" smtClean="0">
                <a:solidFill>
                  <a:schemeClr val="tx1"/>
                </a:solidFill>
              </a:rPr>
              <a:t>8.54(d</a:t>
            </a:r>
            <a:r>
              <a:rPr lang="en-US" altLang="en-US" dirty="0">
                <a:solidFill>
                  <a:schemeClr val="tx1"/>
                </a:solidFill>
              </a:rPr>
              <a:t>)</a:t>
            </a:r>
          </a:p>
          <a:p>
            <a:pPr marL="800100" lvl="1" eaLnBrk="0" fontAlgn="base" hangingPunct="0">
              <a:lnSpc>
                <a:spcPct val="100000"/>
              </a:lnSpc>
              <a:spcBef>
                <a:spcPct val="35000"/>
              </a:spcBef>
              <a:spcAft>
                <a:spcPct val="0"/>
              </a:spcAft>
            </a:pPr>
            <a:r>
              <a:rPr lang="en-US" altLang="en-US" dirty="0">
                <a:solidFill>
                  <a:schemeClr val="tx1"/>
                </a:solidFill>
              </a:rPr>
              <a:t>This practice may also hamper the free economic choice of </a:t>
            </a:r>
            <a:r>
              <a:rPr lang="en-US" altLang="en-US" dirty="0" smtClean="0">
                <a:solidFill>
                  <a:schemeClr val="tx1"/>
                </a:solidFill>
              </a:rPr>
              <a:t>Bob’s </a:t>
            </a:r>
            <a:r>
              <a:rPr lang="en-US" altLang="en-US" dirty="0">
                <a:solidFill>
                  <a:schemeClr val="tx1"/>
                </a:solidFill>
              </a:rPr>
              <a:t>Racetrack to decide which products to purchase — 27 CFR </a:t>
            </a:r>
            <a:r>
              <a:rPr lang="en-US" altLang="en-US" dirty="0" smtClean="0">
                <a:solidFill>
                  <a:schemeClr val="tx1"/>
                </a:solidFill>
              </a:rPr>
              <a:t>8.54(a</a:t>
            </a:r>
            <a:r>
              <a:rPr lang="en-US" altLang="en-US" dirty="0">
                <a:solidFill>
                  <a:schemeClr val="tx1"/>
                </a:solidFill>
              </a:rPr>
              <a:t>)</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93</a:t>
            </a:fld>
            <a:endParaRPr lang="en-US" dirty="0"/>
          </a:p>
        </p:txBody>
      </p:sp>
    </p:spTree>
    <p:extLst>
      <p:ext uri="{BB962C8B-B14F-4D97-AF65-F5344CB8AC3E}">
        <p14:creationId xmlns:p14="http://schemas.microsoft.com/office/powerpoint/2010/main" val="231498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#2</a:t>
            </a:r>
            <a:endParaRPr lang="en-US" sz="4400" dirty="0"/>
          </a:p>
        </p:txBody>
      </p:sp>
      <p:sp>
        <p:nvSpPr>
          <p:cNvPr id="3" name="Content Placeholder 2"/>
          <p:cNvSpPr>
            <a:spLocks noGrp="1"/>
          </p:cNvSpPr>
          <p:nvPr>
            <p:ph idx="1"/>
          </p:nvPr>
        </p:nvSpPr>
        <p:spPr/>
        <p:txBody>
          <a:bodyPr/>
          <a:lstStyle/>
          <a:p>
            <a:pPr lvl="0"/>
            <a:r>
              <a:rPr lang="en-US" dirty="0"/>
              <a:t>A Wholesaler enters into a 12-month sales contract with a retailer of fine wines.  Under the terms of the contract, the retailer agrees to purchase all of its French burgundy wines exclusively from the wholesaler for the duration of the 12-month period. </a:t>
            </a:r>
            <a:r>
              <a:rPr lang="en-US"/>
              <a:t>In return, the wholesaler offers a discounted price.</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94</a:t>
            </a:fld>
            <a:endParaRPr lang="en-US" dirty="0"/>
          </a:p>
        </p:txBody>
      </p:sp>
    </p:spTree>
    <p:extLst>
      <p:ext uri="{BB962C8B-B14F-4D97-AF65-F5344CB8AC3E}">
        <p14:creationId xmlns:p14="http://schemas.microsoft.com/office/powerpoint/2010/main" val="1037897648"/>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#2</a:t>
            </a:r>
            <a:r>
              <a:rPr lang="en-US" dirty="0" smtClean="0">
                <a:solidFill>
                  <a:prstClr val="black">
                    <a:lumMod val="75000"/>
                    <a:lumOff val="25000"/>
                  </a:prstClr>
                </a:solidFill>
              </a:rPr>
              <a:t> </a:t>
            </a:r>
            <a:r>
              <a:rPr lang="en-US" sz="2400" dirty="0">
                <a:solidFill>
                  <a:prstClr val="black">
                    <a:lumMod val="75000"/>
                    <a:lumOff val="25000"/>
                  </a:prstClr>
                </a:solidFill>
              </a:rPr>
              <a:t>(</a:t>
            </a:r>
            <a:r>
              <a:rPr lang="en-US" sz="2400" dirty="0" smtClean="0">
                <a:solidFill>
                  <a:prstClr val="black">
                    <a:lumMod val="75000"/>
                    <a:lumOff val="25000"/>
                  </a:prstClr>
                </a:solidFill>
              </a:rPr>
              <a:t>Cont’d</a:t>
            </a:r>
            <a:r>
              <a:rPr lang="en-US" sz="2400" dirty="0">
                <a:solidFill>
                  <a:prstClr val="black">
                    <a:lumMod val="75000"/>
                    <a:lumOff val="25000"/>
                  </a:prstClr>
                </a:solidFill>
              </a:rPr>
              <a:t>)</a:t>
            </a:r>
            <a:endParaRPr lang="en-US" sz="2400" dirty="0"/>
          </a:p>
        </p:txBody>
      </p:sp>
      <p:sp>
        <p:nvSpPr>
          <p:cNvPr id="3" name="Content Placeholder 2"/>
          <p:cNvSpPr>
            <a:spLocks noGrp="1"/>
          </p:cNvSpPr>
          <p:nvPr>
            <p:ph idx="1"/>
          </p:nvPr>
        </p:nvSpPr>
        <p:spPr/>
        <p:txBody>
          <a:bodyPr>
            <a:normAutofit/>
          </a:bodyPr>
          <a:lstStyle/>
          <a:p>
            <a:pPr marL="0" indent="0">
              <a:buFontTx/>
              <a:buNone/>
            </a:pPr>
            <a:r>
              <a:rPr lang="en-US" altLang="en-US" b="1" dirty="0">
                <a:latin typeface="+mn-lt"/>
              </a:rPr>
              <a:t>Is this an exclusive outlet arrangement?</a:t>
            </a:r>
          </a:p>
          <a:p>
            <a:pPr lvl="1" indent="-4763">
              <a:buFontTx/>
              <a:buNone/>
            </a:pPr>
            <a:endParaRPr lang="en-US" altLang="en-US" dirty="0" smtClean="0"/>
          </a:p>
          <a:p>
            <a:pPr lvl="1" indent="-4763">
              <a:buFontTx/>
              <a:buNone/>
            </a:pPr>
            <a:r>
              <a:rPr lang="en-US" altLang="en-US" sz="2800" dirty="0" smtClean="0"/>
              <a:t>The contract </a:t>
            </a:r>
            <a:r>
              <a:rPr lang="en-US" altLang="en-US" sz="2800" dirty="0"/>
              <a:t>clearly requires purchases beyond a single sales transaction — 27 CFR</a:t>
            </a:r>
            <a:r>
              <a:rPr lang="en-US" altLang="en-US" sz="2800" dirty="0">
                <a:cs typeface="Arial" panose="020B0604020202020204" pitchFamily="34" charset="0"/>
              </a:rPr>
              <a:t> </a:t>
            </a:r>
            <a:r>
              <a:rPr lang="en-US" altLang="en-US" sz="2800" dirty="0" smtClean="0">
                <a:cs typeface="Arial" panose="020B0604020202020204" pitchFamily="34" charset="0"/>
              </a:rPr>
              <a:t>8.22</a:t>
            </a:r>
            <a:endParaRPr lang="en-US" altLang="en-US" sz="2800" dirty="0">
              <a:cs typeface="Arial" panose="020B0604020202020204" pitchFamily="34" charset="0"/>
            </a:endParaRP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95</a:t>
            </a:fld>
            <a:endParaRPr lang="en-US" dirty="0"/>
          </a:p>
        </p:txBody>
      </p:sp>
    </p:spTree>
    <p:extLst>
      <p:ext uri="{BB962C8B-B14F-4D97-AF65-F5344CB8AC3E}">
        <p14:creationId xmlns:p14="http://schemas.microsoft.com/office/powerpoint/2010/main" val="2523957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lumMod val="75000"/>
                    <a:lumOff val="25000"/>
                  </a:prstClr>
                </a:solidFill>
              </a:rPr>
              <a:t>Practical Exercise #2 </a:t>
            </a:r>
            <a:r>
              <a:rPr lang="en-US" sz="2400" dirty="0">
                <a:solidFill>
                  <a:prstClr val="black">
                    <a:lumMod val="75000"/>
                    <a:lumOff val="25000"/>
                  </a:prstClr>
                </a:solidFill>
              </a:rPr>
              <a:t>(</a:t>
            </a:r>
            <a:r>
              <a:rPr lang="en-US" sz="2400" dirty="0" smtClean="0">
                <a:solidFill>
                  <a:prstClr val="black">
                    <a:lumMod val="75000"/>
                    <a:lumOff val="25000"/>
                  </a:prstClr>
                </a:solidFill>
              </a:rPr>
              <a:t>Cont’d</a:t>
            </a:r>
            <a:r>
              <a:rPr lang="en-US" sz="2400" dirty="0">
                <a:solidFill>
                  <a:prstClr val="black">
                    <a:lumMod val="75000"/>
                    <a:lumOff val="25000"/>
                  </a:prstClr>
                </a:solidFill>
              </a:rPr>
              <a:t>)</a:t>
            </a:r>
            <a:endParaRPr lang="en-US" sz="2400" dirty="0"/>
          </a:p>
        </p:txBody>
      </p:sp>
      <p:sp>
        <p:nvSpPr>
          <p:cNvPr id="3" name="Content Placeholder 2"/>
          <p:cNvSpPr>
            <a:spLocks noGrp="1"/>
          </p:cNvSpPr>
          <p:nvPr>
            <p:ph idx="1"/>
          </p:nvPr>
        </p:nvSpPr>
        <p:spPr/>
        <p:txBody>
          <a:bodyPr>
            <a:normAutofit/>
          </a:bodyPr>
          <a:lstStyle/>
          <a:p>
            <a:pPr marL="0" indent="0">
              <a:buNone/>
            </a:pPr>
            <a:r>
              <a:rPr lang="en-US" altLang="en-US" b="1" dirty="0">
                <a:latin typeface="+mn-lt"/>
                <a:cs typeface="Arial" panose="020B0604020202020204" pitchFamily="34" charset="0"/>
              </a:rPr>
              <a:t>Does this practice </a:t>
            </a:r>
            <a:r>
              <a:rPr lang="en-US" altLang="en-US" b="1" dirty="0" smtClean="0">
                <a:solidFill>
                  <a:schemeClr val="tx1"/>
                </a:solidFill>
                <a:latin typeface="+mn-lt"/>
                <a:cs typeface="Arial" panose="020B0604020202020204" pitchFamily="34" charset="0"/>
              </a:rPr>
              <a:t>lead to exclusion</a:t>
            </a:r>
            <a:r>
              <a:rPr lang="en-US" altLang="en-US" b="1" dirty="0" smtClean="0">
                <a:latin typeface="+mn-lt"/>
                <a:cs typeface="Arial" panose="020B0604020202020204" pitchFamily="34" charset="0"/>
              </a:rPr>
              <a:t>? </a:t>
            </a:r>
          </a:p>
          <a:p>
            <a:pPr marL="0" indent="0">
              <a:buNone/>
            </a:pPr>
            <a:r>
              <a:rPr lang="en-US" altLang="en-US" dirty="0" smtClean="0">
                <a:cs typeface="Arial" panose="020B0604020202020204" pitchFamily="34" charset="0"/>
              </a:rPr>
              <a:t>This </a:t>
            </a:r>
            <a:r>
              <a:rPr lang="en-US" altLang="en-US" dirty="0" smtClean="0"/>
              <a:t>contract requires the purchase of </a:t>
            </a:r>
            <a:r>
              <a:rPr lang="en-US" altLang="en-US" b="1" u="sng" dirty="0" smtClean="0"/>
              <a:t>all</a:t>
            </a:r>
            <a:r>
              <a:rPr lang="en-US" altLang="en-US" b="1" dirty="0" smtClean="0"/>
              <a:t> </a:t>
            </a:r>
            <a:r>
              <a:rPr lang="en-US" altLang="en-US" dirty="0" smtClean="0"/>
              <a:t>French burgundy wines </a:t>
            </a:r>
            <a:r>
              <a:rPr lang="en-US" altLang="en-US" b="1" u="sng" dirty="0" smtClean="0"/>
              <a:t>exclusively</a:t>
            </a:r>
            <a:r>
              <a:rPr lang="en-US" altLang="en-US" b="1" dirty="0" smtClean="0"/>
              <a:t> </a:t>
            </a:r>
            <a:r>
              <a:rPr lang="en-US" altLang="en-US" dirty="0" smtClean="0"/>
              <a:t>from the wholesaler.  This is a practice that </a:t>
            </a:r>
            <a:r>
              <a:rPr lang="en-US" altLang="en-US" i="1" dirty="0" smtClean="0">
                <a:solidFill>
                  <a:schemeClr val="tx1"/>
                </a:solidFill>
              </a:rPr>
              <a:t>per se </a:t>
            </a:r>
            <a:r>
              <a:rPr lang="en-US" altLang="en-US" dirty="0" smtClean="0">
                <a:solidFill>
                  <a:schemeClr val="tx1"/>
                </a:solidFill>
              </a:rPr>
              <a:t>results in exclusion under 27 CFR 8.52(b).</a:t>
            </a:r>
          </a:p>
          <a:p>
            <a:pPr marL="0" indent="0">
              <a:buFontTx/>
              <a:buNone/>
            </a:pPr>
            <a:endParaRPr lang="en-US" altLang="en-US" sz="1000" b="1" dirty="0">
              <a:cs typeface="Arial" panose="020B0604020202020204" pitchFamily="34" charset="0"/>
            </a:endParaRPr>
          </a:p>
        </p:txBody>
      </p:sp>
      <p:sp>
        <p:nvSpPr>
          <p:cNvPr id="5" name="Slide Number Placeholder 4"/>
          <p:cNvSpPr>
            <a:spLocks noGrp="1"/>
          </p:cNvSpPr>
          <p:nvPr>
            <p:ph type="sldNum" sz="quarter" idx="12"/>
          </p:nvPr>
        </p:nvSpPr>
        <p:spPr/>
        <p:txBody>
          <a:bodyPr/>
          <a:lstStyle/>
          <a:p>
            <a:fld id="{E42367A3-023C-4870-9A86-52F994C50B51}" type="slidenum">
              <a:rPr lang="en-US" smtClean="0"/>
              <a:pPr/>
              <a:t>96</a:t>
            </a:fld>
            <a:endParaRPr lang="en-US" dirty="0"/>
          </a:p>
        </p:txBody>
      </p:sp>
    </p:spTree>
    <p:extLst>
      <p:ext uri="{BB962C8B-B14F-4D97-AF65-F5344CB8AC3E}">
        <p14:creationId xmlns:p14="http://schemas.microsoft.com/office/powerpoint/2010/main" val="1746099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#3</a:t>
            </a:r>
            <a:endParaRPr lang="en-US" sz="4400" dirty="0"/>
          </a:p>
        </p:txBody>
      </p:sp>
      <p:sp>
        <p:nvSpPr>
          <p:cNvPr id="3" name="Content Placeholder 2"/>
          <p:cNvSpPr>
            <a:spLocks noGrp="1"/>
          </p:cNvSpPr>
          <p:nvPr>
            <p:ph idx="1"/>
          </p:nvPr>
        </p:nvSpPr>
        <p:spPr/>
        <p:txBody>
          <a:bodyPr/>
          <a:lstStyle/>
          <a:p>
            <a:r>
              <a:rPr lang="en-US" altLang="en-US" dirty="0" smtClean="0"/>
              <a:t>A Wholesaler </a:t>
            </a:r>
            <a:r>
              <a:rPr lang="en-US" altLang="en-US" dirty="0"/>
              <a:t>enters into a 12-month contract with a local tavern that caters to an affluent clientele.  Under the terms of the contract, the wholesaler will provide several wines at a very favorable price throughout the contract period.  The products are being supplied on an </a:t>
            </a:r>
            <a:r>
              <a:rPr lang="en-US" altLang="en-US" dirty="0" smtClean="0"/>
              <a:t>as-needed </a:t>
            </a:r>
            <a:r>
              <a:rPr lang="en-US" altLang="en-US" dirty="0"/>
              <a:t>basis and there are no minimum quantity purchase requirements.</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97</a:t>
            </a:fld>
            <a:endParaRPr lang="en-US" dirty="0"/>
          </a:p>
        </p:txBody>
      </p:sp>
    </p:spTree>
    <p:extLst>
      <p:ext uri="{BB962C8B-B14F-4D97-AF65-F5344CB8AC3E}">
        <p14:creationId xmlns:p14="http://schemas.microsoft.com/office/powerpoint/2010/main" val="1315468169"/>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#3 </a:t>
            </a:r>
            <a:r>
              <a:rPr lang="en-US" sz="2400" dirty="0">
                <a:solidFill>
                  <a:prstClr val="black">
                    <a:lumMod val="75000"/>
                    <a:lumOff val="25000"/>
                  </a:prstClr>
                </a:solidFill>
              </a:rPr>
              <a:t>(</a:t>
            </a:r>
            <a:r>
              <a:rPr lang="en-US" sz="2400" dirty="0" smtClean="0">
                <a:solidFill>
                  <a:prstClr val="black">
                    <a:lumMod val="75000"/>
                    <a:lumOff val="25000"/>
                  </a:prstClr>
                </a:solidFill>
              </a:rPr>
              <a:t>Cont’d</a:t>
            </a:r>
            <a:r>
              <a:rPr lang="en-US" sz="2400" dirty="0">
                <a:solidFill>
                  <a:prstClr val="black">
                    <a:lumMod val="75000"/>
                    <a:lumOff val="25000"/>
                  </a:prstClr>
                </a:solidFill>
              </a:rPr>
              <a:t>)</a:t>
            </a:r>
            <a:endParaRPr lang="en-US" sz="2400" dirty="0"/>
          </a:p>
        </p:txBody>
      </p:sp>
      <p:sp>
        <p:nvSpPr>
          <p:cNvPr id="3" name="Content Placeholder 2"/>
          <p:cNvSpPr>
            <a:spLocks noGrp="1"/>
          </p:cNvSpPr>
          <p:nvPr>
            <p:ph idx="1"/>
          </p:nvPr>
        </p:nvSpPr>
        <p:spPr/>
        <p:txBody>
          <a:bodyPr>
            <a:normAutofit/>
          </a:bodyPr>
          <a:lstStyle/>
          <a:p>
            <a:pPr marL="0" indent="0">
              <a:buFontTx/>
              <a:buNone/>
            </a:pPr>
            <a:r>
              <a:rPr lang="en-US" altLang="en-US" b="1" dirty="0">
                <a:latin typeface="+mn-lt"/>
              </a:rPr>
              <a:t>Is this an exclusive outlet arrangement</a:t>
            </a:r>
            <a:r>
              <a:rPr lang="en-US" altLang="en-US" b="1" dirty="0" smtClean="0">
                <a:latin typeface="+mn-lt"/>
              </a:rPr>
              <a:t>?</a:t>
            </a:r>
          </a:p>
          <a:p>
            <a:pPr marL="461963" lvl="1" indent="-4763">
              <a:spcBef>
                <a:spcPts val="1800"/>
              </a:spcBef>
              <a:spcAft>
                <a:spcPts val="0"/>
              </a:spcAft>
              <a:buFontTx/>
              <a:buNone/>
            </a:pPr>
            <a:r>
              <a:rPr lang="en-US" altLang="en-US" dirty="0" smtClean="0"/>
              <a:t>Contract </a:t>
            </a:r>
            <a:r>
              <a:rPr lang="en-US" altLang="en-US" dirty="0"/>
              <a:t>meets the requirements</a:t>
            </a:r>
            <a:br>
              <a:rPr lang="en-US" altLang="en-US" dirty="0"/>
            </a:br>
            <a:r>
              <a:rPr lang="en-US" altLang="en-US" dirty="0"/>
              <a:t>of 27 </a:t>
            </a:r>
            <a:r>
              <a:rPr lang="en-US" altLang="en-US" dirty="0" smtClean="0"/>
              <a:t>CFR </a:t>
            </a:r>
            <a:r>
              <a:rPr lang="en-US" altLang="en-US" dirty="0" smtClean="0">
                <a:cs typeface="Arial" panose="020B0604020202020204" pitchFamily="34" charset="0"/>
              </a:rPr>
              <a:t>8.53 – Practice not resulting in exclusion:</a:t>
            </a:r>
            <a:endParaRPr lang="en-US" altLang="en-US" dirty="0">
              <a:cs typeface="Arial" panose="020B0604020202020204" pitchFamily="34" charset="0"/>
            </a:endParaRPr>
          </a:p>
          <a:p>
            <a:pPr lvl="2">
              <a:spcBef>
                <a:spcPts val="1200"/>
              </a:spcBef>
              <a:spcAft>
                <a:spcPts val="1200"/>
              </a:spcAft>
              <a:buFont typeface="Arial" panose="020B0604020202020204" pitchFamily="34" charset="0"/>
              <a:buChar char="•"/>
            </a:pPr>
            <a:r>
              <a:rPr lang="en-US" altLang="en-US" sz="2400" dirty="0">
                <a:cs typeface="Arial" panose="020B0604020202020204" pitchFamily="34" charset="0"/>
              </a:rPr>
              <a:t>Supply contract for 1 year or less</a:t>
            </a:r>
          </a:p>
          <a:p>
            <a:pPr lvl="2">
              <a:spcBef>
                <a:spcPts val="1200"/>
              </a:spcBef>
              <a:spcAft>
                <a:spcPts val="1200"/>
              </a:spcAft>
              <a:buFont typeface="Arial" panose="020B0604020202020204" pitchFamily="34" charset="0"/>
              <a:buChar char="•"/>
            </a:pPr>
            <a:r>
              <a:rPr lang="en-US" altLang="en-US" sz="2400" dirty="0">
                <a:cs typeface="Arial" panose="020B0604020202020204" pitchFamily="34" charset="0"/>
              </a:rPr>
              <a:t>Industry member agrees to sell on “</a:t>
            </a:r>
            <a:r>
              <a:rPr lang="en-US" altLang="en-US" sz="2400" dirty="0" smtClean="0">
                <a:cs typeface="Arial" panose="020B0604020202020204" pitchFamily="34" charset="0"/>
              </a:rPr>
              <a:t>as-needed </a:t>
            </a:r>
            <a:r>
              <a:rPr lang="en-US" altLang="en-US" sz="2400" dirty="0">
                <a:cs typeface="Arial" panose="020B0604020202020204" pitchFamily="34" charset="0"/>
              </a:rPr>
              <a:t>basis”</a:t>
            </a:r>
          </a:p>
          <a:p>
            <a:pPr lvl="2">
              <a:spcBef>
                <a:spcPts val="1200"/>
              </a:spcBef>
              <a:spcAft>
                <a:spcPts val="1200"/>
              </a:spcAft>
              <a:buFont typeface="Arial" panose="020B0604020202020204" pitchFamily="34" charset="0"/>
              <a:buChar char="•"/>
            </a:pPr>
            <a:r>
              <a:rPr lang="en-US" altLang="en-US" sz="2400" dirty="0">
                <a:cs typeface="Arial" panose="020B0604020202020204" pitchFamily="34" charset="0"/>
              </a:rPr>
              <a:t>No minimum quantity purchase requirements</a:t>
            </a:r>
          </a:p>
          <a:p>
            <a:endParaRPr lang="en-US" dirty="0"/>
          </a:p>
        </p:txBody>
      </p:sp>
      <p:sp>
        <p:nvSpPr>
          <p:cNvPr id="5" name="Slide Number Placeholder 4"/>
          <p:cNvSpPr>
            <a:spLocks noGrp="1"/>
          </p:cNvSpPr>
          <p:nvPr>
            <p:ph type="sldNum" sz="quarter" idx="12"/>
          </p:nvPr>
        </p:nvSpPr>
        <p:spPr/>
        <p:txBody>
          <a:bodyPr/>
          <a:lstStyle/>
          <a:p>
            <a:fld id="{E42367A3-023C-4870-9A86-52F994C50B51}" type="slidenum">
              <a:rPr lang="en-US" smtClean="0"/>
              <a:pPr/>
              <a:t>98</a:t>
            </a:fld>
            <a:endParaRPr lang="en-US" dirty="0"/>
          </a:p>
        </p:txBody>
      </p:sp>
    </p:spTree>
    <p:extLst>
      <p:ext uri="{BB962C8B-B14F-4D97-AF65-F5344CB8AC3E}">
        <p14:creationId xmlns:p14="http://schemas.microsoft.com/office/powerpoint/2010/main" val="489550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solidFill>
                  <a:prstClr val="black">
                    <a:lumMod val="75000"/>
                    <a:lumOff val="25000"/>
                  </a:prstClr>
                </a:solidFill>
              </a:rPr>
              <a:t>Practical Exercise </a:t>
            </a:r>
            <a:r>
              <a:rPr lang="en-US" sz="4400" dirty="0" smtClean="0">
                <a:solidFill>
                  <a:prstClr val="black">
                    <a:lumMod val="75000"/>
                    <a:lumOff val="25000"/>
                  </a:prstClr>
                </a:solidFill>
              </a:rPr>
              <a:t>#4 </a:t>
            </a:r>
            <a:endParaRPr lang="en-US" sz="4400" dirty="0"/>
          </a:p>
        </p:txBody>
      </p:sp>
      <p:sp>
        <p:nvSpPr>
          <p:cNvPr id="3" name="Content Placeholder 2"/>
          <p:cNvSpPr>
            <a:spLocks noGrp="1"/>
          </p:cNvSpPr>
          <p:nvPr>
            <p:ph idx="1"/>
          </p:nvPr>
        </p:nvSpPr>
        <p:spPr/>
        <p:txBody>
          <a:bodyPr/>
          <a:lstStyle/>
          <a:p>
            <a:pPr marL="0" indent="0">
              <a:buFontTx/>
              <a:buNone/>
            </a:pPr>
            <a:r>
              <a:rPr lang="en-US" altLang="en-US" dirty="0" smtClean="0"/>
              <a:t>Bob’s </a:t>
            </a:r>
            <a:r>
              <a:rPr lang="en-US" altLang="en-US" dirty="0"/>
              <a:t>Imports USA, an importer of alcoholic beverages, sponsored a 10-day all expense paid trip to </a:t>
            </a:r>
            <a:r>
              <a:rPr lang="en-US" altLang="en-US" dirty="0" smtClean="0"/>
              <a:t>the Bahamas for </a:t>
            </a:r>
            <a:r>
              <a:rPr lang="en-US" altLang="en-US" dirty="0"/>
              <a:t>the top </a:t>
            </a:r>
            <a:r>
              <a:rPr lang="en-US" altLang="en-US" dirty="0" smtClean="0"/>
              <a:t>3 sales </a:t>
            </a:r>
            <a:r>
              <a:rPr lang="en-US" altLang="en-US" dirty="0"/>
              <a:t>people of </a:t>
            </a:r>
            <a:r>
              <a:rPr lang="en-US" altLang="en-US" dirty="0" smtClean="0"/>
              <a:t>a </a:t>
            </a:r>
            <a:r>
              <a:rPr lang="en-US" altLang="en-US" dirty="0"/>
              <a:t>Wholesaler who sold the most </a:t>
            </a:r>
            <a:r>
              <a:rPr lang="en-US" altLang="en-US" dirty="0" smtClean="0"/>
              <a:t>Bob’s </a:t>
            </a:r>
            <a:r>
              <a:rPr lang="en-US" altLang="en-US" dirty="0"/>
              <a:t>Rum products over the 3-month period of June, July, and August </a:t>
            </a:r>
            <a:r>
              <a:rPr lang="en-US" altLang="en-US" dirty="0" smtClean="0"/>
              <a:t>20</a:t>
            </a:r>
            <a:r>
              <a:rPr lang="en-US" altLang="en-US" dirty="0" smtClean="0">
                <a:solidFill>
                  <a:schemeClr val="tx1"/>
                </a:solidFill>
              </a:rPr>
              <a:t>17</a:t>
            </a:r>
            <a:r>
              <a:rPr lang="en-US" altLang="en-US" dirty="0" smtClean="0"/>
              <a:t>.  </a:t>
            </a:r>
            <a:r>
              <a:rPr lang="en-US" altLang="en-US" dirty="0"/>
              <a:t>The value of the trip to each winner was approximately $2,000.</a:t>
            </a:r>
          </a:p>
        </p:txBody>
      </p:sp>
      <p:sp>
        <p:nvSpPr>
          <p:cNvPr id="5" name="Slide Number Placeholder 4"/>
          <p:cNvSpPr>
            <a:spLocks noGrp="1"/>
          </p:cNvSpPr>
          <p:nvPr>
            <p:ph type="sldNum" sz="quarter" idx="12"/>
          </p:nvPr>
        </p:nvSpPr>
        <p:spPr/>
        <p:txBody>
          <a:bodyPr/>
          <a:lstStyle/>
          <a:p>
            <a:fld id="{E42367A3-023C-4870-9A86-52F994C50B51}" type="slidenum">
              <a:rPr lang="en-US" smtClean="0"/>
              <a:pPr/>
              <a:t>99</a:t>
            </a:fld>
            <a:endParaRPr lang="en-US" dirty="0"/>
          </a:p>
        </p:txBody>
      </p:sp>
    </p:spTree>
    <p:extLst>
      <p:ext uri="{BB962C8B-B14F-4D97-AF65-F5344CB8AC3E}">
        <p14:creationId xmlns:p14="http://schemas.microsoft.com/office/powerpoint/2010/main" val="3950663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4466</Words>
  <Application>Microsoft Office PowerPoint</Application>
  <PresentationFormat>On-screen Show (4:3)</PresentationFormat>
  <Paragraphs>699</Paragraphs>
  <Slides>107</Slides>
  <Notes>77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107</vt:i4>
      </vt:variant>
    </vt:vector>
  </HeadingPairs>
  <TitlesOfParts>
    <vt:vector size="116" baseType="lpstr">
      <vt:lpstr>Arial</vt:lpstr>
      <vt:lpstr>Calibri</vt:lpstr>
      <vt:lpstr>Calibri (Body)</vt:lpstr>
      <vt:lpstr>Calibri Light</vt:lpstr>
      <vt:lpstr>Calisto MT</vt:lpstr>
      <vt:lpstr>Tahoma</vt:lpstr>
      <vt:lpstr>Verdana</vt:lpstr>
      <vt:lpstr>Wingdings</vt:lpstr>
      <vt:lpstr>Retrospect</vt:lpstr>
      <vt:lpstr>Federal Trade Practices What every Industry Member should know</vt:lpstr>
      <vt:lpstr>TTB Disclaimer</vt:lpstr>
      <vt:lpstr>Field Operations Organizational Chart</vt:lpstr>
      <vt:lpstr>TID Organizational Chart</vt:lpstr>
      <vt:lpstr>Market Compliance Realignment</vt:lpstr>
      <vt:lpstr>New TID Office</vt:lpstr>
      <vt:lpstr>Overview</vt:lpstr>
      <vt:lpstr>HISTORY</vt:lpstr>
      <vt:lpstr>History</vt:lpstr>
      <vt:lpstr>Federal Alcohol Administration  (FAA) Act </vt:lpstr>
      <vt:lpstr>FAA Act   Constitutional Authority</vt:lpstr>
      <vt:lpstr>FAA Act (cont’d)</vt:lpstr>
      <vt:lpstr>TRADE PRACTICE TERMS</vt:lpstr>
      <vt:lpstr>Trade Practice Terms</vt:lpstr>
      <vt:lpstr>Trade Practice Terms (cont’d)</vt:lpstr>
      <vt:lpstr>Trade Practice Terms (cont’d)</vt:lpstr>
      <vt:lpstr>Trade Practice Terms (cont’d)</vt:lpstr>
      <vt:lpstr>Trade Practice Terms (cont’d)</vt:lpstr>
      <vt:lpstr>Trade Practice Terms (cont’d)</vt:lpstr>
      <vt:lpstr>Trade Practice Terms (cont’d)</vt:lpstr>
      <vt:lpstr>Trade Practice Terms (cont’d)</vt:lpstr>
      <vt:lpstr>Trade Practice Terms (cont’d)</vt:lpstr>
      <vt:lpstr>Trade Practice Terms (cont’d)</vt:lpstr>
      <vt:lpstr>FAA Act</vt:lpstr>
      <vt:lpstr>Trade Practice Terms (cont’d)</vt:lpstr>
      <vt:lpstr>TRADE PRACTICES OVERVIEW</vt:lpstr>
      <vt:lpstr>Trade Practices Overview</vt:lpstr>
      <vt:lpstr>Trade Practices Overview (cont’d)</vt:lpstr>
      <vt:lpstr>TIED HOUSE</vt:lpstr>
      <vt:lpstr>Tied House</vt:lpstr>
      <vt:lpstr>Tied House (Cont’d)</vt:lpstr>
      <vt:lpstr>Tied House — “Means to Induce” 27 U.S.C. 205(b)(1) through (b)(7)</vt:lpstr>
      <vt:lpstr>Tied House — “Means to Induce” 27 U.S.C. 205(b)(1) through (b)(7) cont’d</vt:lpstr>
      <vt:lpstr>Tied House — “Means to Induce” 27 U.S.C. 205(b)(1) through (b)(7) cont’d</vt:lpstr>
      <vt:lpstr>Tied House — Examples</vt:lpstr>
      <vt:lpstr>Tied House — Examples</vt:lpstr>
      <vt:lpstr>Tied House — Subpart D Exceptions</vt:lpstr>
      <vt:lpstr>Tied House —  Recordkeeping Requirements</vt:lpstr>
      <vt:lpstr>Tied House —  Recordkeeping Requirements (Cont’d)</vt:lpstr>
      <vt:lpstr>Tied House</vt:lpstr>
      <vt:lpstr>EXCLUSIVE OUTLET</vt:lpstr>
      <vt:lpstr>Exclusive Outlet</vt:lpstr>
      <vt:lpstr>Exclusive Outlet (Cont’d)</vt:lpstr>
      <vt:lpstr>Exclusive Outlet (Cont’d)</vt:lpstr>
      <vt:lpstr>Exclusive Outlet - Contracts</vt:lpstr>
      <vt:lpstr>Exclusive Outlet - Contracts (Cont’d)</vt:lpstr>
      <vt:lpstr>Exclusive Outlet - Contracts (Cont’d)</vt:lpstr>
      <vt:lpstr>Exclusive Outlet –  Contract Example</vt:lpstr>
      <vt:lpstr>Exclusive Outlet </vt:lpstr>
      <vt:lpstr>COMMERCIAL BRIBERY</vt:lpstr>
      <vt:lpstr>Commercial Bribery</vt:lpstr>
      <vt:lpstr>Commercial Bribery (cont’d)</vt:lpstr>
      <vt:lpstr>Commercial Bribery (cont’d)</vt:lpstr>
      <vt:lpstr>Commercial Bribery (cont’d)</vt:lpstr>
      <vt:lpstr>Commercial Bribery - Example </vt:lpstr>
      <vt:lpstr>Commercial Bribery - Example (cont’d)</vt:lpstr>
      <vt:lpstr>Commercial Bribery (cont’d)</vt:lpstr>
      <vt:lpstr>CONSIGNMENT SALES</vt:lpstr>
      <vt:lpstr>Consignment Sales</vt:lpstr>
      <vt:lpstr>Consignment Sales (cont’d)</vt:lpstr>
      <vt:lpstr>Consignment Sales (cont’d)</vt:lpstr>
      <vt:lpstr>Consignment Sales Exception</vt:lpstr>
      <vt:lpstr>Consignment Sales Exception (Cont’d)</vt:lpstr>
      <vt:lpstr>Consignment Sales Exception (Cont’d)</vt:lpstr>
      <vt:lpstr>Consignment Sales - Example</vt:lpstr>
      <vt:lpstr>Consignment Sales</vt:lpstr>
      <vt:lpstr>Summary </vt:lpstr>
      <vt:lpstr>TTB GUIDANCE</vt:lpstr>
      <vt:lpstr>TTB Guidance Industry Circular 2012-1</vt:lpstr>
      <vt:lpstr>TTB Guidance Industry Circular 2012-2</vt:lpstr>
      <vt:lpstr>TTB Guidance Ruling 2016-1 and FAQs</vt:lpstr>
      <vt:lpstr>TTB Guidance Ruling 2017-2 Revised</vt:lpstr>
      <vt:lpstr>TTB Guidance Ruling 2017-2 Revised (cont’d)</vt:lpstr>
      <vt:lpstr>TTB Guidance Industry Circular 2018-7</vt:lpstr>
      <vt:lpstr> Trade Practice Proceedings</vt:lpstr>
      <vt:lpstr>Consequences</vt:lpstr>
      <vt:lpstr>FAA Act Permit Proceedings</vt:lpstr>
      <vt:lpstr>FAA Act Permit Proceedings  (Cont’d)</vt:lpstr>
      <vt:lpstr>Criminal Penalties </vt:lpstr>
      <vt:lpstr> Results</vt:lpstr>
      <vt:lpstr>Trade Practice Cases</vt:lpstr>
      <vt:lpstr>Trade Practice Cases (cont’d)</vt:lpstr>
      <vt:lpstr>Trade Practice Cases (cont’d)</vt:lpstr>
      <vt:lpstr>Results Since May 2017</vt:lpstr>
      <vt:lpstr>Results Since May 2017</vt:lpstr>
      <vt:lpstr>Results Since May 2017</vt:lpstr>
      <vt:lpstr>Results Since May 2017(cont’d)</vt:lpstr>
      <vt:lpstr>Results Since May 2017(cont’d)</vt:lpstr>
      <vt:lpstr>Results Since May 2017(cont’d)</vt:lpstr>
      <vt:lpstr>PRACTICAL EXERCISES</vt:lpstr>
      <vt:lpstr>Practical Exercise #1</vt:lpstr>
      <vt:lpstr>Practical Exercise #1 (Cont’d)</vt:lpstr>
      <vt:lpstr>Practical Exercise #1 (Cont’d)</vt:lpstr>
      <vt:lpstr>Practical Exercise #2</vt:lpstr>
      <vt:lpstr>Practical Exercise #2 (Cont’d)</vt:lpstr>
      <vt:lpstr>Practical Exercise #2 (Cont’d)</vt:lpstr>
      <vt:lpstr>Practical Exercise #3</vt:lpstr>
      <vt:lpstr>Practical Exercise #3 (Cont’d)</vt:lpstr>
      <vt:lpstr>Practical Exercise #4 </vt:lpstr>
      <vt:lpstr>Practical Exercise #4 (Cont’d)</vt:lpstr>
      <vt:lpstr>Practical Exercise #4 (Cont’d)</vt:lpstr>
      <vt:lpstr>Practical Exercise #5</vt:lpstr>
      <vt:lpstr>Practical Exercise #5 (cont’d)</vt:lpstr>
      <vt:lpstr>Practical Exercise #5 (cont’d)</vt:lpstr>
      <vt:lpstr>Practical Exercise #6</vt:lpstr>
      <vt:lpstr>Practical Exercise #6 (Cont’d)</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2019-04-23T18:14:16Z</dcterms:created>
  <dcterms:modified xsi:type="dcterms:W3CDTF">2019-04-23T18:32:20Z</dcterms:modified>
  <cp:contentStatus/>
</cp:coreProperties>
</file>