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Lst>
  <p:notesMasterIdLst>
    <p:notesMasterId r:id="rId26"/>
  </p:notesMasterIdLst>
  <p:sldIdLst>
    <p:sldId id="269" r:id="rId2"/>
    <p:sldId id="267" r:id="rId3"/>
    <p:sldId id="287" r:id="rId4"/>
    <p:sldId id="286" r:id="rId5"/>
    <p:sldId id="270" r:id="rId6"/>
    <p:sldId id="256" r:id="rId7"/>
    <p:sldId id="268" r:id="rId8"/>
    <p:sldId id="258" r:id="rId9"/>
    <p:sldId id="271" r:id="rId10"/>
    <p:sldId id="274" r:id="rId11"/>
    <p:sldId id="275" r:id="rId12"/>
    <p:sldId id="272" r:id="rId13"/>
    <p:sldId id="290" r:id="rId14"/>
    <p:sldId id="277" r:id="rId15"/>
    <p:sldId id="273" r:id="rId16"/>
    <p:sldId id="260" r:id="rId17"/>
    <p:sldId id="278" r:id="rId18"/>
    <p:sldId id="279" r:id="rId19"/>
    <p:sldId id="285" r:id="rId20"/>
    <p:sldId id="280" r:id="rId21"/>
    <p:sldId id="281" r:id="rId22"/>
    <p:sldId id="282" r:id="rId23"/>
    <p:sldId id="288" r:id="rId24"/>
    <p:sldId id="289"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elds, Stephanie D." initials="FSD" lastIdx="1" clrIdx="0">
    <p:extLst>
      <p:ext uri="{19B8F6BF-5375-455C-9EA6-DF929625EA0E}">
        <p15:presenceInfo xmlns:p15="http://schemas.microsoft.com/office/powerpoint/2012/main" userId="S-1-5-21-1291804477-4216131834-1870137841-32459" providerId="AD"/>
      </p:ext>
    </p:extLst>
  </p:cmAuthor>
  <p:cmAuthor id="2" name="Lambson, Catherine" initials="LC" lastIdx="1" clrIdx="1">
    <p:extLst>
      <p:ext uri="{19B8F6BF-5375-455C-9EA6-DF929625EA0E}">
        <p15:presenceInfo xmlns:p15="http://schemas.microsoft.com/office/powerpoint/2012/main" userId="S-1-5-21-1291804477-4216131834-1870137841-10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95" d="100"/>
          <a:sy n="95" d="100"/>
        </p:scale>
        <p:origin x="1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9878B13-2288-426C-B9F9-C5EFE72ACB0D}" type="datetimeFigureOut">
              <a:rPr lang="en-US" smtClean="0"/>
              <a:t>7/3/2019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E2D5926-923D-4DDA-87AF-F428FD11EC64}" type="slidenum">
              <a:rPr lang="en-US" smtClean="0"/>
              <a:t>‹#›</a:t>
            </a:fld>
            <a:endParaRPr lang="en-US" dirty="0"/>
          </a:p>
        </p:txBody>
      </p:sp>
    </p:spTree>
    <p:extLst>
      <p:ext uri="{BB962C8B-B14F-4D97-AF65-F5344CB8AC3E}">
        <p14:creationId xmlns:p14="http://schemas.microsoft.com/office/powerpoint/2010/main" val="1805128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34FEC7FD-1FAF-48B0-9352-884E9C850DBD}" type="slidenum">
              <a:rPr lang="en-US">
                <a:solidFill>
                  <a:prstClr val="black"/>
                </a:solidFill>
                <a:latin typeface="Calibri"/>
              </a:rPr>
              <a:pPr defTabSz="931774">
                <a:defRPr/>
              </a:pPr>
              <a:t>1</a:t>
            </a:fld>
            <a:endParaRPr lang="en-US" dirty="0">
              <a:solidFill>
                <a:prstClr val="black"/>
              </a:solidFill>
              <a:latin typeface="Calibri"/>
            </a:endParaRPr>
          </a:p>
        </p:txBody>
      </p:sp>
    </p:spTree>
    <p:extLst>
      <p:ext uri="{BB962C8B-B14F-4D97-AF65-F5344CB8AC3E}">
        <p14:creationId xmlns:p14="http://schemas.microsoft.com/office/powerpoint/2010/main" val="413282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n.wikipedia.org/wiki/File:US-AlcoholAndTobaccoTaxAndTradeBureau-Seal.sv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10788252" y="5678269"/>
            <a:ext cx="1142245" cy="669925"/>
          </a:xfrm>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01600" y="5791200"/>
            <a:ext cx="11988800" cy="533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3" name="Picture 12" descr="US-AlcoholAndTobaccoTaxAndTradeBureau-Seal.svg">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1417" y="5343603"/>
            <a:ext cx="1425879" cy="1428593"/>
          </a:xfrm>
          <a:prstGeom prst="rect">
            <a:avLst/>
          </a:prstGeom>
          <a:noFill/>
          <a:ln>
            <a:noFill/>
          </a:ln>
        </p:spPr>
      </p:pic>
    </p:spTree>
    <p:extLst>
      <p:ext uri="{BB962C8B-B14F-4D97-AF65-F5344CB8AC3E}">
        <p14:creationId xmlns:p14="http://schemas.microsoft.com/office/powerpoint/2010/main" val="146705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a:xfrm>
            <a:off x="9904412" y="6172200"/>
            <a:ext cx="1600200" cy="365125"/>
          </a:xfrm>
          <a:prstGeom prst="rect">
            <a:avLst/>
          </a:prstGeom>
        </p:spPr>
        <p:txBody>
          <a:bodyPr/>
          <a:lstStyle/>
          <a:p>
            <a:fld id="{0332C15C-B345-4786-BC33-F14C2F93FD40}" type="datetime1">
              <a:rPr lang="en-US" smtClean="0"/>
              <a:t>7/3/2019</a:t>
            </a:fld>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246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C58688FA-7927-4420-8529-D4C50BBB05E8}" type="datetime1">
              <a:rPr lang="en-US" smtClean="0"/>
              <a:t>7/3/2019</a:t>
            </a:fld>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168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F4C08019-E6F6-4527-9F38-E71652064B20}" type="datetime1">
              <a:rPr lang="en-US" smtClean="0"/>
              <a:t>7/3/2019</a:t>
            </a:fld>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0656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76C1867C-A3EB-43BB-80C8-11934D58C820}" type="datetime1">
              <a:rPr lang="en-US" smtClean="0"/>
              <a:t>7/3/2019</a:t>
            </a:fld>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547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ADDF93BE-B859-46CA-8E6C-6338289911B4}" type="datetime1">
              <a:rPr lang="en-US" smtClean="0"/>
              <a:t>7/3/2019</a:t>
            </a:fld>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0762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EBFE85-DCB8-44BA-833F-730CCDD7CB61}" type="datetime1">
              <a:rPr lang="en-US" smtClean="0"/>
              <a:t>7/3/2019</a:t>
            </a:fld>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312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4DC38208-7788-4063-9D69-9BBD11D9C7A2}" type="datetime1">
              <a:rPr lang="en-US" smtClean="0"/>
              <a:t>7/3/2019</a:t>
            </a:fld>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3506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FDB82F1C-C3E4-4650-AA79-1FD7EDF74319}" type="datetime1">
              <a:rPr lang="en-US" smtClean="0"/>
              <a:t>7/3/2019</a:t>
            </a:fld>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404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8CDD44D8-6E3F-47C4-91E9-056181BF405C}" type="datetime1">
              <a:rPr lang="en-US" smtClean="0">
                <a:solidFill>
                  <a:prstClr val="black">
                    <a:tint val="75000"/>
                  </a:prstClr>
                </a:solidFill>
              </a:rPr>
              <a:t>7/3/2019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672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BE826A33-AD7E-4596-8D5A-BEECE86D2882}" type="datetime1">
              <a:rPr lang="en-US" smtClean="0"/>
              <a:t>7/3/2019</a:t>
            </a:fld>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614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4FAA2797-7FBB-4CB1-9C25-53A401A5417C}" type="datetime1">
              <a:rPr lang="en-US" smtClean="0"/>
              <a:t>7/3/2019</a:t>
            </a:fld>
            <a:endParaRPr lang="en-US" dirty="0"/>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928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9904412" y="6172200"/>
            <a:ext cx="1600200" cy="365125"/>
          </a:xfrm>
          <a:prstGeom prst="rect">
            <a:avLst/>
          </a:prstGeom>
        </p:spPr>
        <p:txBody>
          <a:bodyPr/>
          <a:lstStyle/>
          <a:p>
            <a:fld id="{14D1839A-40C2-46C8-BF19-067CBDD4E8B0}" type="datetime1">
              <a:rPr lang="en-US" smtClean="0"/>
              <a:t>7/3/2019</a:t>
            </a:fld>
            <a:endParaRPr lang="en-US" dirty="0"/>
          </a:p>
        </p:txBody>
      </p:sp>
      <p:sp>
        <p:nvSpPr>
          <p:cNvPr id="8" name="Footer Placeholder 7"/>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273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9904412" y="6172200"/>
            <a:ext cx="1600200" cy="365125"/>
          </a:xfrm>
          <a:prstGeom prst="rect">
            <a:avLst/>
          </a:prstGeom>
        </p:spPr>
        <p:txBody>
          <a:bodyPr/>
          <a:lstStyle/>
          <a:p>
            <a:fld id="{55FDEB4A-2373-4E4C-B528-C489CA7F64F8}" type="datetime1">
              <a:rPr lang="en-US" smtClean="0"/>
              <a:t>7/3/2019</a:t>
            </a:fld>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10362367" y="5659436"/>
            <a:ext cx="1142245" cy="669925"/>
          </a:xfrm>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352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a:prstGeom prst="rect">
            <a:avLst/>
          </a:prstGeom>
        </p:spPr>
        <p:txBody>
          <a:bodyPr/>
          <a:lstStyle/>
          <a:p>
            <a:fld id="{6B0739F5-C57F-4CBE-B649-D4F5C985C643}" type="datetime1">
              <a:rPr lang="en-US" smtClean="0"/>
              <a:t>7/3/2019</a:t>
            </a:fld>
            <a:endParaRPr lang="en-US"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581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E719F307-D6CD-4933-B91E-2667574440FD}" type="datetime1">
              <a:rPr lang="en-US" smtClean="0">
                <a:solidFill>
                  <a:prstClr val="black">
                    <a:tint val="75000"/>
                  </a:prstClr>
                </a:solidFill>
              </a:rPr>
              <a:t>7/3/2019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461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885713B2-E6CD-45E0-A2C8-9E071410F6B4}" type="datetime1">
              <a:rPr lang="en-US" smtClean="0"/>
              <a:t>7/3/2019</a:t>
            </a:fld>
            <a:endParaRPr lang="en-US" dirty="0"/>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F83E4F2-0C8C-4080-A475-13EC602ED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8214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en.wikipedia.org/wiki/File:US-AlcoholAndTobaccoTaxAndTradeBureau-Seal.sv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smtClean="0"/>
              <a:t>TTB-PT-2019-04</a:t>
            </a:r>
            <a:endParaRPr lang="en-US" dirty="0"/>
          </a:p>
        </p:txBody>
      </p:sp>
      <p:sp>
        <p:nvSpPr>
          <p:cNvPr id="6" name="Slide Number Placeholder 5"/>
          <p:cNvSpPr>
            <a:spLocks noGrp="1"/>
          </p:cNvSpPr>
          <p:nvPr>
            <p:ph type="sldNum" sz="quarter" idx="4"/>
          </p:nvPr>
        </p:nvSpPr>
        <p:spPr>
          <a:xfrm>
            <a:off x="10377033" y="5654479"/>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A274B08-B61F-4ABA-BB68-12753AF07C52}" type="slidenum">
              <a:rPr lang="en-US" smtClean="0"/>
              <a:t>‹#›</a:t>
            </a:fld>
            <a:endParaRPr lang="en-US" dirty="0"/>
          </a:p>
        </p:txBody>
      </p:sp>
      <p:sp>
        <p:nvSpPr>
          <p:cNvPr id="13" name="Rectangle 12"/>
          <p:cNvSpPr/>
          <p:nvPr userDrawn="1"/>
        </p:nvSpPr>
        <p:spPr>
          <a:xfrm>
            <a:off x="101600" y="5791200"/>
            <a:ext cx="11988800" cy="533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5" name="Picture 14" descr="US-AlcoholAndTobaccoTaxAndTradeBureau-Seal.svg">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91417" y="5343603"/>
            <a:ext cx="1425879" cy="1428593"/>
          </a:xfrm>
          <a:prstGeom prst="rect">
            <a:avLst/>
          </a:prstGeom>
          <a:noFill/>
          <a:ln>
            <a:noFill/>
          </a:ln>
        </p:spPr>
      </p:pic>
    </p:spTree>
    <p:extLst>
      <p:ext uri="{BB962C8B-B14F-4D97-AF65-F5344CB8AC3E}">
        <p14:creationId xmlns:p14="http://schemas.microsoft.com/office/powerpoint/2010/main" val="3856414167"/>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mailto:alfd@ttb.gov"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mailto:alfd@ttb.gov"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mp"/><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tm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4211" y="685799"/>
            <a:ext cx="9555343" cy="2971801"/>
          </a:xfrm>
        </p:spPr>
        <p:txBody>
          <a:bodyPr/>
          <a:lstStyle/>
          <a:p>
            <a:r>
              <a:rPr lang="en-US" dirty="0" smtClean="0">
                <a:solidFill>
                  <a:schemeClr val="bg1"/>
                </a:solidFill>
              </a:rPr>
              <a:t>COLAs Online: Conditional Approval Status</a:t>
            </a:r>
            <a:endParaRPr lang="en-US" dirty="0">
              <a:solidFill>
                <a:schemeClr val="bg1"/>
              </a:solidFill>
            </a:endParaRPr>
          </a:p>
        </p:txBody>
      </p:sp>
      <p:sp>
        <p:nvSpPr>
          <p:cNvPr id="5" name="Subtitle 4"/>
          <p:cNvSpPr>
            <a:spLocks noGrp="1"/>
          </p:cNvSpPr>
          <p:nvPr>
            <p:ph type="subTitle" idx="1"/>
          </p:nvPr>
        </p:nvSpPr>
        <p:spPr/>
        <p:txBody>
          <a:bodyPr/>
          <a:lstStyle/>
          <a:p>
            <a:r>
              <a:rPr lang="en-US" sz="2400" dirty="0" smtClean="0"/>
              <a:t>Stephanie Fields, Labeling Specialist</a:t>
            </a:r>
            <a:br>
              <a:rPr lang="en-US" sz="2400" dirty="0" smtClean="0"/>
            </a:br>
            <a:r>
              <a:rPr lang="en-US" sz="2400" dirty="0" smtClean="0"/>
              <a:t>TTB – ALFD</a:t>
            </a:r>
            <a:br>
              <a:rPr lang="en-US" sz="2400" dirty="0" smtClean="0"/>
            </a:br>
            <a:r>
              <a:rPr lang="en-US" sz="2400" dirty="0" smtClean="0"/>
              <a:t>JUNE 25, 2019</a:t>
            </a:r>
            <a:r>
              <a:rPr lang="en-US" sz="2400" dirty="0"/>
              <a:t/>
            </a:r>
            <a:br>
              <a:rPr lang="en-US" sz="2400" dirty="0"/>
            </a:br>
            <a:endParaRPr lang="en-US" sz="2400" dirty="0"/>
          </a:p>
          <a:p>
            <a:endParaRPr lang="en-US" dirty="0"/>
          </a:p>
        </p:txBody>
      </p:sp>
    </p:spTree>
    <p:extLst>
      <p:ext uri="{BB962C8B-B14F-4D97-AF65-F5344CB8AC3E}">
        <p14:creationId xmlns:p14="http://schemas.microsoft.com/office/powerpoint/2010/main" val="2492557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extBox 10"/>
          <p:cNvSpPr txBox="1"/>
          <p:nvPr/>
        </p:nvSpPr>
        <p:spPr>
          <a:xfrm>
            <a:off x="296073" y="1535268"/>
            <a:ext cx="4100563" cy="3477875"/>
          </a:xfrm>
          <a:prstGeom prst="rect">
            <a:avLst/>
          </a:prstGeom>
          <a:noFill/>
        </p:spPr>
        <p:txBody>
          <a:bodyPr wrap="square" rtlCol="0">
            <a:spAutoFit/>
          </a:bodyPr>
          <a:lstStyle/>
          <a:p>
            <a:pPr lvl="0"/>
            <a:r>
              <a:rPr lang="en-US" sz="2000" dirty="0" smtClean="0">
                <a:solidFill>
                  <a:schemeClr val="bg1"/>
                </a:solidFill>
              </a:rPr>
              <a:t>If “OK</a:t>
            </a:r>
            <a:r>
              <a:rPr lang="en-US" sz="2000" dirty="0">
                <a:solidFill>
                  <a:schemeClr val="bg1"/>
                </a:solidFill>
              </a:rPr>
              <a:t>” is selected (after ACCEPT changes</a:t>
            </a:r>
            <a:r>
              <a:rPr lang="en-US" sz="2000" dirty="0" smtClean="0">
                <a:solidFill>
                  <a:schemeClr val="bg1"/>
                </a:solidFill>
              </a:rPr>
              <a:t>):</a:t>
            </a:r>
          </a:p>
          <a:p>
            <a:pPr lvl="0"/>
            <a:endParaRPr lang="en-US" sz="2000" dirty="0">
              <a:solidFill>
                <a:schemeClr val="bg1"/>
              </a:solidFill>
            </a:endParaRPr>
          </a:p>
          <a:p>
            <a:pPr lvl="0"/>
            <a:r>
              <a:rPr lang="en-US" sz="2000" dirty="0" smtClean="0">
                <a:solidFill>
                  <a:schemeClr val="bg1"/>
                </a:solidFill>
              </a:rPr>
              <a:t>Screen will </a:t>
            </a:r>
            <a:r>
              <a:rPr lang="en-US" sz="2000" dirty="0">
                <a:solidFill>
                  <a:schemeClr val="bg1"/>
                </a:solidFill>
              </a:rPr>
              <a:t>refresh to Inbox; application is </a:t>
            </a:r>
            <a:r>
              <a:rPr lang="en-US" sz="2000" dirty="0" smtClean="0">
                <a:solidFill>
                  <a:schemeClr val="bg1"/>
                </a:solidFill>
              </a:rPr>
              <a:t>automatically </a:t>
            </a:r>
            <a:r>
              <a:rPr lang="en-US" sz="2000" dirty="0">
                <a:solidFill>
                  <a:schemeClr val="bg1"/>
                </a:solidFill>
              </a:rPr>
              <a:t>marked “</a:t>
            </a:r>
            <a:r>
              <a:rPr lang="en-US" sz="2000" dirty="0" smtClean="0">
                <a:solidFill>
                  <a:schemeClr val="bg1"/>
                </a:solidFill>
              </a:rPr>
              <a:t>Approved”</a:t>
            </a:r>
            <a:br>
              <a:rPr lang="en-US" sz="2000" dirty="0" smtClean="0">
                <a:solidFill>
                  <a:schemeClr val="bg1"/>
                </a:solidFill>
              </a:rPr>
            </a:br>
            <a:endParaRPr lang="en-US" sz="2000" dirty="0">
              <a:solidFill>
                <a:schemeClr val="bg1"/>
              </a:solidFill>
            </a:endParaRPr>
          </a:p>
          <a:p>
            <a:pPr lvl="0"/>
            <a:r>
              <a:rPr lang="en-US" sz="2000" dirty="0" smtClean="0">
                <a:solidFill>
                  <a:schemeClr val="bg1"/>
                </a:solidFill>
              </a:rPr>
              <a:t>You will receive a status change </a:t>
            </a:r>
            <a:r>
              <a:rPr lang="en-US" sz="2000" dirty="0">
                <a:solidFill>
                  <a:schemeClr val="bg1"/>
                </a:solidFill>
              </a:rPr>
              <a:t>email indicating </a:t>
            </a:r>
            <a:r>
              <a:rPr lang="en-US" sz="2000" dirty="0" smtClean="0">
                <a:solidFill>
                  <a:schemeClr val="bg1"/>
                </a:solidFill>
              </a:rPr>
              <a:t>the </a:t>
            </a:r>
            <a:r>
              <a:rPr lang="en-US" sz="2000" dirty="0">
                <a:solidFill>
                  <a:schemeClr val="bg1"/>
                </a:solidFill>
              </a:rPr>
              <a:t>application was </a:t>
            </a:r>
            <a:r>
              <a:rPr lang="en-US" sz="2000" dirty="0" smtClean="0">
                <a:solidFill>
                  <a:schemeClr val="bg1"/>
                </a:solidFill>
              </a:rPr>
              <a:t>approved</a:t>
            </a:r>
            <a:endParaRPr lang="en-US" sz="2000" dirty="0">
              <a:solidFill>
                <a:schemeClr val="bg1"/>
              </a:solidFill>
            </a:endParaRPr>
          </a:p>
          <a:p>
            <a:pPr lvl="0"/>
            <a:endParaRPr lang="en-US" sz="2000" dirty="0">
              <a:solidFill>
                <a:schemeClr val="bg1"/>
              </a:solidFill>
            </a:endParaRPr>
          </a:p>
        </p:txBody>
      </p:sp>
      <p:sp>
        <p:nvSpPr>
          <p:cNvPr id="12" name="TextBox 11"/>
          <p:cNvSpPr txBox="1"/>
          <p:nvPr/>
        </p:nvSpPr>
        <p:spPr>
          <a:xfrm>
            <a:off x="296073" y="347657"/>
            <a:ext cx="3887620" cy="1077218"/>
          </a:xfrm>
          <a:prstGeom prst="rect">
            <a:avLst/>
          </a:prstGeom>
          <a:noFill/>
        </p:spPr>
        <p:txBody>
          <a:bodyPr wrap="square" rtlCol="0">
            <a:spAutoFit/>
          </a:bodyPr>
          <a:lstStyle/>
          <a:p>
            <a:r>
              <a:rPr lang="en-US" sz="3200" b="1" dirty="0">
                <a:solidFill>
                  <a:schemeClr val="bg1"/>
                </a:solidFill>
              </a:rPr>
              <a:t>ACCEPT Proposed Changes (cont.)</a:t>
            </a:r>
          </a:p>
        </p:txBody>
      </p:sp>
      <p:pic>
        <p:nvPicPr>
          <p:cNvPr id="3" name="Picture 2"/>
          <p:cNvPicPr>
            <a:picLocks noChangeAspect="1"/>
          </p:cNvPicPr>
          <p:nvPr/>
        </p:nvPicPr>
        <p:blipFill>
          <a:blip r:embed="rId2"/>
          <a:stretch>
            <a:fillRect/>
          </a:stretch>
        </p:blipFill>
        <p:spPr>
          <a:xfrm>
            <a:off x="4891405" y="347657"/>
            <a:ext cx="7007017" cy="4895252"/>
          </a:xfrm>
          <a:prstGeom prst="rect">
            <a:avLst/>
          </a:prstGeom>
        </p:spPr>
      </p:pic>
      <p:sp>
        <p:nvSpPr>
          <p:cNvPr id="4" name="Oval 3"/>
          <p:cNvSpPr/>
          <p:nvPr/>
        </p:nvSpPr>
        <p:spPr>
          <a:xfrm>
            <a:off x="4516163" y="3452865"/>
            <a:ext cx="7382259" cy="4762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9F83E4F2-0C8C-4080-A475-13EC602EDE26}" type="slidenum">
              <a:rPr lang="en-US" smtClean="0">
                <a:solidFill>
                  <a:prstClr val="black">
                    <a:tint val="75000"/>
                  </a:prstClr>
                </a:solidFill>
              </a:rPr>
              <a:pPr/>
              <a:t>10</a:t>
            </a:fld>
            <a:endParaRPr lang="en-US" dirty="0">
              <a:solidFill>
                <a:prstClr val="black">
                  <a:tint val="75000"/>
                </a:prstClr>
              </a:solidFill>
            </a:endParaRPr>
          </a:p>
        </p:txBody>
      </p:sp>
      <p:sp>
        <p:nvSpPr>
          <p:cNvPr id="8"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2216409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346325" y="240484"/>
            <a:ext cx="3055172" cy="1077218"/>
          </a:xfrm>
          <a:prstGeom prst="rect">
            <a:avLst/>
          </a:prstGeom>
          <a:noFill/>
        </p:spPr>
        <p:txBody>
          <a:bodyPr wrap="square" rtlCol="0">
            <a:spAutoFit/>
          </a:bodyPr>
          <a:lstStyle/>
          <a:p>
            <a:r>
              <a:rPr lang="en-US" sz="3200" b="1" dirty="0" smtClean="0">
                <a:solidFill>
                  <a:schemeClr val="bg1"/>
                </a:solidFill>
              </a:rPr>
              <a:t>Status Change Email</a:t>
            </a:r>
            <a:endParaRPr lang="en-US" sz="3200" b="1" dirty="0">
              <a:solidFill>
                <a:schemeClr val="bg1"/>
              </a:solidFill>
            </a:endParaRPr>
          </a:p>
        </p:txBody>
      </p:sp>
      <p:pic>
        <p:nvPicPr>
          <p:cNvPr id="4" name="Picture 3"/>
          <p:cNvPicPr>
            <a:picLocks noChangeAspect="1"/>
          </p:cNvPicPr>
          <p:nvPr/>
        </p:nvPicPr>
        <p:blipFill>
          <a:blip r:embed="rId2"/>
          <a:stretch>
            <a:fillRect/>
          </a:stretch>
        </p:blipFill>
        <p:spPr>
          <a:xfrm>
            <a:off x="5134244" y="452558"/>
            <a:ext cx="6610988" cy="4914252"/>
          </a:xfrm>
          <a:prstGeom prst="rect">
            <a:avLst/>
          </a:prstGeom>
        </p:spPr>
      </p:pic>
      <p:sp>
        <p:nvSpPr>
          <p:cNvPr id="5" name="Rectangle 4"/>
          <p:cNvSpPr/>
          <p:nvPr/>
        </p:nvSpPr>
        <p:spPr>
          <a:xfrm>
            <a:off x="7358490" y="1489346"/>
            <a:ext cx="833966" cy="60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5923216" y="2669347"/>
            <a:ext cx="695004" cy="109738"/>
          </a:xfrm>
          <a:prstGeom prst="rect">
            <a:avLst/>
          </a:prstGeom>
          <a:solidFill>
            <a:schemeClr val="tx1"/>
          </a:solidFill>
          <a:ln>
            <a:solidFill>
              <a:schemeClr val="tx1"/>
            </a:solidFill>
          </a:ln>
        </p:spPr>
      </p:pic>
      <p:sp>
        <p:nvSpPr>
          <p:cNvPr id="2" name="Slide Number Placeholder 1"/>
          <p:cNvSpPr>
            <a:spLocks noGrp="1"/>
          </p:cNvSpPr>
          <p:nvPr>
            <p:ph type="sldNum" sz="quarter" idx="12"/>
          </p:nvPr>
        </p:nvSpPr>
        <p:spPr/>
        <p:txBody>
          <a:bodyPr/>
          <a:lstStyle/>
          <a:p>
            <a:fld id="{9F83E4F2-0C8C-4080-A475-13EC602EDE26}" type="slidenum">
              <a:rPr lang="en-US" smtClean="0">
                <a:solidFill>
                  <a:prstClr val="black">
                    <a:tint val="75000"/>
                  </a:prstClr>
                </a:solidFill>
              </a:rPr>
              <a:pPr/>
              <a:t>11</a:t>
            </a:fld>
            <a:endParaRPr lang="en-US" dirty="0">
              <a:solidFill>
                <a:prstClr val="black">
                  <a:tint val="75000"/>
                </a:prstClr>
              </a:solidFill>
            </a:endParaRPr>
          </a:p>
        </p:txBody>
      </p:sp>
      <p:sp>
        <p:nvSpPr>
          <p:cNvPr id="7" name="TextBox 6"/>
          <p:cNvSpPr txBox="1"/>
          <p:nvPr/>
        </p:nvSpPr>
        <p:spPr>
          <a:xfrm>
            <a:off x="346324" y="1549767"/>
            <a:ext cx="4438617" cy="2554545"/>
          </a:xfrm>
          <a:prstGeom prst="rect">
            <a:avLst/>
          </a:prstGeom>
          <a:noFill/>
        </p:spPr>
        <p:txBody>
          <a:bodyPr wrap="square" rtlCol="0">
            <a:spAutoFit/>
          </a:bodyPr>
          <a:lstStyle/>
          <a:p>
            <a:r>
              <a:rPr lang="en-US" sz="2000" dirty="0" smtClean="0">
                <a:solidFill>
                  <a:schemeClr val="bg1"/>
                </a:solidFill>
              </a:rPr>
              <a:t>If you </a:t>
            </a:r>
            <a:r>
              <a:rPr lang="en-US" sz="2000" b="1" dirty="0" smtClean="0">
                <a:solidFill>
                  <a:schemeClr val="bg1"/>
                </a:solidFill>
              </a:rPr>
              <a:t>ACCEPT </a:t>
            </a:r>
            <a:r>
              <a:rPr lang="en-US" sz="2000" dirty="0" smtClean="0">
                <a:solidFill>
                  <a:schemeClr val="bg1"/>
                </a:solidFill>
              </a:rPr>
              <a:t>TTB’s proposed changes the status of the application will immediately change to </a:t>
            </a:r>
            <a:r>
              <a:rPr lang="en-US" sz="2000" b="1" dirty="0" smtClean="0">
                <a:solidFill>
                  <a:schemeClr val="bg1"/>
                </a:solidFill>
              </a:rPr>
              <a:t>approved</a:t>
            </a:r>
            <a:r>
              <a:rPr lang="en-US" sz="2000" dirty="0" smtClean="0">
                <a:solidFill>
                  <a:schemeClr val="bg1"/>
                </a:solidFill>
              </a:rPr>
              <a:t>.</a:t>
            </a:r>
          </a:p>
          <a:p>
            <a:endParaRPr lang="en-US" sz="2000" dirty="0">
              <a:solidFill>
                <a:schemeClr val="bg1"/>
              </a:solidFill>
            </a:endParaRPr>
          </a:p>
          <a:p>
            <a:endParaRPr lang="en-US" sz="2000" dirty="0" smtClean="0">
              <a:solidFill>
                <a:schemeClr val="bg1"/>
              </a:solidFill>
            </a:endParaRPr>
          </a:p>
          <a:p>
            <a:endParaRPr lang="en-US" sz="2000" dirty="0">
              <a:solidFill>
                <a:schemeClr val="bg1"/>
              </a:solidFill>
            </a:endParaRPr>
          </a:p>
          <a:p>
            <a:endParaRPr lang="en-US" sz="2000" dirty="0">
              <a:solidFill>
                <a:schemeClr val="bg1"/>
              </a:solidFill>
            </a:endParaRPr>
          </a:p>
        </p:txBody>
      </p:sp>
      <p:sp>
        <p:nvSpPr>
          <p:cNvPr id="8" name="Rectangle 7"/>
          <p:cNvSpPr/>
          <p:nvPr/>
        </p:nvSpPr>
        <p:spPr>
          <a:xfrm>
            <a:off x="5157701" y="2863935"/>
            <a:ext cx="2337642" cy="377474"/>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9050">
                <a:solidFill>
                  <a:srgbClr val="C00000"/>
                </a:solidFill>
              </a:ln>
            </a:endParaRPr>
          </a:p>
        </p:txBody>
      </p:sp>
      <p:sp>
        <p:nvSpPr>
          <p:cNvPr id="10"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1510875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396429" y="316697"/>
            <a:ext cx="4016421" cy="1077218"/>
          </a:xfrm>
          <a:prstGeom prst="rect">
            <a:avLst/>
          </a:prstGeom>
          <a:noFill/>
        </p:spPr>
        <p:txBody>
          <a:bodyPr wrap="square" rtlCol="0">
            <a:spAutoFit/>
          </a:bodyPr>
          <a:lstStyle/>
          <a:p>
            <a:r>
              <a:rPr lang="en-US" sz="3200" b="1" dirty="0" smtClean="0">
                <a:solidFill>
                  <a:schemeClr val="bg1"/>
                </a:solidFill>
              </a:rPr>
              <a:t>Decline Proposed Changes</a:t>
            </a:r>
            <a:endParaRPr lang="en-US" sz="3200" b="1" dirty="0">
              <a:solidFill>
                <a:schemeClr val="bg1"/>
              </a:solidFill>
            </a:endParaRPr>
          </a:p>
        </p:txBody>
      </p:sp>
      <p:sp>
        <p:nvSpPr>
          <p:cNvPr id="2" name="TextBox 1"/>
          <p:cNvSpPr txBox="1"/>
          <p:nvPr/>
        </p:nvSpPr>
        <p:spPr>
          <a:xfrm>
            <a:off x="212942" y="1393915"/>
            <a:ext cx="4634631" cy="4093428"/>
          </a:xfrm>
          <a:prstGeom prst="rect">
            <a:avLst/>
          </a:prstGeom>
          <a:noFill/>
        </p:spPr>
        <p:txBody>
          <a:bodyPr wrap="square" rtlCol="0">
            <a:spAutoFit/>
          </a:bodyPr>
          <a:lstStyle/>
          <a:p>
            <a:pPr lvl="0"/>
            <a:r>
              <a:rPr lang="en-US" sz="2000" dirty="0">
                <a:solidFill>
                  <a:schemeClr val="bg1"/>
                </a:solidFill>
              </a:rPr>
              <a:t>If “</a:t>
            </a:r>
            <a:r>
              <a:rPr lang="en-US" sz="2000" b="1" dirty="0">
                <a:solidFill>
                  <a:schemeClr val="bg1"/>
                </a:solidFill>
              </a:rPr>
              <a:t>DECLINE </a:t>
            </a:r>
            <a:r>
              <a:rPr lang="en-US" sz="2000" b="1" dirty="0" smtClean="0">
                <a:solidFill>
                  <a:schemeClr val="bg1"/>
                </a:solidFill>
              </a:rPr>
              <a:t>changes</a:t>
            </a:r>
            <a:r>
              <a:rPr lang="en-US" sz="2000" dirty="0">
                <a:solidFill>
                  <a:schemeClr val="bg1"/>
                </a:solidFill>
              </a:rPr>
              <a:t>” is selected</a:t>
            </a:r>
            <a:r>
              <a:rPr lang="en-US" sz="2000" dirty="0" smtClean="0">
                <a:solidFill>
                  <a:schemeClr val="bg1"/>
                </a:solidFill>
              </a:rPr>
              <a:t>:</a:t>
            </a:r>
            <a:br>
              <a:rPr lang="en-US" sz="2000" dirty="0" smtClean="0">
                <a:solidFill>
                  <a:schemeClr val="bg1"/>
                </a:solidFill>
              </a:rPr>
            </a:br>
            <a:endParaRPr lang="en-US" sz="2000" dirty="0">
              <a:solidFill>
                <a:schemeClr val="bg1"/>
              </a:solidFill>
            </a:endParaRPr>
          </a:p>
          <a:p>
            <a:pPr marL="171450" lvl="0" indent="-171450">
              <a:buFont typeface="Arial" panose="020B0604020202020204" pitchFamily="34" charset="0"/>
              <a:buChar char="•"/>
            </a:pPr>
            <a:r>
              <a:rPr lang="en-US" sz="2000" dirty="0">
                <a:solidFill>
                  <a:schemeClr val="bg1"/>
                </a:solidFill>
              </a:rPr>
              <a:t>All ALFD changes are removed and the application automatically reverts to the last </a:t>
            </a:r>
            <a:r>
              <a:rPr lang="en-US" sz="2000" dirty="0" smtClean="0">
                <a:solidFill>
                  <a:schemeClr val="bg1"/>
                </a:solidFill>
              </a:rPr>
              <a:t>submission </a:t>
            </a:r>
            <a:r>
              <a:rPr lang="en-US" sz="2000" dirty="0">
                <a:solidFill>
                  <a:schemeClr val="bg1"/>
                </a:solidFill>
              </a:rPr>
              <a:t>values</a:t>
            </a:r>
            <a:r>
              <a:rPr lang="en-US" sz="2000" dirty="0" smtClean="0">
                <a:solidFill>
                  <a:schemeClr val="bg1"/>
                </a:solidFill>
              </a:rPr>
              <a:t>.</a:t>
            </a:r>
            <a:br>
              <a:rPr lang="en-US" sz="2000" dirty="0" smtClean="0">
                <a:solidFill>
                  <a:schemeClr val="bg1"/>
                </a:solidFill>
              </a:rPr>
            </a:br>
            <a:endParaRPr lang="en-US" sz="2000" dirty="0">
              <a:solidFill>
                <a:schemeClr val="bg1"/>
              </a:solidFill>
            </a:endParaRPr>
          </a:p>
          <a:p>
            <a:pPr marL="171450" lvl="0" indent="-171450">
              <a:buFont typeface="Arial" panose="020B0604020202020204" pitchFamily="34" charset="0"/>
              <a:buChar char="•"/>
            </a:pPr>
            <a:r>
              <a:rPr lang="en-US" sz="2000" dirty="0">
                <a:solidFill>
                  <a:schemeClr val="bg1"/>
                </a:solidFill>
              </a:rPr>
              <a:t>The application enters </a:t>
            </a:r>
            <a:r>
              <a:rPr lang="en-US" sz="2000" b="1" dirty="0" smtClean="0">
                <a:solidFill>
                  <a:schemeClr val="bg1"/>
                </a:solidFill>
              </a:rPr>
              <a:t>Needs Correction</a:t>
            </a:r>
            <a:r>
              <a:rPr lang="en-US" sz="2000" dirty="0" smtClean="0">
                <a:solidFill>
                  <a:schemeClr val="bg1"/>
                </a:solidFill>
              </a:rPr>
              <a:t> </a:t>
            </a:r>
            <a:r>
              <a:rPr lang="en-US" sz="2000" dirty="0">
                <a:solidFill>
                  <a:schemeClr val="bg1"/>
                </a:solidFill>
              </a:rPr>
              <a:t>status and opens to the Needs Correction page (using the return reasons pre-entered by the specialist</a:t>
            </a:r>
            <a:r>
              <a:rPr lang="en-US" sz="2000" dirty="0" smtClean="0">
                <a:solidFill>
                  <a:schemeClr val="bg1"/>
                </a:solidFill>
              </a:rPr>
              <a:t>).</a:t>
            </a:r>
            <a:br>
              <a:rPr lang="en-US" sz="2000" dirty="0" smtClean="0">
                <a:solidFill>
                  <a:schemeClr val="bg1"/>
                </a:solidFill>
              </a:rPr>
            </a:br>
            <a:r>
              <a:rPr lang="en-US" sz="2000" dirty="0" smtClean="0">
                <a:solidFill>
                  <a:schemeClr val="bg1"/>
                </a:solidFill>
              </a:rPr>
              <a:t> </a:t>
            </a:r>
            <a:endParaRPr lang="en-US" sz="2000" dirty="0">
              <a:solidFill>
                <a:schemeClr val="bg1"/>
              </a:solidFill>
            </a:endParaRPr>
          </a:p>
        </p:txBody>
      </p:sp>
      <p:sp>
        <p:nvSpPr>
          <p:cNvPr id="3" name="Oval 2"/>
          <p:cNvSpPr/>
          <p:nvPr/>
        </p:nvSpPr>
        <p:spPr>
          <a:xfrm>
            <a:off x="8553450" y="4548514"/>
            <a:ext cx="1581150" cy="5905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9F83E4F2-0C8C-4080-A475-13EC602EDE26}" type="slidenum">
              <a:rPr lang="en-US" smtClean="0">
                <a:solidFill>
                  <a:prstClr val="black">
                    <a:tint val="75000"/>
                  </a:prstClr>
                </a:solidFill>
              </a:rPr>
              <a:pPr/>
              <a:t>12</a:t>
            </a:fld>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5193677" y="3334191"/>
            <a:ext cx="2830819" cy="160842"/>
          </a:xfrm>
          <a:prstGeom prst="rect">
            <a:avLst/>
          </a:prstGeom>
        </p:spPr>
      </p:pic>
      <p:sp>
        <p:nvSpPr>
          <p:cNvPr id="9"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grpSp>
        <p:nvGrpSpPr>
          <p:cNvPr id="5" name="Group 4"/>
          <p:cNvGrpSpPr/>
          <p:nvPr/>
        </p:nvGrpSpPr>
        <p:grpSpPr>
          <a:xfrm>
            <a:off x="4966787" y="316697"/>
            <a:ext cx="7173326" cy="5201376"/>
            <a:chOff x="4966787" y="316697"/>
            <a:chExt cx="7173326" cy="5201376"/>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787" y="316697"/>
              <a:ext cx="7173326" cy="5201376"/>
            </a:xfrm>
            <a:prstGeom prst="rect">
              <a:avLst/>
            </a:prstGeom>
          </p:spPr>
        </p:pic>
        <p:pic>
          <p:nvPicPr>
            <p:cNvPr id="11" name="Picture 5"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510" y="3334191"/>
              <a:ext cx="3429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85388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1066" y="189511"/>
            <a:ext cx="4213148" cy="1077218"/>
          </a:xfrm>
          <a:prstGeom prst="rect">
            <a:avLst/>
          </a:prstGeom>
          <a:noFill/>
        </p:spPr>
        <p:txBody>
          <a:bodyPr wrap="square" rtlCol="0">
            <a:spAutoFit/>
          </a:bodyPr>
          <a:lstStyle/>
          <a:p>
            <a:r>
              <a:rPr lang="en-US" sz="3200" b="1" dirty="0" smtClean="0">
                <a:solidFill>
                  <a:schemeClr val="bg1"/>
                </a:solidFill>
              </a:rPr>
              <a:t>Decline Proposed Changes (Cont’d)</a:t>
            </a:r>
            <a:endParaRPr lang="en-US" sz="3200" b="1" dirty="0">
              <a:solidFill>
                <a:schemeClr val="bg1"/>
              </a:solidFill>
            </a:endParaRPr>
          </a:p>
        </p:txBody>
      </p:sp>
      <p:sp>
        <p:nvSpPr>
          <p:cNvPr id="2" name="TextBox 1"/>
          <p:cNvSpPr txBox="1"/>
          <p:nvPr/>
        </p:nvSpPr>
        <p:spPr>
          <a:xfrm>
            <a:off x="274504" y="1266729"/>
            <a:ext cx="4490221" cy="4093428"/>
          </a:xfrm>
          <a:prstGeom prst="rect">
            <a:avLst/>
          </a:prstGeom>
          <a:noFill/>
        </p:spPr>
        <p:txBody>
          <a:bodyPr wrap="square" rtlCol="0">
            <a:spAutoFit/>
          </a:bodyPr>
          <a:lstStyle/>
          <a:p>
            <a:pPr lvl="0"/>
            <a:r>
              <a:rPr lang="en-US" sz="2000" dirty="0">
                <a:solidFill>
                  <a:schemeClr val="bg1"/>
                </a:solidFill>
              </a:rPr>
              <a:t>If “</a:t>
            </a:r>
            <a:r>
              <a:rPr lang="en-US" sz="2000" b="1" dirty="0">
                <a:solidFill>
                  <a:schemeClr val="bg1"/>
                </a:solidFill>
              </a:rPr>
              <a:t>DECLINE Changes</a:t>
            </a:r>
            <a:r>
              <a:rPr lang="en-US" sz="2000" dirty="0">
                <a:solidFill>
                  <a:schemeClr val="bg1"/>
                </a:solidFill>
              </a:rPr>
              <a:t>” is selected</a:t>
            </a:r>
            <a:r>
              <a:rPr lang="en-US" sz="2000" dirty="0" smtClean="0">
                <a:solidFill>
                  <a:schemeClr val="bg1"/>
                </a:solidFill>
              </a:rPr>
              <a:t>:</a:t>
            </a:r>
            <a:br>
              <a:rPr lang="en-US" sz="2000" dirty="0" smtClean="0">
                <a:solidFill>
                  <a:schemeClr val="bg1"/>
                </a:solidFill>
              </a:rPr>
            </a:br>
            <a:endParaRPr lang="en-US" sz="2000" dirty="0">
              <a:solidFill>
                <a:schemeClr val="bg1"/>
              </a:solidFill>
            </a:endParaRPr>
          </a:p>
          <a:p>
            <a:pPr marL="171450" lvl="0" indent="-171450">
              <a:buFont typeface="Arial" panose="020B0604020202020204" pitchFamily="34" charset="0"/>
              <a:buChar char="•"/>
            </a:pPr>
            <a:r>
              <a:rPr lang="en-US" sz="2000" dirty="0">
                <a:solidFill>
                  <a:schemeClr val="bg1"/>
                </a:solidFill>
              </a:rPr>
              <a:t>A red message will appear at the top of the screen informing </a:t>
            </a:r>
            <a:r>
              <a:rPr lang="en-US" sz="2000" dirty="0" smtClean="0">
                <a:solidFill>
                  <a:schemeClr val="bg1"/>
                </a:solidFill>
              </a:rPr>
              <a:t>you </a:t>
            </a:r>
            <a:r>
              <a:rPr lang="en-US" sz="2000" dirty="0">
                <a:solidFill>
                  <a:schemeClr val="bg1"/>
                </a:solidFill>
              </a:rPr>
              <a:t>of </a:t>
            </a:r>
            <a:r>
              <a:rPr lang="en-US" sz="2000" dirty="0" smtClean="0">
                <a:solidFill>
                  <a:schemeClr val="bg1"/>
                </a:solidFill>
              </a:rPr>
              <a:t>the next steps.</a:t>
            </a:r>
            <a:br>
              <a:rPr lang="en-US" sz="2000" dirty="0" smtClean="0">
                <a:solidFill>
                  <a:schemeClr val="bg1"/>
                </a:solidFill>
              </a:rPr>
            </a:br>
            <a:endParaRPr lang="en-US" sz="2000" dirty="0" smtClean="0">
              <a:solidFill>
                <a:schemeClr val="bg1"/>
              </a:solidFill>
            </a:endParaRPr>
          </a:p>
          <a:p>
            <a:pPr marL="171450" lvl="0" indent="-171450">
              <a:buFont typeface="Arial" panose="020B0604020202020204" pitchFamily="34" charset="0"/>
              <a:buChar char="•"/>
            </a:pPr>
            <a:r>
              <a:rPr lang="en-US" sz="2000" dirty="0" smtClean="0">
                <a:solidFill>
                  <a:schemeClr val="bg1"/>
                </a:solidFill>
              </a:rPr>
              <a:t>Click “make corrections” and follow the current process of correcting the application. </a:t>
            </a:r>
          </a:p>
          <a:p>
            <a:pPr marL="171450" lvl="0" indent="-171450">
              <a:buFont typeface="Arial" panose="020B0604020202020204" pitchFamily="34" charset="0"/>
              <a:buChar char="•"/>
            </a:pPr>
            <a:endParaRPr lang="en-US" sz="2000" dirty="0">
              <a:solidFill>
                <a:schemeClr val="bg1"/>
              </a:solidFill>
            </a:endParaRPr>
          </a:p>
          <a:p>
            <a:pPr lvl="0"/>
            <a:r>
              <a:rPr lang="en-US" sz="2000" b="1" dirty="0" smtClean="0">
                <a:solidFill>
                  <a:schemeClr val="bg1"/>
                </a:solidFill>
              </a:rPr>
              <a:t>NOTE: </a:t>
            </a:r>
            <a:r>
              <a:rPr lang="en-US" sz="2000" dirty="0" smtClean="0">
                <a:solidFill>
                  <a:schemeClr val="bg1"/>
                </a:solidFill>
              </a:rPr>
              <a:t>Status Change Email will be initiated showing </a:t>
            </a:r>
            <a:r>
              <a:rPr lang="en-US" sz="2000" b="1" dirty="0" smtClean="0">
                <a:solidFill>
                  <a:schemeClr val="bg1"/>
                </a:solidFill>
              </a:rPr>
              <a:t>Needs Correction</a:t>
            </a:r>
            <a:r>
              <a:rPr lang="en-US" sz="2000" dirty="0" smtClean="0">
                <a:solidFill>
                  <a:schemeClr val="bg1"/>
                </a:solidFill>
              </a:rPr>
              <a:t> status.</a:t>
            </a:r>
            <a:endParaRPr lang="en-US" sz="2000" dirty="0">
              <a:solidFill>
                <a:schemeClr val="bg1"/>
              </a:solidFill>
            </a:endParaRPr>
          </a:p>
        </p:txBody>
      </p:sp>
      <p:pic>
        <p:nvPicPr>
          <p:cNvPr id="4" name="Picture 3"/>
          <p:cNvPicPr>
            <a:picLocks noChangeAspect="1"/>
          </p:cNvPicPr>
          <p:nvPr/>
        </p:nvPicPr>
        <p:blipFill>
          <a:blip r:embed="rId2"/>
          <a:stretch>
            <a:fillRect/>
          </a:stretch>
        </p:blipFill>
        <p:spPr>
          <a:xfrm>
            <a:off x="4842545" y="413086"/>
            <a:ext cx="6840611" cy="5457300"/>
          </a:xfrm>
          <a:prstGeom prst="rect">
            <a:avLst/>
          </a:prstGeom>
        </p:spPr>
      </p:pic>
      <p:sp>
        <p:nvSpPr>
          <p:cNvPr id="20" name="Oval 19"/>
          <p:cNvSpPr/>
          <p:nvPr/>
        </p:nvSpPr>
        <p:spPr>
          <a:xfrm>
            <a:off x="8788944" y="4502258"/>
            <a:ext cx="1131057" cy="3630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a:xfrm>
            <a:off x="10662379" y="5634333"/>
            <a:ext cx="1142245" cy="669925"/>
          </a:xfrm>
        </p:spPr>
        <p:txBody>
          <a:bodyPr/>
          <a:lstStyle/>
          <a:p>
            <a:fld id="{9F83E4F2-0C8C-4080-A475-13EC602EDE26}" type="slidenum">
              <a:rPr lang="en-US" smtClean="0">
                <a:solidFill>
                  <a:prstClr val="black">
                    <a:tint val="75000"/>
                  </a:prstClr>
                </a:solidFill>
              </a:rPr>
              <a:pPr/>
              <a:t>13</a:t>
            </a:fld>
            <a:endParaRPr lang="en-US" dirty="0">
              <a:solidFill>
                <a:prstClr val="black">
                  <a:tint val="75000"/>
                </a:prstClr>
              </a:solidFill>
            </a:endParaRPr>
          </a:p>
        </p:txBody>
      </p:sp>
      <p:pic>
        <p:nvPicPr>
          <p:cNvPr id="7" name="Picture 6"/>
          <p:cNvPicPr>
            <a:picLocks noChangeAspect="1"/>
          </p:cNvPicPr>
          <p:nvPr/>
        </p:nvPicPr>
        <p:blipFill>
          <a:blip r:embed="rId3"/>
          <a:stretch>
            <a:fillRect/>
          </a:stretch>
        </p:blipFill>
        <p:spPr>
          <a:xfrm>
            <a:off x="5008630" y="5252279"/>
            <a:ext cx="6596706" cy="315453"/>
          </a:xfrm>
          <a:prstGeom prst="rect">
            <a:avLst/>
          </a:prstGeom>
        </p:spPr>
      </p:pic>
      <p:sp>
        <p:nvSpPr>
          <p:cNvPr id="9" name="Rectangle 8"/>
          <p:cNvSpPr/>
          <p:nvPr/>
        </p:nvSpPr>
        <p:spPr>
          <a:xfrm>
            <a:off x="5008630" y="5654855"/>
            <a:ext cx="997443" cy="865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
        <p:nvSpPr>
          <p:cNvPr id="6" name="Rectangle 5"/>
          <p:cNvSpPr/>
          <p:nvPr/>
        </p:nvSpPr>
        <p:spPr>
          <a:xfrm>
            <a:off x="8893834" y="5398729"/>
            <a:ext cx="748139" cy="134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6483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235048" y="227090"/>
            <a:ext cx="4549894" cy="584775"/>
          </a:xfrm>
          <a:prstGeom prst="rect">
            <a:avLst/>
          </a:prstGeom>
          <a:noFill/>
        </p:spPr>
        <p:txBody>
          <a:bodyPr wrap="square" rtlCol="0">
            <a:spAutoFit/>
          </a:bodyPr>
          <a:lstStyle/>
          <a:p>
            <a:r>
              <a:rPr lang="en-US" sz="3200" b="1" dirty="0" smtClean="0">
                <a:solidFill>
                  <a:schemeClr val="bg1"/>
                </a:solidFill>
              </a:rPr>
              <a:t>Status Change Email</a:t>
            </a:r>
            <a:endParaRPr lang="en-US" sz="3200" b="1" dirty="0">
              <a:solidFill>
                <a:schemeClr val="bg1"/>
              </a:solidFill>
            </a:endParaRPr>
          </a:p>
        </p:txBody>
      </p:sp>
      <p:sp>
        <p:nvSpPr>
          <p:cNvPr id="2" name="TextBox 1"/>
          <p:cNvSpPr txBox="1"/>
          <p:nvPr/>
        </p:nvSpPr>
        <p:spPr>
          <a:xfrm>
            <a:off x="296318" y="1176447"/>
            <a:ext cx="4989665" cy="3170099"/>
          </a:xfrm>
          <a:prstGeom prst="rect">
            <a:avLst/>
          </a:prstGeom>
          <a:noFill/>
        </p:spPr>
        <p:txBody>
          <a:bodyPr wrap="square" rtlCol="0">
            <a:spAutoFit/>
          </a:bodyPr>
          <a:lstStyle/>
          <a:p>
            <a:pPr lvl="0"/>
            <a:endParaRPr lang="en-US" sz="2000" dirty="0">
              <a:solidFill>
                <a:schemeClr val="bg1"/>
              </a:solidFill>
            </a:endParaRPr>
          </a:p>
          <a:p>
            <a:pPr lvl="0"/>
            <a:r>
              <a:rPr lang="en-US" sz="2000" dirty="0">
                <a:solidFill>
                  <a:schemeClr val="bg1"/>
                </a:solidFill>
              </a:rPr>
              <a:t>When </a:t>
            </a:r>
            <a:r>
              <a:rPr lang="en-US" sz="2000" dirty="0" smtClean="0">
                <a:solidFill>
                  <a:schemeClr val="bg1"/>
                </a:solidFill>
              </a:rPr>
              <a:t>you decline </a:t>
            </a:r>
            <a:r>
              <a:rPr lang="en-US" sz="2000" dirty="0">
                <a:solidFill>
                  <a:schemeClr val="bg1"/>
                </a:solidFill>
              </a:rPr>
              <a:t>the </a:t>
            </a:r>
            <a:r>
              <a:rPr lang="en-US" sz="2000" dirty="0" smtClean="0">
                <a:solidFill>
                  <a:schemeClr val="bg1"/>
                </a:solidFill>
              </a:rPr>
              <a:t>changes or do not respond with the seven (7) days </a:t>
            </a:r>
            <a:r>
              <a:rPr lang="en-US" sz="2000" dirty="0">
                <a:solidFill>
                  <a:schemeClr val="bg1"/>
                </a:solidFill>
              </a:rPr>
              <a:t>the </a:t>
            </a:r>
            <a:r>
              <a:rPr lang="en-US" sz="2000" dirty="0" smtClean="0">
                <a:solidFill>
                  <a:schemeClr val="bg1"/>
                </a:solidFill>
              </a:rPr>
              <a:t>COLA reverts to </a:t>
            </a:r>
            <a:r>
              <a:rPr lang="en-US" sz="2000" b="1" dirty="0" smtClean="0">
                <a:solidFill>
                  <a:schemeClr val="bg1"/>
                </a:solidFill>
              </a:rPr>
              <a:t>Needs </a:t>
            </a:r>
            <a:r>
              <a:rPr lang="en-US" sz="2000" b="1" dirty="0">
                <a:solidFill>
                  <a:schemeClr val="bg1"/>
                </a:solidFill>
              </a:rPr>
              <a:t>C</a:t>
            </a:r>
            <a:r>
              <a:rPr lang="en-US" sz="2000" b="1" dirty="0" smtClean="0">
                <a:solidFill>
                  <a:schemeClr val="bg1"/>
                </a:solidFill>
              </a:rPr>
              <a:t>orrection</a:t>
            </a:r>
            <a:r>
              <a:rPr lang="en-US" sz="2000" dirty="0" smtClean="0">
                <a:solidFill>
                  <a:schemeClr val="bg1"/>
                </a:solidFill>
              </a:rPr>
              <a:t> </a:t>
            </a:r>
            <a:r>
              <a:rPr lang="en-US" sz="2000" dirty="0">
                <a:solidFill>
                  <a:schemeClr val="bg1"/>
                </a:solidFill>
              </a:rPr>
              <a:t>status and </a:t>
            </a:r>
            <a:r>
              <a:rPr lang="en-US" sz="2000" dirty="0" smtClean="0">
                <a:solidFill>
                  <a:schemeClr val="bg1"/>
                </a:solidFill>
              </a:rPr>
              <a:t>you will </a:t>
            </a:r>
            <a:r>
              <a:rPr lang="en-US" sz="2000" dirty="0">
                <a:solidFill>
                  <a:schemeClr val="bg1"/>
                </a:solidFill>
              </a:rPr>
              <a:t>receive a</a:t>
            </a:r>
            <a:r>
              <a:rPr lang="en-US" sz="2000" dirty="0" smtClean="0">
                <a:solidFill>
                  <a:schemeClr val="bg1"/>
                </a:solidFill>
              </a:rPr>
              <a:t> </a:t>
            </a:r>
            <a:r>
              <a:rPr lang="en-US" sz="2000" b="1" dirty="0" smtClean="0">
                <a:solidFill>
                  <a:schemeClr val="bg1"/>
                </a:solidFill>
              </a:rPr>
              <a:t>status change notification.</a:t>
            </a:r>
            <a:r>
              <a:rPr lang="en-US" sz="2000" dirty="0" smtClean="0">
                <a:solidFill>
                  <a:schemeClr val="bg1"/>
                </a:solidFill>
              </a:rPr>
              <a:t/>
            </a:r>
            <a:br>
              <a:rPr lang="en-US" sz="2000" dirty="0" smtClean="0">
                <a:solidFill>
                  <a:schemeClr val="bg1"/>
                </a:solidFill>
              </a:rPr>
            </a:br>
            <a:endParaRPr lang="en-US" sz="2000" b="1" dirty="0">
              <a:solidFill>
                <a:schemeClr val="bg1"/>
              </a:solidFill>
            </a:endParaRPr>
          </a:p>
          <a:p>
            <a:pPr lvl="0"/>
            <a:endParaRPr lang="en-US" sz="2000" b="1" dirty="0">
              <a:solidFill>
                <a:schemeClr val="bg1"/>
              </a:solidFill>
            </a:endParaRPr>
          </a:p>
          <a:p>
            <a:pPr lvl="0"/>
            <a:endParaRPr lang="en-US" sz="2000" b="1" dirty="0" smtClean="0">
              <a:solidFill>
                <a:schemeClr val="bg1"/>
              </a:solidFill>
            </a:endParaRPr>
          </a:p>
          <a:p>
            <a:pPr lvl="0"/>
            <a:endParaRPr lang="en-US" sz="2000" dirty="0" smtClean="0">
              <a:solidFill>
                <a:schemeClr val="bg1"/>
              </a:solidFill>
            </a:endParaRPr>
          </a:p>
        </p:txBody>
      </p:sp>
      <p:grpSp>
        <p:nvGrpSpPr>
          <p:cNvPr id="9" name="Group 8"/>
          <p:cNvGrpSpPr/>
          <p:nvPr/>
        </p:nvGrpSpPr>
        <p:grpSpPr>
          <a:xfrm>
            <a:off x="6037545" y="377402"/>
            <a:ext cx="5731135" cy="5277077"/>
            <a:chOff x="5743575" y="828339"/>
            <a:chExt cx="5473960" cy="4898203"/>
          </a:xfrm>
        </p:grpSpPr>
        <p:pic>
          <p:nvPicPr>
            <p:cNvPr id="3" name="Picture 2"/>
            <p:cNvPicPr>
              <a:picLocks noChangeAspect="1"/>
            </p:cNvPicPr>
            <p:nvPr/>
          </p:nvPicPr>
          <p:blipFill>
            <a:blip r:embed="rId2"/>
            <a:stretch>
              <a:fillRect/>
            </a:stretch>
          </p:blipFill>
          <p:spPr>
            <a:xfrm>
              <a:off x="5743575" y="828339"/>
              <a:ext cx="5473960" cy="4898203"/>
            </a:xfrm>
            <a:prstGeom prst="rect">
              <a:avLst/>
            </a:prstGeom>
          </p:spPr>
        </p:pic>
        <p:pic>
          <p:nvPicPr>
            <p:cNvPr id="6" name="Picture 5"/>
            <p:cNvPicPr>
              <a:picLocks noChangeAspect="1"/>
            </p:cNvPicPr>
            <p:nvPr/>
          </p:nvPicPr>
          <p:blipFill>
            <a:blip r:embed="rId3"/>
            <a:stretch>
              <a:fillRect/>
            </a:stretch>
          </p:blipFill>
          <p:spPr>
            <a:xfrm>
              <a:off x="7484083" y="1793960"/>
              <a:ext cx="695004" cy="109738"/>
            </a:xfrm>
            <a:prstGeom prst="rect">
              <a:avLst/>
            </a:prstGeom>
          </p:spPr>
        </p:pic>
        <p:sp>
          <p:nvSpPr>
            <p:cNvPr id="5" name="Rectangle 4"/>
            <p:cNvSpPr/>
            <p:nvPr/>
          </p:nvSpPr>
          <p:spPr>
            <a:xfrm>
              <a:off x="5996120" y="2631953"/>
              <a:ext cx="676275"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826303" y="3277440"/>
              <a:ext cx="1918671" cy="295836"/>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lide Number Placeholder 7"/>
          <p:cNvSpPr>
            <a:spLocks noGrp="1"/>
          </p:cNvSpPr>
          <p:nvPr>
            <p:ph type="sldNum" sz="quarter" idx="12"/>
          </p:nvPr>
        </p:nvSpPr>
        <p:spPr/>
        <p:txBody>
          <a:bodyPr/>
          <a:lstStyle/>
          <a:p>
            <a:fld id="{9F83E4F2-0C8C-4080-A475-13EC602EDE26}" type="slidenum">
              <a:rPr lang="en-US" smtClean="0">
                <a:solidFill>
                  <a:prstClr val="black">
                    <a:tint val="75000"/>
                  </a:prstClr>
                </a:solidFill>
              </a:rPr>
              <a:pPr/>
              <a:t>14</a:t>
            </a:fld>
            <a:endParaRPr lang="en-US" dirty="0">
              <a:solidFill>
                <a:prstClr val="black">
                  <a:tint val="75000"/>
                </a:prstClr>
              </a:solidFill>
            </a:endParaRPr>
          </a:p>
        </p:txBody>
      </p:sp>
      <p:sp>
        <p:nvSpPr>
          <p:cNvPr id="11"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764928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90030" y="228629"/>
            <a:ext cx="11460008" cy="4708981"/>
          </a:xfrm>
          <a:prstGeom prst="rect">
            <a:avLst/>
          </a:prstGeom>
        </p:spPr>
        <p:txBody>
          <a:bodyPr wrap="square">
            <a:spAutoFit/>
          </a:bodyPr>
          <a:lstStyle/>
          <a:p>
            <a:pPr marL="342900" lvl="0" indent="-342900">
              <a:buFont typeface="Arial" panose="020B0604020202020204" pitchFamily="34" charset="0"/>
              <a:buChar char="•"/>
            </a:pPr>
            <a:r>
              <a:rPr lang="en-US" sz="2000" dirty="0" smtClean="0">
                <a:solidFill>
                  <a:schemeClr val="bg1"/>
                </a:solidFill>
              </a:rPr>
              <a:t>You have seven (7) days to either ACCEPT or DECLINE TTB’s proposed changes or the application will revert to the </a:t>
            </a:r>
            <a:r>
              <a:rPr lang="en-US" sz="2000" b="1" dirty="0" smtClean="0">
                <a:solidFill>
                  <a:schemeClr val="bg1"/>
                </a:solidFill>
              </a:rPr>
              <a:t>NEEDS CORRECTION </a:t>
            </a:r>
            <a:r>
              <a:rPr lang="en-US" sz="2000" dirty="0" smtClean="0">
                <a:solidFill>
                  <a:schemeClr val="bg1"/>
                </a:solidFill>
              </a:rPr>
              <a:t>status.</a:t>
            </a:r>
          </a:p>
          <a:p>
            <a:pPr lvl="0"/>
            <a:endParaRPr lang="en-US" sz="2000" dirty="0">
              <a:solidFill>
                <a:schemeClr val="bg1"/>
              </a:solidFill>
            </a:endParaRPr>
          </a:p>
          <a:p>
            <a:pPr marL="342900" lvl="0" indent="-342900">
              <a:buFont typeface="Arial" panose="020B0604020202020204" pitchFamily="34" charset="0"/>
              <a:buChar char="•"/>
            </a:pPr>
            <a:r>
              <a:rPr lang="en-US" sz="2000" dirty="0" smtClean="0">
                <a:solidFill>
                  <a:schemeClr val="bg1"/>
                </a:solidFill>
              </a:rPr>
              <a:t>You will retain the current 30-day allowance for making corrections. It will begin from the time the application entered the </a:t>
            </a:r>
            <a:r>
              <a:rPr lang="en-US" sz="2000" b="1" cap="all" dirty="0" smtClean="0">
                <a:solidFill>
                  <a:schemeClr val="bg1"/>
                </a:solidFill>
              </a:rPr>
              <a:t>Conditionally Approved</a:t>
            </a:r>
            <a:r>
              <a:rPr lang="en-US" sz="2000" dirty="0">
                <a:solidFill>
                  <a:schemeClr val="bg1"/>
                </a:solidFill>
              </a:rPr>
              <a:t> </a:t>
            </a:r>
            <a:r>
              <a:rPr lang="en-US" sz="2000" dirty="0" smtClean="0">
                <a:solidFill>
                  <a:schemeClr val="bg1"/>
                </a:solidFill>
              </a:rPr>
              <a:t>status.</a:t>
            </a:r>
          </a:p>
          <a:p>
            <a:pPr lvl="0"/>
            <a:endParaRPr lang="en-US" sz="2000" dirty="0">
              <a:solidFill>
                <a:schemeClr val="bg1"/>
              </a:solidFill>
            </a:endParaRPr>
          </a:p>
          <a:p>
            <a:pPr marL="342900" lvl="0" indent="-342900">
              <a:buFont typeface="Arial" panose="020B0604020202020204" pitchFamily="34" charset="0"/>
              <a:buChar char="•"/>
            </a:pPr>
            <a:r>
              <a:rPr lang="en-US" sz="2000" dirty="0" smtClean="0">
                <a:solidFill>
                  <a:schemeClr val="bg1"/>
                </a:solidFill>
              </a:rPr>
              <a:t>At </a:t>
            </a:r>
            <a:r>
              <a:rPr lang="en-US" sz="2000" dirty="0">
                <a:solidFill>
                  <a:schemeClr val="bg1"/>
                </a:solidFill>
              </a:rPr>
              <a:t>this </a:t>
            </a:r>
            <a:r>
              <a:rPr lang="en-US" sz="2000" dirty="0" smtClean="0">
                <a:solidFill>
                  <a:schemeClr val="bg1"/>
                </a:solidFill>
              </a:rPr>
              <a:t>time you must either accept or decline all the changes TTB has proposed. Future enhancements will allow you to select the proposed changes you want to accept or decline.</a:t>
            </a:r>
          </a:p>
          <a:p>
            <a:pPr lvl="0"/>
            <a:endParaRPr lang="en-US" sz="2000" dirty="0">
              <a:solidFill>
                <a:schemeClr val="bg1"/>
              </a:solidFill>
            </a:endParaRPr>
          </a:p>
          <a:p>
            <a:pPr marL="342900" lvl="0" indent="-342900">
              <a:buFont typeface="Arial" panose="020B0604020202020204" pitchFamily="34" charset="0"/>
              <a:buChar char="•"/>
            </a:pPr>
            <a:r>
              <a:rPr lang="en-US" sz="2000" dirty="0" smtClean="0">
                <a:solidFill>
                  <a:schemeClr val="bg1"/>
                </a:solidFill>
              </a:rPr>
              <a:t>TTB will </a:t>
            </a:r>
            <a:r>
              <a:rPr lang="en-US" sz="2000" dirty="0">
                <a:solidFill>
                  <a:schemeClr val="bg1"/>
                </a:solidFill>
              </a:rPr>
              <a:t>only propose changes to the application if the rest of the application and the label </a:t>
            </a:r>
            <a:r>
              <a:rPr lang="en-US" sz="2000" dirty="0" smtClean="0">
                <a:solidFill>
                  <a:schemeClr val="bg1"/>
                </a:solidFill>
              </a:rPr>
              <a:t>can </a:t>
            </a:r>
            <a:r>
              <a:rPr lang="en-US" sz="2000" dirty="0">
                <a:solidFill>
                  <a:schemeClr val="bg1"/>
                </a:solidFill>
              </a:rPr>
              <a:t>be approved. For example, if the brand name entered on the form contains a typo and the label does not include the Health Warning Statement, the specialist will return the application for correction rather than proposing changes to the brand name field and asking you to fix the label</a:t>
            </a:r>
            <a:r>
              <a:rPr lang="en-US" sz="2000" dirty="0" smtClean="0">
                <a:solidFill>
                  <a:schemeClr val="bg1"/>
                </a:solidFill>
              </a:rPr>
              <a:t>.</a:t>
            </a:r>
          </a:p>
        </p:txBody>
      </p:sp>
      <p:sp>
        <p:nvSpPr>
          <p:cNvPr id="3" name="Title 2"/>
          <p:cNvSpPr>
            <a:spLocks noGrp="1"/>
          </p:cNvSpPr>
          <p:nvPr>
            <p:ph type="title" idx="4294967295"/>
          </p:nvPr>
        </p:nvSpPr>
        <p:spPr>
          <a:xfrm>
            <a:off x="1842633" y="4542776"/>
            <a:ext cx="8534400" cy="1506537"/>
          </a:xfrm>
        </p:spPr>
        <p:txBody>
          <a:bodyPr/>
          <a:lstStyle/>
          <a:p>
            <a:r>
              <a:rPr lang="en-US" dirty="0" smtClean="0">
                <a:solidFill>
                  <a:schemeClr val="bg1"/>
                </a:solidFill>
              </a:rPr>
              <a:t>Keep In Mind…..</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9F83E4F2-0C8C-4080-A475-13EC602EDE26}" type="slidenum">
              <a:rPr lang="en-US" smtClean="0">
                <a:solidFill>
                  <a:prstClr val="black">
                    <a:tint val="75000"/>
                  </a:prstClr>
                </a:solidFill>
              </a:rPr>
              <a:pPr/>
              <a:t>15</a:t>
            </a:fld>
            <a:endParaRPr lang="en-US" dirty="0">
              <a:solidFill>
                <a:prstClr val="black">
                  <a:tint val="75000"/>
                </a:prstClr>
              </a:solidFill>
            </a:endParaRPr>
          </a:p>
        </p:txBody>
      </p:sp>
      <p:sp>
        <p:nvSpPr>
          <p:cNvPr id="6"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600820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15353" y="1906027"/>
            <a:ext cx="8534400" cy="1506537"/>
          </a:xfrm>
        </p:spPr>
        <p:txBody>
          <a:bodyPr/>
          <a:lstStyle/>
          <a:p>
            <a:pPr algn="ctr"/>
            <a:r>
              <a:rPr lang="en-US" dirty="0" smtClean="0">
                <a:solidFill>
                  <a:schemeClr val="bg1"/>
                </a:solidFill>
              </a:rPr>
              <a:t>Did You Know?</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9F83E4F2-0C8C-4080-A475-13EC602EDE26}" type="slidenum">
              <a:rPr lang="en-US" smtClean="0">
                <a:solidFill>
                  <a:prstClr val="black">
                    <a:tint val="75000"/>
                  </a:prstClr>
                </a:solidFill>
              </a:rPr>
              <a:pPr/>
              <a:t>16</a:t>
            </a:fld>
            <a:endParaRPr lang="en-US" dirty="0">
              <a:solidFill>
                <a:prstClr val="black">
                  <a:tint val="75000"/>
                </a:prstClr>
              </a:solidFill>
            </a:endParaRPr>
          </a:p>
        </p:txBody>
      </p:sp>
      <p:sp>
        <p:nvSpPr>
          <p:cNvPr id="5"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3723622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659476" y="580591"/>
            <a:ext cx="10715106" cy="584775"/>
          </a:xfrm>
          <a:prstGeom prst="rect">
            <a:avLst/>
          </a:prstGeom>
          <a:noFill/>
        </p:spPr>
        <p:txBody>
          <a:bodyPr wrap="square" rtlCol="0">
            <a:spAutoFit/>
          </a:bodyPr>
          <a:lstStyle/>
          <a:p>
            <a:pPr algn="ctr"/>
            <a:r>
              <a:rPr lang="en-US" sz="3200" b="1" dirty="0" smtClean="0">
                <a:solidFill>
                  <a:schemeClr val="bg1"/>
                </a:solidFill>
              </a:rPr>
              <a:t>COLAs</a:t>
            </a:r>
            <a:r>
              <a:rPr lang="en-US" sz="2800" b="1" dirty="0" smtClean="0">
                <a:solidFill>
                  <a:schemeClr val="bg1"/>
                </a:solidFill>
              </a:rPr>
              <a:t> ONLINE ENHANCED FEATURES</a:t>
            </a:r>
            <a:endParaRPr lang="en-US" sz="2800" b="1" dirty="0">
              <a:solidFill>
                <a:schemeClr val="bg1"/>
              </a:solidFill>
            </a:endParaRPr>
          </a:p>
        </p:txBody>
      </p:sp>
      <p:sp>
        <p:nvSpPr>
          <p:cNvPr id="2" name="TextBox 1"/>
          <p:cNvSpPr txBox="1"/>
          <p:nvPr/>
        </p:nvSpPr>
        <p:spPr>
          <a:xfrm>
            <a:off x="856160" y="1743913"/>
            <a:ext cx="11335840" cy="3046988"/>
          </a:xfrm>
          <a:prstGeom prst="rect">
            <a:avLst/>
          </a:prstGeom>
          <a:noFill/>
        </p:spPr>
        <p:txBody>
          <a:bodyPr wrap="square" rtlCol="0">
            <a:spAutoFit/>
          </a:bodyPr>
          <a:lstStyle/>
          <a:p>
            <a:pPr lvl="0"/>
            <a:endParaRPr lang="en-US" sz="1200" dirty="0">
              <a:solidFill>
                <a:schemeClr val="bg1"/>
              </a:solidFill>
            </a:endParaRPr>
          </a:p>
          <a:p>
            <a:pPr marL="342900" lvl="0" indent="-342900">
              <a:buFont typeface="Arial" panose="020B0604020202020204" pitchFamily="34" charset="0"/>
              <a:buChar char="•"/>
            </a:pPr>
            <a:r>
              <a:rPr lang="en-US" sz="2000" b="1" dirty="0" smtClean="0">
                <a:solidFill>
                  <a:schemeClr val="bg1"/>
                </a:solidFill>
              </a:rPr>
              <a:t>TAKE ACTION BY COLUMN</a:t>
            </a:r>
          </a:p>
          <a:p>
            <a:pPr lvl="0"/>
            <a:endParaRPr lang="en-US" sz="2000" b="1" dirty="0" smtClean="0">
              <a:solidFill>
                <a:schemeClr val="bg1"/>
              </a:solidFill>
            </a:endParaRPr>
          </a:p>
          <a:p>
            <a:pPr marL="342900" lvl="0" indent="-342900">
              <a:buFont typeface="Arial" panose="020B0604020202020204" pitchFamily="34" charset="0"/>
              <a:buChar char="•"/>
            </a:pPr>
            <a:r>
              <a:rPr lang="en-US" sz="2000" b="1" dirty="0" smtClean="0">
                <a:solidFill>
                  <a:schemeClr val="bg1"/>
                </a:solidFill>
              </a:rPr>
              <a:t>YELLOW FLAG INDICATOR</a:t>
            </a:r>
            <a:br>
              <a:rPr lang="en-US" sz="2000" b="1" dirty="0" smtClean="0">
                <a:solidFill>
                  <a:schemeClr val="bg1"/>
                </a:solidFill>
              </a:rPr>
            </a:br>
            <a:endParaRPr lang="en-US" sz="2000" b="1" dirty="0" smtClean="0">
              <a:solidFill>
                <a:schemeClr val="bg1"/>
              </a:solidFill>
            </a:endParaRPr>
          </a:p>
          <a:p>
            <a:pPr marL="342900" lvl="0" indent="-342900">
              <a:buFont typeface="Arial" panose="020B0604020202020204" pitchFamily="34" charset="0"/>
              <a:buChar char="•"/>
            </a:pPr>
            <a:r>
              <a:rPr lang="en-US" sz="2000" b="1" dirty="0" smtClean="0">
                <a:solidFill>
                  <a:schemeClr val="bg1"/>
                </a:solidFill>
              </a:rPr>
              <a:t>FILTER</a:t>
            </a:r>
            <a:br>
              <a:rPr lang="en-US" sz="2000" b="1" dirty="0" smtClean="0">
                <a:solidFill>
                  <a:schemeClr val="bg1"/>
                </a:solidFill>
              </a:rPr>
            </a:br>
            <a:endParaRPr lang="en-US" sz="2000" b="1" dirty="0" smtClean="0">
              <a:solidFill>
                <a:schemeClr val="bg1"/>
              </a:solidFill>
            </a:endParaRPr>
          </a:p>
          <a:p>
            <a:pPr marL="342900" lvl="0" indent="-342900">
              <a:buFont typeface="Arial" panose="020B0604020202020204" pitchFamily="34" charset="0"/>
              <a:buChar char="•"/>
            </a:pPr>
            <a:r>
              <a:rPr lang="en-US" sz="2000" b="1" dirty="0" smtClean="0">
                <a:solidFill>
                  <a:schemeClr val="bg1"/>
                </a:solidFill>
              </a:rPr>
              <a:t>EXPORT</a:t>
            </a:r>
            <a:br>
              <a:rPr lang="en-US" sz="2000" b="1" dirty="0" smtClean="0">
                <a:solidFill>
                  <a:schemeClr val="bg1"/>
                </a:solidFill>
              </a:rPr>
            </a:br>
            <a:endParaRPr lang="en-US" sz="2000" b="1" dirty="0" smtClean="0">
              <a:solidFill>
                <a:schemeClr val="bg1"/>
              </a:solidFill>
            </a:endParaRPr>
          </a:p>
          <a:p>
            <a:pPr marL="342900" lvl="0" indent="-342900">
              <a:buFont typeface="Arial" panose="020B0604020202020204" pitchFamily="34" charset="0"/>
              <a:buChar char="•"/>
            </a:pPr>
            <a:r>
              <a:rPr lang="en-US" sz="2000" b="1" dirty="0">
                <a:solidFill>
                  <a:prstClr val="black"/>
                </a:solidFill>
              </a:rPr>
              <a:t>EXCEL/ COPY/PRINT</a:t>
            </a:r>
            <a:endParaRPr lang="en-US" sz="2000" b="1" dirty="0" smtClean="0">
              <a:solidFill>
                <a:schemeClr val="bg1"/>
              </a:solidFill>
            </a:endParaRPr>
          </a:p>
        </p:txBody>
      </p:sp>
      <p:sp>
        <p:nvSpPr>
          <p:cNvPr id="3" name="Slide Number Placeholder 2"/>
          <p:cNvSpPr>
            <a:spLocks noGrp="1"/>
          </p:cNvSpPr>
          <p:nvPr>
            <p:ph type="sldNum" sz="quarter" idx="12"/>
          </p:nvPr>
        </p:nvSpPr>
        <p:spPr/>
        <p:txBody>
          <a:bodyPr/>
          <a:lstStyle/>
          <a:p>
            <a:fld id="{9F83E4F2-0C8C-4080-A475-13EC602EDE26}" type="slidenum">
              <a:rPr lang="en-US" smtClean="0">
                <a:solidFill>
                  <a:prstClr val="black">
                    <a:tint val="75000"/>
                  </a:prstClr>
                </a:solidFill>
              </a:rPr>
              <a:pPr/>
              <a:t>17</a:t>
            </a:fld>
            <a:endParaRPr lang="en-US" dirty="0">
              <a:solidFill>
                <a:prstClr val="black">
                  <a:tint val="75000"/>
                </a:prstClr>
              </a:solidFill>
            </a:endParaRPr>
          </a:p>
        </p:txBody>
      </p:sp>
      <p:sp>
        <p:nvSpPr>
          <p:cNvPr id="6"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4240232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304698" y="289730"/>
            <a:ext cx="4354984" cy="1077218"/>
          </a:xfrm>
          <a:prstGeom prst="rect">
            <a:avLst/>
          </a:prstGeom>
          <a:noFill/>
        </p:spPr>
        <p:txBody>
          <a:bodyPr wrap="square" rtlCol="0">
            <a:spAutoFit/>
          </a:bodyPr>
          <a:lstStyle/>
          <a:p>
            <a:r>
              <a:rPr lang="en-US" sz="3200" b="1" dirty="0" smtClean="0">
                <a:solidFill>
                  <a:schemeClr val="bg1"/>
                </a:solidFill>
              </a:rPr>
              <a:t>Take Action By Column</a:t>
            </a:r>
            <a:endParaRPr lang="en-US" sz="3200" b="1" dirty="0">
              <a:solidFill>
                <a:schemeClr val="bg1"/>
              </a:solidFill>
            </a:endParaRPr>
          </a:p>
        </p:txBody>
      </p:sp>
      <p:sp>
        <p:nvSpPr>
          <p:cNvPr id="2" name="TextBox 1"/>
          <p:cNvSpPr txBox="1"/>
          <p:nvPr/>
        </p:nvSpPr>
        <p:spPr>
          <a:xfrm>
            <a:off x="304698" y="1366948"/>
            <a:ext cx="4354984" cy="3912161"/>
          </a:xfrm>
          <a:prstGeom prst="rect">
            <a:avLst/>
          </a:prstGeom>
          <a:noFill/>
        </p:spPr>
        <p:txBody>
          <a:bodyPr wrap="square" rtlCol="0">
            <a:spAutoFit/>
          </a:bodyPr>
          <a:lstStyle/>
          <a:p>
            <a:pPr marR="0" lvl="0">
              <a:lnSpc>
                <a:spcPct val="107000"/>
              </a:lnSpc>
              <a:spcBef>
                <a:spcPts val="0"/>
              </a:spcBef>
              <a:spcAft>
                <a:spcPts val="0"/>
              </a:spcAft>
            </a:pPr>
            <a:r>
              <a:rPr lang="en-US" dirty="0">
                <a:solidFill>
                  <a:schemeClr val="bg1"/>
                </a:solidFill>
                <a:ea typeface="Calibri" panose="020F0502020204030204" pitchFamily="34" charset="0"/>
                <a:cs typeface="Arial" panose="020B0604020202020204" pitchFamily="34" charset="0"/>
              </a:rPr>
              <a:t>A new column - “</a:t>
            </a:r>
            <a:r>
              <a:rPr lang="en-US" b="1" dirty="0">
                <a:solidFill>
                  <a:schemeClr val="bg1"/>
                </a:solidFill>
                <a:ea typeface="Calibri" panose="020F0502020204030204" pitchFamily="34" charset="0"/>
                <a:cs typeface="Arial" panose="020B0604020202020204" pitchFamily="34" charset="0"/>
              </a:rPr>
              <a:t>Take Action By</a:t>
            </a:r>
            <a:r>
              <a:rPr lang="en-US" dirty="0">
                <a:solidFill>
                  <a:schemeClr val="bg1"/>
                </a:solidFill>
                <a:ea typeface="Calibri" panose="020F0502020204030204" pitchFamily="34" charset="0"/>
                <a:cs typeface="Arial" panose="020B0604020202020204" pitchFamily="34" charset="0"/>
              </a:rPr>
              <a:t>” </a:t>
            </a:r>
            <a:r>
              <a:rPr lang="en-US" dirty="0" smtClean="0">
                <a:solidFill>
                  <a:schemeClr val="bg1"/>
                </a:solidFill>
                <a:ea typeface="Calibri" panose="020F0502020204030204" pitchFamily="34" charset="0"/>
                <a:cs typeface="Arial" panose="020B0604020202020204" pitchFamily="34" charset="0"/>
              </a:rPr>
              <a:t>- </a:t>
            </a:r>
            <a:r>
              <a:rPr lang="en-US" dirty="0">
                <a:solidFill>
                  <a:schemeClr val="bg1"/>
                </a:solidFill>
                <a:ea typeface="Calibri" panose="020F0502020204030204" pitchFamily="34" charset="0"/>
                <a:cs typeface="Arial" panose="020B0604020202020204" pitchFamily="34" charset="0"/>
              </a:rPr>
              <a:t>has been added to the </a:t>
            </a:r>
            <a:r>
              <a:rPr lang="en-US" b="1" dirty="0">
                <a:solidFill>
                  <a:schemeClr val="bg1"/>
                </a:solidFill>
                <a:ea typeface="Calibri" panose="020F0502020204030204" pitchFamily="34" charset="0"/>
                <a:cs typeface="Arial" panose="020B0604020202020204" pitchFamily="34" charset="0"/>
              </a:rPr>
              <a:t>My eApplications</a:t>
            </a:r>
            <a:r>
              <a:rPr lang="en-US" dirty="0">
                <a:solidFill>
                  <a:schemeClr val="bg1"/>
                </a:solidFill>
                <a:ea typeface="Calibri" panose="020F0502020204030204" pitchFamily="34" charset="0"/>
                <a:cs typeface="Arial" panose="020B0604020202020204" pitchFamily="34" charset="0"/>
              </a:rPr>
              <a:t> table. This </a:t>
            </a:r>
            <a:r>
              <a:rPr lang="en-US" dirty="0" smtClean="0">
                <a:solidFill>
                  <a:schemeClr val="bg1"/>
                </a:solidFill>
                <a:ea typeface="Calibri" panose="020F0502020204030204" pitchFamily="34" charset="0"/>
                <a:cs typeface="Arial" panose="020B0604020202020204" pitchFamily="34" charset="0"/>
              </a:rPr>
              <a:t>column displays </a:t>
            </a:r>
            <a:r>
              <a:rPr lang="en-US" dirty="0">
                <a:solidFill>
                  <a:schemeClr val="bg1"/>
                </a:solidFill>
                <a:ea typeface="Calibri" panose="020F0502020204030204" pitchFamily="34" charset="0"/>
                <a:cs typeface="Arial" panose="020B0604020202020204" pitchFamily="34" charset="0"/>
              </a:rPr>
              <a:t>the deadline date for applications that require your </a:t>
            </a:r>
            <a:r>
              <a:rPr lang="en-US" dirty="0" smtClean="0">
                <a:solidFill>
                  <a:schemeClr val="bg1"/>
                </a:solidFill>
                <a:ea typeface="Calibri" panose="020F0502020204030204" pitchFamily="34" charset="0"/>
                <a:cs typeface="Arial" panose="020B0604020202020204" pitchFamily="34" charset="0"/>
              </a:rPr>
              <a:t>attention. </a:t>
            </a:r>
          </a:p>
          <a:p>
            <a:pPr marR="0" lvl="0">
              <a:lnSpc>
                <a:spcPct val="107000"/>
              </a:lnSpc>
              <a:spcBef>
                <a:spcPts val="0"/>
              </a:spcBef>
              <a:spcAft>
                <a:spcPts val="0"/>
              </a:spcAft>
            </a:pPr>
            <a:endParaRPr lang="en-US" dirty="0">
              <a:solidFill>
                <a:schemeClr val="bg1"/>
              </a:solidFill>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dirty="0" smtClean="0">
                <a:solidFill>
                  <a:schemeClr val="bg1"/>
                </a:solidFill>
                <a:ea typeface="Calibri" panose="020F0502020204030204" pitchFamily="34" charset="0"/>
                <a:cs typeface="Arial" panose="020B0604020202020204" pitchFamily="34" charset="0"/>
              </a:rPr>
              <a:t>The </a:t>
            </a:r>
            <a:r>
              <a:rPr lang="en-US" dirty="0">
                <a:solidFill>
                  <a:schemeClr val="bg1"/>
                </a:solidFill>
                <a:ea typeface="Calibri" panose="020F0502020204030204" pitchFamily="34" charset="0"/>
                <a:cs typeface="Arial" panose="020B0604020202020204" pitchFamily="34" charset="0"/>
              </a:rPr>
              <a:t>date is displayed in red, in the </a:t>
            </a:r>
            <a:r>
              <a:rPr lang="en-US" b="1" dirty="0">
                <a:solidFill>
                  <a:schemeClr val="bg1"/>
                </a:solidFill>
                <a:ea typeface="Calibri" panose="020F0502020204030204" pitchFamily="34" charset="0"/>
                <a:cs typeface="Arial" panose="020B0604020202020204" pitchFamily="34" charset="0"/>
              </a:rPr>
              <a:t>mm/dd/yyyy</a:t>
            </a:r>
            <a:r>
              <a:rPr lang="en-US" dirty="0">
                <a:solidFill>
                  <a:schemeClr val="bg1"/>
                </a:solidFill>
                <a:ea typeface="Calibri" panose="020F0502020204030204" pitchFamily="34" charset="0"/>
                <a:cs typeface="Arial" panose="020B0604020202020204" pitchFamily="34" charset="0"/>
              </a:rPr>
              <a:t> format, with the closest date on top, by default. The column will be empty for </a:t>
            </a:r>
            <a:r>
              <a:rPr lang="en-US" dirty="0" smtClean="0">
                <a:solidFill>
                  <a:schemeClr val="bg1"/>
                </a:solidFill>
                <a:ea typeface="Calibri" panose="020F0502020204030204" pitchFamily="34" charset="0"/>
                <a:cs typeface="Arial" panose="020B0604020202020204" pitchFamily="34" charset="0"/>
              </a:rPr>
              <a:t>applications </a:t>
            </a:r>
            <a:r>
              <a:rPr lang="en-US" dirty="0">
                <a:solidFill>
                  <a:schemeClr val="bg1"/>
                </a:solidFill>
                <a:ea typeface="Calibri" panose="020F0502020204030204" pitchFamily="34" charset="0"/>
                <a:cs typeface="Arial" panose="020B0604020202020204" pitchFamily="34" charset="0"/>
              </a:rPr>
              <a:t>that require no action on your part. </a:t>
            </a:r>
            <a:endParaRPr lang="en-US" dirty="0">
              <a:solidFill>
                <a:schemeClr val="bg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6805" y="452559"/>
            <a:ext cx="7040422" cy="4899398"/>
          </a:xfrm>
          <a:prstGeom prst="rect">
            <a:avLst/>
          </a:prstGeom>
        </p:spPr>
      </p:pic>
      <p:sp>
        <p:nvSpPr>
          <p:cNvPr id="3" name="Slide Number Placeholder 2"/>
          <p:cNvSpPr>
            <a:spLocks noGrp="1"/>
          </p:cNvSpPr>
          <p:nvPr>
            <p:ph type="sldNum" sz="quarter" idx="12"/>
          </p:nvPr>
        </p:nvSpPr>
        <p:spPr/>
        <p:txBody>
          <a:bodyPr/>
          <a:lstStyle/>
          <a:p>
            <a:fld id="{9F83E4F2-0C8C-4080-A475-13EC602EDE26}" type="slidenum">
              <a:rPr lang="en-US" smtClean="0">
                <a:solidFill>
                  <a:prstClr val="black">
                    <a:tint val="75000"/>
                  </a:prstClr>
                </a:solidFill>
              </a:rPr>
              <a:pPr/>
              <a:t>18</a:t>
            </a:fld>
            <a:endParaRPr lang="en-US" dirty="0">
              <a:solidFill>
                <a:prstClr val="black">
                  <a:tint val="75000"/>
                </a:prstClr>
              </a:solidFill>
            </a:endParaRPr>
          </a:p>
        </p:txBody>
      </p:sp>
      <p:sp>
        <p:nvSpPr>
          <p:cNvPr id="7"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3970197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335823" y="279586"/>
            <a:ext cx="3847869" cy="1077218"/>
          </a:xfrm>
          <a:prstGeom prst="rect">
            <a:avLst/>
          </a:prstGeom>
          <a:noFill/>
        </p:spPr>
        <p:txBody>
          <a:bodyPr wrap="square" rtlCol="0">
            <a:spAutoFit/>
          </a:bodyPr>
          <a:lstStyle/>
          <a:p>
            <a:r>
              <a:rPr lang="en-US" sz="3200" b="1" dirty="0" smtClean="0">
                <a:solidFill>
                  <a:schemeClr val="bg1"/>
                </a:solidFill>
              </a:rPr>
              <a:t>Yellow Flag Indicator</a:t>
            </a:r>
            <a:endParaRPr lang="en-US" sz="3200" b="1" dirty="0">
              <a:solidFill>
                <a:schemeClr val="bg1"/>
              </a:solidFill>
            </a:endParaRPr>
          </a:p>
        </p:txBody>
      </p:sp>
      <p:sp>
        <p:nvSpPr>
          <p:cNvPr id="2" name="TextBox 1"/>
          <p:cNvSpPr txBox="1"/>
          <p:nvPr/>
        </p:nvSpPr>
        <p:spPr>
          <a:xfrm>
            <a:off x="335822" y="1669600"/>
            <a:ext cx="3847869" cy="1938992"/>
          </a:xfrm>
          <a:prstGeom prst="rect">
            <a:avLst/>
          </a:prstGeom>
          <a:noFill/>
        </p:spPr>
        <p:txBody>
          <a:bodyPr wrap="square" rtlCol="0">
            <a:spAutoFit/>
          </a:bodyPr>
          <a:lstStyle/>
          <a:p>
            <a:r>
              <a:rPr lang="en-US" sz="2000" dirty="0" smtClean="0">
                <a:solidFill>
                  <a:schemeClr val="bg1"/>
                </a:solidFill>
              </a:rPr>
              <a:t>Yellow flag </a:t>
            </a:r>
            <a:r>
              <a:rPr lang="en-US" sz="2000" dirty="0">
                <a:solidFill>
                  <a:schemeClr val="bg1"/>
                </a:solidFill>
              </a:rPr>
              <a:t>is </a:t>
            </a:r>
            <a:r>
              <a:rPr lang="en-US" sz="2000" dirty="0" smtClean="0">
                <a:solidFill>
                  <a:schemeClr val="bg1"/>
                </a:solidFill>
              </a:rPr>
              <a:t>an </a:t>
            </a:r>
            <a:r>
              <a:rPr lang="en-US" sz="2000" dirty="0">
                <a:solidFill>
                  <a:schemeClr val="bg1"/>
                </a:solidFill>
              </a:rPr>
              <a:t>indication that the approved </a:t>
            </a:r>
            <a:r>
              <a:rPr lang="en-US" sz="2000" dirty="0" smtClean="0">
                <a:solidFill>
                  <a:schemeClr val="bg1"/>
                </a:solidFill>
              </a:rPr>
              <a:t>application </a:t>
            </a:r>
            <a:r>
              <a:rPr lang="en-US" sz="2000" dirty="0">
                <a:solidFill>
                  <a:schemeClr val="bg1"/>
                </a:solidFill>
              </a:rPr>
              <a:t>has qualifications that may require </a:t>
            </a:r>
            <a:r>
              <a:rPr lang="en-US" sz="2000" dirty="0" smtClean="0">
                <a:solidFill>
                  <a:schemeClr val="bg1"/>
                </a:solidFill>
              </a:rPr>
              <a:t>you to make some </a:t>
            </a:r>
            <a:r>
              <a:rPr lang="en-US" sz="2000" dirty="0">
                <a:solidFill>
                  <a:schemeClr val="bg1"/>
                </a:solidFill>
              </a:rPr>
              <a:t>changes to the label prior to </a:t>
            </a:r>
            <a:r>
              <a:rPr lang="en-US" sz="2000" dirty="0" smtClean="0">
                <a:solidFill>
                  <a:schemeClr val="bg1"/>
                </a:solidFill>
              </a:rPr>
              <a:t>printing.</a:t>
            </a:r>
            <a:endParaRPr lang="en-US" sz="2000" dirty="0">
              <a:solidFill>
                <a:schemeClr val="bg1"/>
              </a:solidFill>
            </a:endParaRPr>
          </a:p>
        </p:txBody>
      </p:sp>
      <p:grpSp>
        <p:nvGrpSpPr>
          <p:cNvPr id="6" name="Group 5"/>
          <p:cNvGrpSpPr/>
          <p:nvPr/>
        </p:nvGrpSpPr>
        <p:grpSpPr>
          <a:xfrm>
            <a:off x="4409163" y="279586"/>
            <a:ext cx="7472722" cy="5119131"/>
            <a:chOff x="3892038" y="968519"/>
            <a:chExt cx="7175655" cy="4779034"/>
          </a:xfrm>
        </p:grpSpPr>
        <p:pic>
          <p:nvPicPr>
            <p:cNvPr id="8" name="Picture 7"/>
            <p:cNvPicPr>
              <a:picLocks noChangeAspect="1"/>
            </p:cNvPicPr>
            <p:nvPr/>
          </p:nvPicPr>
          <p:blipFill>
            <a:blip r:embed="rId2"/>
            <a:stretch>
              <a:fillRect/>
            </a:stretch>
          </p:blipFill>
          <p:spPr>
            <a:xfrm>
              <a:off x="3892038" y="968519"/>
              <a:ext cx="7175655" cy="4779034"/>
            </a:xfrm>
            <a:prstGeom prst="rect">
              <a:avLst/>
            </a:prstGeom>
            <a:effectLst>
              <a:outerShdw blurRad="50800" dist="38100" dir="8100000" algn="tr" rotWithShape="0">
                <a:prstClr val="black">
                  <a:alpha val="40000"/>
                </a:prstClr>
              </a:outerShdw>
            </a:effectLst>
          </p:spPr>
        </p:pic>
        <p:pic>
          <p:nvPicPr>
            <p:cNvPr id="7" name="Picture 6"/>
            <p:cNvPicPr>
              <a:picLocks noChangeAspect="1"/>
            </p:cNvPicPr>
            <p:nvPr/>
          </p:nvPicPr>
          <p:blipFill>
            <a:blip r:embed="rId3"/>
            <a:stretch>
              <a:fillRect/>
            </a:stretch>
          </p:blipFill>
          <p:spPr>
            <a:xfrm>
              <a:off x="9712351" y="4179867"/>
              <a:ext cx="209524" cy="209524"/>
            </a:xfrm>
            <a:prstGeom prst="rect">
              <a:avLst/>
            </a:prstGeom>
          </p:spPr>
        </p:pic>
        <p:sp>
          <p:nvSpPr>
            <p:cNvPr id="3" name="Oval 2"/>
            <p:cNvSpPr/>
            <p:nvPr/>
          </p:nvSpPr>
          <p:spPr>
            <a:xfrm>
              <a:off x="9678949" y="4081908"/>
              <a:ext cx="294291" cy="4054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892038" y="1633838"/>
              <a:ext cx="3863111" cy="369332"/>
            </a:xfrm>
            <a:prstGeom prst="rect">
              <a:avLst/>
            </a:prstGeom>
            <a:noFill/>
            <a:ln w="38100">
              <a:solidFill>
                <a:srgbClr val="C00000"/>
              </a:solidFill>
            </a:ln>
          </p:spPr>
          <p:txBody>
            <a:bodyPr wrap="square" rtlCol="0">
              <a:spAutoFit/>
            </a:bodyPr>
            <a:lstStyle/>
            <a:p>
              <a:endParaRPr lang="en-US" dirty="0"/>
            </a:p>
          </p:txBody>
        </p:sp>
      </p:grpSp>
      <p:sp>
        <p:nvSpPr>
          <p:cNvPr id="4" name="Slide Number Placeholder 3"/>
          <p:cNvSpPr>
            <a:spLocks noGrp="1"/>
          </p:cNvSpPr>
          <p:nvPr>
            <p:ph type="sldNum" sz="quarter" idx="12"/>
          </p:nvPr>
        </p:nvSpPr>
        <p:spPr/>
        <p:txBody>
          <a:bodyPr/>
          <a:lstStyle/>
          <a:p>
            <a:fld id="{9F83E4F2-0C8C-4080-A475-13EC602EDE26}" type="slidenum">
              <a:rPr lang="en-US" smtClean="0">
                <a:solidFill>
                  <a:prstClr val="black">
                    <a:tint val="75000"/>
                  </a:prstClr>
                </a:solidFill>
              </a:rPr>
              <a:pPr/>
              <a:t>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1567555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5877" y="4295134"/>
            <a:ext cx="8534400" cy="1507067"/>
          </a:xfrm>
          <a:noFill/>
        </p:spPr>
        <p:txBody>
          <a:bodyPr/>
          <a:lstStyle/>
          <a:p>
            <a:r>
              <a:rPr lang="en-US" dirty="0" smtClean="0">
                <a:solidFill>
                  <a:schemeClr val="bg1"/>
                </a:solidFill>
              </a:rPr>
              <a:t>Disclaimer</a:t>
            </a:r>
            <a:endParaRPr lang="en-US" dirty="0">
              <a:solidFill>
                <a:schemeClr val="bg1"/>
              </a:solidFill>
            </a:endParaRPr>
          </a:p>
        </p:txBody>
      </p:sp>
      <p:sp>
        <p:nvSpPr>
          <p:cNvPr id="6" name="TextBox 5"/>
          <p:cNvSpPr txBox="1"/>
          <p:nvPr/>
        </p:nvSpPr>
        <p:spPr>
          <a:xfrm>
            <a:off x="1409700" y="723900"/>
            <a:ext cx="9334500" cy="3848233"/>
          </a:xfrm>
          <a:prstGeom prst="rect">
            <a:avLst/>
          </a:prstGeom>
          <a:noFill/>
        </p:spPr>
        <p:txBody>
          <a:bodyPr wrap="square" rtlCol="0">
            <a:spAutoFit/>
          </a:bodyPr>
          <a:lstStyle/>
          <a:p>
            <a:pPr>
              <a:lnSpc>
                <a:spcPct val="107000"/>
              </a:lnSpc>
              <a:spcAft>
                <a:spcPts val="800"/>
              </a:spcAft>
            </a:pPr>
            <a:r>
              <a:rPr lang="en-US"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Notice:</a:t>
            </a:r>
            <a:endParaRPr lang="en-US" dirty="0">
              <a:solidFill>
                <a:schemeClr val="bg1"/>
              </a:solidFill>
            </a:endParaRPr>
          </a:p>
          <a:p>
            <a:r>
              <a:rPr lang="en-US" dirty="0">
                <a:solidFill>
                  <a:schemeClr val="bg1"/>
                </a:solidFill>
              </a:rPr>
              <a:t>This information is being presented to help the public to understand and comply </a:t>
            </a:r>
            <a:r>
              <a:rPr lang="en-US" dirty="0" smtClean="0">
                <a:solidFill>
                  <a:schemeClr val="bg1"/>
                </a:solidFill>
              </a:rPr>
              <a:t>with the </a:t>
            </a:r>
            <a:r>
              <a:rPr lang="en-US" dirty="0">
                <a:solidFill>
                  <a:schemeClr val="bg1"/>
                </a:solidFill>
              </a:rPr>
              <a:t>laws and regulations that the Alcohol and Tobacco Tax and Trade Bureau administers. It is not intended to establish any new, or change any existing, definitions, interpretations, standards, or procedures regarding those laws and regulations</a:t>
            </a:r>
            <a:r>
              <a:rPr lang="en-US" dirty="0" smtClean="0">
                <a:solidFill>
                  <a:schemeClr val="bg1"/>
                </a:solidFill>
              </a:rPr>
              <a:t>.</a:t>
            </a:r>
          </a:p>
          <a:p>
            <a:r>
              <a:rPr lang="en-US" dirty="0">
                <a:solidFill>
                  <a:schemeClr val="bg1"/>
                </a:solidFill>
              </a:rPr>
              <a:t/>
            </a:r>
            <a:br>
              <a:rPr lang="en-US" dirty="0">
                <a:solidFill>
                  <a:schemeClr val="bg1"/>
                </a:solidFill>
              </a:rPr>
            </a:br>
            <a:r>
              <a:rPr lang="en-US" dirty="0" smtClean="0">
                <a:solidFill>
                  <a:schemeClr val="bg1"/>
                </a:solidFill>
              </a:rPr>
              <a:t>In </a:t>
            </a:r>
            <a:r>
              <a:rPr lang="en-US" dirty="0">
                <a:solidFill>
                  <a:schemeClr val="bg1"/>
                </a:solidFill>
              </a:rPr>
              <a:t>addition, this presentation may be made obsolete by changes in laws and regulations. Please consult the regulations for the most current regulatory </a:t>
            </a:r>
            <a:r>
              <a:rPr lang="en-US" dirty="0" smtClean="0">
                <a:solidFill>
                  <a:schemeClr val="bg1"/>
                </a:solidFill>
              </a:rPr>
              <a:t>requirements.</a:t>
            </a:r>
            <a:endParaRPr lang="en-US" dirty="0">
              <a:solidFill>
                <a:schemeClr val="bg1"/>
              </a:solidFill>
            </a:endParaRPr>
          </a:p>
          <a:p>
            <a:endParaRPr lang="en-US" dirty="0" smtClean="0">
              <a:solidFill>
                <a:schemeClr val="bg1"/>
              </a:solidFill>
            </a:endParaRPr>
          </a:p>
          <a:p>
            <a:r>
              <a:rPr lang="en-US" dirty="0" smtClean="0">
                <a:solidFill>
                  <a:schemeClr val="bg1"/>
                </a:solidFill>
              </a:rPr>
              <a:t>Sample </a:t>
            </a:r>
            <a:r>
              <a:rPr lang="en-US" dirty="0">
                <a:solidFill>
                  <a:schemeClr val="bg1"/>
                </a:solidFill>
              </a:rPr>
              <a:t>documents (such as records, returns, and labels) are for illustrative </a:t>
            </a:r>
            <a:r>
              <a:rPr lang="en-US" dirty="0" smtClean="0">
                <a:solidFill>
                  <a:schemeClr val="bg1"/>
                </a:solidFill>
              </a:rPr>
              <a:t>purposes only </a:t>
            </a:r>
            <a:r>
              <a:rPr lang="en-US" dirty="0">
                <a:solidFill>
                  <a:schemeClr val="bg1"/>
                </a:solidFill>
              </a:rPr>
              <a:t>and contain fictitious data.</a:t>
            </a:r>
            <a:endPar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F83E4F2-0C8C-4080-A475-13EC602EDE26}" type="slidenum">
              <a:rPr lang="en-US" smtClean="0">
                <a:solidFill>
                  <a:prstClr val="black">
                    <a:tint val="75000"/>
                  </a:prstClr>
                </a:solidFill>
              </a:rPr>
              <a:pPr/>
              <a:t>2</a:t>
            </a:fld>
            <a:endParaRPr lang="en-US" dirty="0">
              <a:solidFill>
                <a:prstClr val="black">
                  <a:tint val="75000"/>
                </a:prstClr>
              </a:solidFill>
            </a:endParaRPr>
          </a:p>
        </p:txBody>
      </p:sp>
      <p:sp>
        <p:nvSpPr>
          <p:cNvPr id="3"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2676862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265559" y="282278"/>
            <a:ext cx="3055172" cy="584775"/>
          </a:xfrm>
          <a:prstGeom prst="rect">
            <a:avLst/>
          </a:prstGeom>
          <a:noFill/>
        </p:spPr>
        <p:txBody>
          <a:bodyPr wrap="square" rtlCol="0">
            <a:spAutoFit/>
          </a:bodyPr>
          <a:lstStyle/>
          <a:p>
            <a:r>
              <a:rPr lang="en-US" sz="3200" b="1" dirty="0" smtClean="0">
                <a:solidFill>
                  <a:schemeClr val="bg1"/>
                </a:solidFill>
              </a:rPr>
              <a:t>Filters </a:t>
            </a:r>
            <a:endParaRPr lang="en-US" sz="3200" b="1" dirty="0">
              <a:solidFill>
                <a:schemeClr val="bg1"/>
              </a:solidFill>
            </a:endParaRPr>
          </a:p>
        </p:txBody>
      </p:sp>
      <p:sp>
        <p:nvSpPr>
          <p:cNvPr id="2" name="TextBox 1"/>
          <p:cNvSpPr txBox="1"/>
          <p:nvPr/>
        </p:nvSpPr>
        <p:spPr>
          <a:xfrm>
            <a:off x="265559" y="1080087"/>
            <a:ext cx="4055920" cy="3785652"/>
          </a:xfrm>
          <a:prstGeom prst="rect">
            <a:avLst/>
          </a:prstGeom>
          <a:noFill/>
        </p:spPr>
        <p:txBody>
          <a:bodyPr wrap="square" rtlCol="0">
            <a:spAutoFit/>
          </a:bodyPr>
          <a:lstStyle/>
          <a:p>
            <a:pPr lvl="0"/>
            <a:r>
              <a:rPr lang="en-US" sz="2000" dirty="0" smtClean="0">
                <a:solidFill>
                  <a:schemeClr val="bg1"/>
                </a:solidFill>
              </a:rPr>
              <a:t>Filters </a:t>
            </a:r>
            <a:r>
              <a:rPr lang="en-US" sz="2000" b="1" dirty="0">
                <a:solidFill>
                  <a:schemeClr val="bg1"/>
                </a:solidFill>
              </a:rPr>
              <a:t>the</a:t>
            </a:r>
            <a:r>
              <a:rPr lang="en-US" sz="2000" dirty="0">
                <a:solidFill>
                  <a:schemeClr val="bg1"/>
                </a:solidFill>
              </a:rPr>
              <a:t> </a:t>
            </a:r>
            <a:r>
              <a:rPr lang="en-US" sz="2000" b="1" dirty="0">
                <a:solidFill>
                  <a:schemeClr val="bg1"/>
                </a:solidFill>
              </a:rPr>
              <a:t>whole</a:t>
            </a:r>
            <a:r>
              <a:rPr lang="en-US" sz="2000" dirty="0">
                <a:solidFill>
                  <a:schemeClr val="bg1"/>
                </a:solidFill>
              </a:rPr>
              <a:t> application list for specified values, in </a:t>
            </a:r>
            <a:r>
              <a:rPr lang="en-US" sz="2000" b="1" dirty="0">
                <a:solidFill>
                  <a:schemeClr val="bg1"/>
                </a:solidFill>
              </a:rPr>
              <a:t>any column</a:t>
            </a:r>
            <a:r>
              <a:rPr lang="en-US" sz="2000" dirty="0">
                <a:solidFill>
                  <a:schemeClr val="bg1"/>
                </a:solidFill>
              </a:rPr>
              <a:t>, as you type inside the filter box. </a:t>
            </a:r>
            <a:endParaRPr lang="en-US" sz="2000" dirty="0" smtClean="0">
              <a:solidFill>
                <a:schemeClr val="bg1"/>
              </a:solidFill>
            </a:endParaRPr>
          </a:p>
          <a:p>
            <a:pPr lvl="0"/>
            <a:endParaRPr lang="en-US" sz="2000" dirty="0">
              <a:solidFill>
                <a:schemeClr val="bg1"/>
              </a:solidFill>
            </a:endParaRPr>
          </a:p>
          <a:p>
            <a:pPr lvl="0"/>
            <a:r>
              <a:rPr lang="en-US" sz="2000" dirty="0" smtClean="0">
                <a:solidFill>
                  <a:schemeClr val="bg1"/>
                </a:solidFill>
              </a:rPr>
              <a:t>It </a:t>
            </a:r>
            <a:r>
              <a:rPr lang="en-US" sz="2000" dirty="0">
                <a:solidFill>
                  <a:schemeClr val="bg1"/>
                </a:solidFill>
              </a:rPr>
              <a:t>will also display the number of matches for your </a:t>
            </a:r>
            <a:r>
              <a:rPr lang="en-US" sz="2000" dirty="0" smtClean="0">
                <a:solidFill>
                  <a:schemeClr val="bg1"/>
                </a:solidFill>
              </a:rPr>
              <a:t>filter </a:t>
            </a:r>
            <a:r>
              <a:rPr lang="en-US" sz="2000" dirty="0">
                <a:solidFill>
                  <a:schemeClr val="bg1"/>
                </a:solidFill>
              </a:rPr>
              <a:t>on the top left side, above the table</a:t>
            </a:r>
            <a:r>
              <a:rPr lang="en-US" sz="2000" dirty="0" smtClean="0">
                <a:solidFill>
                  <a:schemeClr val="bg1"/>
                </a:solidFill>
              </a:rPr>
              <a:t>.</a:t>
            </a:r>
          </a:p>
          <a:p>
            <a:pPr lvl="0"/>
            <a:endParaRPr lang="en-US" sz="2000" dirty="0" smtClean="0">
              <a:solidFill>
                <a:schemeClr val="bg1"/>
              </a:solidFill>
            </a:endParaRPr>
          </a:p>
          <a:p>
            <a:pPr lvl="0"/>
            <a:endParaRPr lang="en-US" sz="2000" dirty="0">
              <a:solidFill>
                <a:schemeClr val="bg1"/>
              </a:solidFill>
            </a:endParaRPr>
          </a:p>
          <a:p>
            <a:pPr lvl="0"/>
            <a:endParaRPr lang="en-US" sz="2000" dirty="0" smtClean="0">
              <a:solidFill>
                <a:schemeClr val="bg1"/>
              </a:solidFill>
            </a:endParaRPr>
          </a:p>
          <a:p>
            <a:pPr lvl="0"/>
            <a:endParaRPr lang="en-US" sz="2000" dirty="0">
              <a:solidFill>
                <a:schemeClr val="bg1"/>
              </a:solidFill>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580" y="282278"/>
            <a:ext cx="7301605" cy="4964086"/>
          </a:xfrm>
          <a:prstGeom prst="rect">
            <a:avLst/>
          </a:prstGeom>
        </p:spPr>
      </p:pic>
      <p:sp>
        <p:nvSpPr>
          <p:cNvPr id="5" name="Slide Number Placeholder 4"/>
          <p:cNvSpPr>
            <a:spLocks noGrp="1"/>
          </p:cNvSpPr>
          <p:nvPr>
            <p:ph type="sldNum" sz="quarter" idx="12"/>
          </p:nvPr>
        </p:nvSpPr>
        <p:spPr/>
        <p:txBody>
          <a:bodyPr/>
          <a:lstStyle/>
          <a:p>
            <a:fld id="{9F83E4F2-0C8C-4080-A475-13EC602EDE26}" type="slidenum">
              <a:rPr lang="en-US" smtClean="0">
                <a:solidFill>
                  <a:prstClr val="black">
                    <a:tint val="75000"/>
                  </a:prstClr>
                </a:solidFill>
              </a:rPr>
              <a:pPr/>
              <a:t>20</a:t>
            </a:fld>
            <a:endParaRPr lang="en-US" dirty="0">
              <a:solidFill>
                <a:prstClr val="black">
                  <a:tint val="75000"/>
                </a:prstClr>
              </a:solidFill>
            </a:endParaRPr>
          </a:p>
        </p:txBody>
      </p:sp>
      <p:sp>
        <p:nvSpPr>
          <p:cNvPr id="7"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805416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243373" y="294214"/>
            <a:ext cx="3055172" cy="1077218"/>
          </a:xfrm>
          <a:prstGeom prst="rect">
            <a:avLst/>
          </a:prstGeom>
          <a:noFill/>
        </p:spPr>
        <p:txBody>
          <a:bodyPr wrap="square" rtlCol="0">
            <a:spAutoFit/>
          </a:bodyPr>
          <a:lstStyle/>
          <a:p>
            <a:r>
              <a:rPr lang="en-US" sz="3200" b="1" dirty="0" smtClean="0">
                <a:solidFill>
                  <a:schemeClr val="bg1"/>
                </a:solidFill>
              </a:rPr>
              <a:t>Export all Applications </a:t>
            </a:r>
            <a:endParaRPr lang="en-US" sz="3200" b="1" dirty="0">
              <a:solidFill>
                <a:schemeClr val="bg1"/>
              </a:solidFill>
            </a:endParaRPr>
          </a:p>
        </p:txBody>
      </p:sp>
      <p:sp>
        <p:nvSpPr>
          <p:cNvPr id="2" name="TextBox 1"/>
          <p:cNvSpPr txBox="1"/>
          <p:nvPr/>
        </p:nvSpPr>
        <p:spPr>
          <a:xfrm>
            <a:off x="137786" y="1550178"/>
            <a:ext cx="4250777" cy="5318379"/>
          </a:xfrm>
          <a:prstGeom prst="rect">
            <a:avLst/>
          </a:prstGeom>
          <a:noFill/>
        </p:spPr>
        <p:txBody>
          <a:bodyPr wrap="square" rtlCol="0">
            <a:spAutoFit/>
          </a:bodyPr>
          <a:lstStyle/>
          <a:p>
            <a:pPr marR="0" lvl="0">
              <a:lnSpc>
                <a:spcPct val="107000"/>
              </a:lnSpc>
              <a:spcBef>
                <a:spcPts val="0"/>
              </a:spcBef>
              <a:spcAft>
                <a:spcPts val="0"/>
              </a:spcAft>
            </a:pPr>
            <a:r>
              <a:rPr lang="en-US" sz="2000" b="1" dirty="0" smtClean="0">
                <a:solidFill>
                  <a:schemeClr val="bg1"/>
                </a:solidFill>
                <a:ea typeface="Calibri" panose="020F0502020204030204" pitchFamily="34" charset="0"/>
                <a:cs typeface="Arial" panose="020B0604020202020204" pitchFamily="34" charset="0"/>
              </a:rPr>
              <a:t>Export </a:t>
            </a:r>
            <a:r>
              <a:rPr lang="en-US" sz="2000" b="1" dirty="0">
                <a:solidFill>
                  <a:schemeClr val="bg1"/>
                </a:solidFill>
                <a:ea typeface="Calibri" panose="020F0502020204030204" pitchFamily="34" charset="0"/>
                <a:cs typeface="Arial" panose="020B0604020202020204" pitchFamily="34" charset="0"/>
              </a:rPr>
              <a:t>all Applications</a:t>
            </a:r>
            <a:r>
              <a:rPr lang="en-US" sz="2000" dirty="0" smtClean="0">
                <a:solidFill>
                  <a:schemeClr val="bg1"/>
                </a:solidFill>
                <a:ea typeface="Calibri" panose="020F0502020204030204" pitchFamily="34" charset="0"/>
                <a:cs typeface="Arial" panose="020B0604020202020204" pitchFamily="34" charset="0"/>
              </a:rPr>
              <a:t> gives you a comprehensive list of all your </a:t>
            </a:r>
            <a:r>
              <a:rPr lang="en-US" sz="2000" dirty="0">
                <a:solidFill>
                  <a:schemeClr val="bg1"/>
                </a:solidFill>
                <a:ea typeface="Calibri" panose="020F0502020204030204" pitchFamily="34" charset="0"/>
                <a:cs typeface="Arial" panose="020B0604020202020204" pitchFamily="34" charset="0"/>
              </a:rPr>
              <a:t>applications </a:t>
            </a:r>
            <a:r>
              <a:rPr lang="en-US" sz="2000" dirty="0" smtClean="0">
                <a:solidFill>
                  <a:schemeClr val="bg1"/>
                </a:solidFill>
                <a:ea typeface="Calibri" panose="020F0502020204030204" pitchFamily="34" charset="0"/>
                <a:cs typeface="Arial" panose="020B0604020202020204" pitchFamily="34" charset="0"/>
              </a:rPr>
              <a:t>in </a:t>
            </a:r>
            <a:r>
              <a:rPr lang="en-US" sz="2000" dirty="0">
                <a:solidFill>
                  <a:schemeClr val="bg1"/>
                </a:solidFill>
                <a:ea typeface="Calibri" panose="020F0502020204030204" pitchFamily="34" charset="0"/>
                <a:cs typeface="Arial" panose="020B0604020202020204" pitchFamily="34" charset="0"/>
              </a:rPr>
              <a:t>an Excel </a:t>
            </a:r>
            <a:r>
              <a:rPr lang="en-US" sz="2000" dirty="0" smtClean="0">
                <a:solidFill>
                  <a:schemeClr val="bg1"/>
                </a:solidFill>
                <a:ea typeface="Calibri" panose="020F0502020204030204" pitchFamily="34" charset="0"/>
                <a:cs typeface="Arial" panose="020B0604020202020204" pitchFamily="34" charset="0"/>
              </a:rPr>
              <a:t>file</a:t>
            </a:r>
            <a:r>
              <a:rPr lang="en-US" sz="2000" dirty="0">
                <a:solidFill>
                  <a:schemeClr val="bg1"/>
                </a:solidFill>
                <a:ea typeface="Calibri" panose="020F0502020204030204" pitchFamily="34" charset="0"/>
                <a:cs typeface="Arial" panose="020B0604020202020204" pitchFamily="34" charset="0"/>
              </a:rPr>
              <a:t>. </a:t>
            </a:r>
            <a:endParaRPr lang="en-US" sz="2000" dirty="0" smtClean="0">
              <a:solidFill>
                <a:schemeClr val="bg1"/>
              </a:solidFill>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2000" dirty="0" smtClean="0">
              <a:solidFill>
                <a:schemeClr val="bg1"/>
              </a:solidFill>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2000" dirty="0" smtClean="0">
              <a:solidFill>
                <a:schemeClr val="bg1"/>
              </a:solidFill>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2000" b="1" dirty="0" smtClean="0">
              <a:solidFill>
                <a:schemeClr val="bg1"/>
              </a:solidFill>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2000" dirty="0" smtClean="0">
              <a:solidFill>
                <a:schemeClr val="bg1"/>
              </a:solidFill>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2000" dirty="0">
              <a:solidFill>
                <a:schemeClr val="bg1"/>
              </a:solidFill>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2000" dirty="0" smtClean="0">
              <a:solidFill>
                <a:schemeClr val="bg1"/>
              </a:solidFill>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2000" dirty="0">
              <a:solidFill>
                <a:schemeClr val="bg1"/>
              </a:solidFill>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2000" dirty="0" smtClean="0">
              <a:solidFill>
                <a:schemeClr val="bg1"/>
              </a:solidFill>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2000" dirty="0">
              <a:solidFill>
                <a:schemeClr val="bg1"/>
              </a:solidFill>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2000" dirty="0" smtClean="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2000" dirty="0"/>
          </a:p>
          <a:p>
            <a:pPr lvl="0"/>
            <a:endParaRPr lang="en-US" sz="2000" dirty="0" smtClean="0"/>
          </a:p>
          <a:p>
            <a:pPr lvl="0"/>
            <a:endParaRPr lang="en-US" sz="2000" dirty="0"/>
          </a:p>
        </p:txBody>
      </p:sp>
      <p:grpSp>
        <p:nvGrpSpPr>
          <p:cNvPr id="4" name="Group 3"/>
          <p:cNvGrpSpPr/>
          <p:nvPr/>
        </p:nvGrpSpPr>
        <p:grpSpPr>
          <a:xfrm>
            <a:off x="4521896" y="381246"/>
            <a:ext cx="7408306" cy="5167784"/>
            <a:chOff x="4208689" y="828339"/>
            <a:chExt cx="7258050" cy="4919318"/>
          </a:xfrm>
        </p:grpSpPr>
        <p:pic>
          <p:nvPicPr>
            <p:cNvPr id="5" name="Picture 4"/>
            <p:cNvPicPr>
              <a:picLocks noChangeAspect="1"/>
            </p:cNvPicPr>
            <p:nvPr/>
          </p:nvPicPr>
          <p:blipFill>
            <a:blip r:embed="rId2"/>
            <a:stretch>
              <a:fillRect/>
            </a:stretch>
          </p:blipFill>
          <p:spPr>
            <a:xfrm>
              <a:off x="4208689" y="828339"/>
              <a:ext cx="7258050" cy="4919318"/>
            </a:xfrm>
            <a:prstGeom prst="rect">
              <a:avLst/>
            </a:prstGeom>
          </p:spPr>
        </p:pic>
        <p:sp>
          <p:nvSpPr>
            <p:cNvPr id="6" name="Oval 5"/>
            <p:cNvSpPr/>
            <p:nvPr/>
          </p:nvSpPr>
          <p:spPr>
            <a:xfrm>
              <a:off x="10029371" y="2946399"/>
              <a:ext cx="1306739" cy="4789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p:cNvPicPr>
            <a:picLocks noChangeAspect="1"/>
          </p:cNvPicPr>
          <p:nvPr/>
        </p:nvPicPr>
        <p:blipFill>
          <a:blip r:embed="rId3"/>
          <a:stretch>
            <a:fillRect/>
          </a:stretch>
        </p:blipFill>
        <p:spPr>
          <a:xfrm>
            <a:off x="482086" y="3219565"/>
            <a:ext cx="3304254" cy="2034605"/>
          </a:xfrm>
          <a:prstGeom prst="rect">
            <a:avLst/>
          </a:prstGeom>
        </p:spPr>
      </p:pic>
      <p:sp>
        <p:nvSpPr>
          <p:cNvPr id="3" name="Slide Number Placeholder 2"/>
          <p:cNvSpPr>
            <a:spLocks noGrp="1"/>
          </p:cNvSpPr>
          <p:nvPr>
            <p:ph type="sldNum" sz="quarter" idx="12"/>
          </p:nvPr>
        </p:nvSpPr>
        <p:spPr/>
        <p:txBody>
          <a:bodyPr/>
          <a:lstStyle/>
          <a:p>
            <a:fld id="{9F83E4F2-0C8C-4080-A475-13EC602EDE26}" type="slidenum">
              <a:rPr lang="en-US" smtClean="0">
                <a:solidFill>
                  <a:prstClr val="black">
                    <a:tint val="75000"/>
                  </a:prstClr>
                </a:solidFill>
              </a:rPr>
              <a:pPr/>
              <a:t>21</a:t>
            </a:fld>
            <a:endParaRPr lang="en-US" dirty="0">
              <a:solidFill>
                <a:prstClr val="black">
                  <a:tint val="75000"/>
                </a:prstClr>
              </a:solidFill>
            </a:endParaRPr>
          </a:p>
        </p:txBody>
      </p:sp>
      <p:sp>
        <p:nvSpPr>
          <p:cNvPr id="10"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937093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294196" y="306740"/>
            <a:ext cx="3597840" cy="584775"/>
          </a:xfrm>
          <a:prstGeom prst="rect">
            <a:avLst/>
          </a:prstGeom>
          <a:noFill/>
        </p:spPr>
        <p:txBody>
          <a:bodyPr wrap="square" rtlCol="0">
            <a:spAutoFit/>
          </a:bodyPr>
          <a:lstStyle/>
          <a:p>
            <a:r>
              <a:rPr lang="en-US" sz="3200" b="1" dirty="0" smtClean="0">
                <a:solidFill>
                  <a:schemeClr val="bg1"/>
                </a:solidFill>
              </a:rPr>
              <a:t>Excel/Copy/Print </a:t>
            </a:r>
            <a:endParaRPr lang="en-US" sz="3200" b="1" dirty="0">
              <a:solidFill>
                <a:schemeClr val="bg1"/>
              </a:solidFill>
            </a:endParaRPr>
          </a:p>
        </p:txBody>
      </p:sp>
      <p:sp>
        <p:nvSpPr>
          <p:cNvPr id="2" name="TextBox 1"/>
          <p:cNvSpPr txBox="1"/>
          <p:nvPr/>
        </p:nvSpPr>
        <p:spPr>
          <a:xfrm>
            <a:off x="177628" y="891515"/>
            <a:ext cx="4607102" cy="4999189"/>
          </a:xfrm>
          <a:prstGeom prst="rect">
            <a:avLst/>
          </a:prstGeom>
          <a:noFill/>
        </p:spPr>
        <p:txBody>
          <a:bodyPr wrap="square" rtlCol="0">
            <a:spAutoFit/>
          </a:bodyPr>
          <a:lstStyle/>
          <a:p>
            <a:pPr lvl="0">
              <a:lnSpc>
                <a:spcPct val="107000"/>
              </a:lnSpc>
            </a:pPr>
            <a:r>
              <a:rPr lang="en-US" sz="2000" b="1" dirty="0" smtClean="0">
                <a:solidFill>
                  <a:schemeClr val="bg1"/>
                </a:solidFill>
                <a:ea typeface="Calibri" panose="020F0502020204030204" pitchFamily="34" charset="0"/>
                <a:cs typeface="Arial" panose="020B0604020202020204" pitchFamily="34" charset="0"/>
              </a:rPr>
              <a:t>Excel </a:t>
            </a:r>
            <a:r>
              <a:rPr lang="en-US" sz="2000" dirty="0" smtClean="0">
                <a:solidFill>
                  <a:schemeClr val="bg1"/>
                </a:solidFill>
                <a:ea typeface="Calibri" panose="020F0502020204030204" pitchFamily="34" charset="0"/>
                <a:cs typeface="Arial" panose="020B0604020202020204" pitchFamily="34" charset="0"/>
              </a:rPr>
              <a:t>- </a:t>
            </a:r>
            <a:r>
              <a:rPr lang="en-US" sz="2000" dirty="0">
                <a:solidFill>
                  <a:schemeClr val="bg1"/>
                </a:solidFill>
                <a:ea typeface="Calibri" panose="020F0502020204030204" pitchFamily="34" charset="0"/>
                <a:cs typeface="Arial" panose="020B0604020202020204" pitchFamily="34" charset="0"/>
              </a:rPr>
              <a:t>E</a:t>
            </a:r>
            <a:r>
              <a:rPr lang="en-US" sz="2000" dirty="0" smtClean="0">
                <a:solidFill>
                  <a:schemeClr val="bg1"/>
                </a:solidFill>
                <a:ea typeface="Calibri" panose="020F0502020204030204" pitchFamily="34" charset="0"/>
                <a:cs typeface="Arial" panose="020B0604020202020204" pitchFamily="34" charset="0"/>
              </a:rPr>
              <a:t>xports a  </a:t>
            </a:r>
            <a:r>
              <a:rPr lang="en-US" sz="2000" dirty="0">
                <a:solidFill>
                  <a:schemeClr val="bg1"/>
                </a:solidFill>
                <a:ea typeface="Calibri" panose="020F0502020204030204" pitchFamily="34" charset="0"/>
                <a:cs typeface="Arial" panose="020B0604020202020204" pitchFamily="34" charset="0"/>
              </a:rPr>
              <a:t>list of applications to an Excel </a:t>
            </a:r>
            <a:r>
              <a:rPr lang="en-US" sz="2000" dirty="0" smtClean="0">
                <a:solidFill>
                  <a:schemeClr val="bg1"/>
                </a:solidFill>
                <a:ea typeface="Calibri" panose="020F0502020204030204" pitchFamily="34" charset="0"/>
                <a:cs typeface="Arial" panose="020B0604020202020204" pitchFamily="34" charset="0"/>
              </a:rPr>
              <a:t>file.</a:t>
            </a:r>
            <a:endParaRPr lang="en-US" sz="2000" dirty="0">
              <a:solidFill>
                <a:schemeClr val="bg1"/>
              </a:solidFill>
            </a:endParaRPr>
          </a:p>
          <a:p>
            <a:pPr marR="0" lvl="0">
              <a:lnSpc>
                <a:spcPct val="107000"/>
              </a:lnSpc>
              <a:spcBef>
                <a:spcPts val="0"/>
              </a:spcBef>
              <a:spcAft>
                <a:spcPts val="0"/>
              </a:spcAft>
            </a:pPr>
            <a:endParaRPr lang="en-US" sz="2000" b="1" dirty="0">
              <a:solidFill>
                <a:schemeClr val="bg1"/>
              </a:solidFill>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2000" b="1" dirty="0" smtClean="0">
                <a:solidFill>
                  <a:schemeClr val="bg1"/>
                </a:solidFill>
                <a:ea typeface="Calibri" panose="020F0502020204030204" pitchFamily="34" charset="0"/>
                <a:cs typeface="Arial" panose="020B0604020202020204" pitchFamily="34" charset="0"/>
              </a:rPr>
              <a:t>Copy </a:t>
            </a:r>
            <a:r>
              <a:rPr lang="en-US" sz="2000" dirty="0" smtClean="0">
                <a:solidFill>
                  <a:schemeClr val="bg1"/>
                </a:solidFill>
                <a:ea typeface="Calibri" panose="020F0502020204030204" pitchFamily="34" charset="0"/>
                <a:cs typeface="Arial" panose="020B0604020202020204" pitchFamily="34" charset="0"/>
              </a:rPr>
              <a:t>- Copies </a:t>
            </a:r>
            <a:r>
              <a:rPr lang="en-US" sz="2000" dirty="0">
                <a:solidFill>
                  <a:schemeClr val="bg1"/>
                </a:solidFill>
                <a:ea typeface="Calibri" panose="020F0502020204030204" pitchFamily="34" charset="0"/>
                <a:cs typeface="Arial" panose="020B0604020202020204" pitchFamily="34" charset="0"/>
              </a:rPr>
              <a:t>the list </a:t>
            </a:r>
            <a:r>
              <a:rPr lang="en-US" sz="2000" dirty="0" smtClean="0">
                <a:solidFill>
                  <a:schemeClr val="bg1"/>
                </a:solidFill>
                <a:ea typeface="Calibri" panose="020F0502020204030204" pitchFamily="34" charset="0"/>
                <a:cs typeface="Arial" panose="020B0604020202020204" pitchFamily="34" charset="0"/>
              </a:rPr>
              <a:t>to a clipboard</a:t>
            </a:r>
            <a:r>
              <a:rPr lang="en-US" sz="2000" dirty="0">
                <a:solidFill>
                  <a:schemeClr val="bg1"/>
                </a:solidFill>
                <a:ea typeface="Calibri" panose="020F0502020204030204" pitchFamily="34" charset="0"/>
                <a:cs typeface="Arial" panose="020B0604020202020204" pitchFamily="34" charset="0"/>
              </a:rPr>
              <a:t>. You may then paste into a different program of your choice. </a:t>
            </a:r>
            <a:endParaRPr lang="en-US" sz="2000" dirty="0">
              <a:solidFill>
                <a:schemeClr val="bg1"/>
              </a:solidFill>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000" dirty="0">
              <a:solidFill>
                <a:schemeClr val="bg1"/>
              </a:solidFill>
            </a:endParaRPr>
          </a:p>
          <a:p>
            <a:pPr>
              <a:lnSpc>
                <a:spcPct val="107000"/>
              </a:lnSpc>
            </a:pPr>
            <a:r>
              <a:rPr lang="en-US" sz="2000" b="1" dirty="0">
                <a:solidFill>
                  <a:schemeClr val="bg1"/>
                </a:solidFill>
              </a:rPr>
              <a:t>Print</a:t>
            </a:r>
            <a:r>
              <a:rPr lang="en-US" sz="2000" dirty="0">
                <a:solidFill>
                  <a:schemeClr val="bg1"/>
                </a:solidFill>
              </a:rPr>
              <a:t> </a:t>
            </a:r>
            <a:r>
              <a:rPr lang="en-US" sz="2000" dirty="0" smtClean="0">
                <a:solidFill>
                  <a:schemeClr val="bg1"/>
                </a:solidFill>
              </a:rPr>
              <a:t>- Creates </a:t>
            </a:r>
            <a:r>
              <a:rPr lang="en-US" sz="2000" dirty="0">
                <a:solidFill>
                  <a:schemeClr val="bg1"/>
                </a:solidFill>
              </a:rPr>
              <a:t>a printable </a:t>
            </a:r>
            <a:r>
              <a:rPr lang="en-US" sz="2000" dirty="0" smtClean="0">
                <a:solidFill>
                  <a:schemeClr val="bg1"/>
                </a:solidFill>
              </a:rPr>
              <a:t>version of  </a:t>
            </a:r>
            <a:r>
              <a:rPr lang="en-US" sz="2000" dirty="0">
                <a:solidFill>
                  <a:schemeClr val="bg1"/>
                </a:solidFill>
              </a:rPr>
              <a:t>your applications list. </a:t>
            </a:r>
            <a:endParaRPr lang="en-US" sz="2000" dirty="0" smtClean="0">
              <a:solidFill>
                <a:schemeClr val="bg1"/>
              </a:solidFill>
            </a:endParaRPr>
          </a:p>
          <a:p>
            <a:pPr>
              <a:lnSpc>
                <a:spcPct val="107000"/>
              </a:lnSpc>
            </a:pPr>
            <a:endParaRPr lang="en-US" sz="2000" dirty="0">
              <a:solidFill>
                <a:schemeClr val="bg1"/>
              </a:solidFill>
            </a:endParaRPr>
          </a:p>
          <a:p>
            <a:pPr>
              <a:lnSpc>
                <a:spcPct val="107000"/>
              </a:lnSpc>
            </a:pPr>
            <a:r>
              <a:rPr lang="en-US" sz="2000" b="1" dirty="0" smtClean="0">
                <a:solidFill>
                  <a:schemeClr val="bg1"/>
                </a:solidFill>
              </a:rPr>
              <a:t>NOTE</a:t>
            </a:r>
            <a:r>
              <a:rPr lang="en-US" sz="2000" dirty="0" smtClean="0">
                <a:solidFill>
                  <a:schemeClr val="bg1"/>
                </a:solidFill>
              </a:rPr>
              <a:t> - These options download the current list of applications displayed in the window.</a:t>
            </a:r>
            <a:endParaRPr lang="en-US" sz="2000" dirty="0">
              <a:solidFill>
                <a:schemeClr val="bg1"/>
              </a:solidFill>
            </a:endParaRPr>
          </a:p>
          <a:p>
            <a:pPr marL="457200" marR="0">
              <a:lnSpc>
                <a:spcPct val="107000"/>
              </a:lnSpc>
              <a:spcBef>
                <a:spcPts val="0"/>
              </a:spcBef>
              <a:spcAft>
                <a:spcPts val="0"/>
              </a:spcAft>
            </a:pP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4897676" y="452558"/>
            <a:ext cx="7032525" cy="4908582"/>
            <a:chOff x="4208689" y="828339"/>
            <a:chExt cx="7258050" cy="4919318"/>
          </a:xfrm>
        </p:grpSpPr>
        <p:pic>
          <p:nvPicPr>
            <p:cNvPr id="5" name="Picture 4"/>
            <p:cNvPicPr>
              <a:picLocks noChangeAspect="1"/>
            </p:cNvPicPr>
            <p:nvPr/>
          </p:nvPicPr>
          <p:blipFill>
            <a:blip r:embed="rId2"/>
            <a:stretch>
              <a:fillRect/>
            </a:stretch>
          </p:blipFill>
          <p:spPr>
            <a:xfrm>
              <a:off x="4208689" y="828339"/>
              <a:ext cx="7258050" cy="4919318"/>
            </a:xfrm>
            <a:prstGeom prst="rect">
              <a:avLst/>
            </a:prstGeom>
          </p:spPr>
        </p:pic>
        <p:sp>
          <p:nvSpPr>
            <p:cNvPr id="3" name="Oval 2"/>
            <p:cNvSpPr/>
            <p:nvPr/>
          </p:nvSpPr>
          <p:spPr>
            <a:xfrm>
              <a:off x="10058400" y="3483429"/>
              <a:ext cx="1291771" cy="4499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fld id="{9F83E4F2-0C8C-4080-A475-13EC602EDE26}" type="slidenum">
              <a:rPr lang="en-US" smtClean="0">
                <a:solidFill>
                  <a:prstClr val="black">
                    <a:tint val="75000"/>
                  </a:prstClr>
                </a:solidFill>
              </a:rPr>
              <a:pPr/>
              <a:t>22</a:t>
            </a:fld>
            <a:endParaRPr lang="en-US" dirty="0">
              <a:solidFill>
                <a:prstClr val="black">
                  <a:tint val="75000"/>
                </a:prstClr>
              </a:solidFill>
            </a:endParaRPr>
          </a:p>
        </p:txBody>
      </p:sp>
      <p:sp>
        <p:nvSpPr>
          <p:cNvPr id="9"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3561411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83E4F2-0C8C-4080-A475-13EC602EDE26}" type="slidenum">
              <a:rPr lang="en-US" smtClean="0">
                <a:solidFill>
                  <a:prstClr val="black">
                    <a:tint val="75000"/>
                  </a:prstClr>
                </a:solidFill>
              </a:rPr>
              <a:pPr/>
              <a:t>23</a:t>
            </a:fld>
            <a:endParaRPr lang="en-US" dirty="0">
              <a:solidFill>
                <a:prstClr val="black">
                  <a:tint val="75000"/>
                </a:prstClr>
              </a:solidFill>
            </a:endParaRPr>
          </a:p>
        </p:txBody>
      </p:sp>
      <p:sp>
        <p:nvSpPr>
          <p:cNvPr id="3" name="TextBox 2"/>
          <p:cNvSpPr txBox="1"/>
          <p:nvPr/>
        </p:nvSpPr>
        <p:spPr>
          <a:xfrm>
            <a:off x="4115519" y="1673525"/>
            <a:ext cx="3960963" cy="707886"/>
          </a:xfrm>
          <a:prstGeom prst="rect">
            <a:avLst/>
          </a:prstGeom>
          <a:noFill/>
        </p:spPr>
        <p:txBody>
          <a:bodyPr wrap="square" rtlCol="0">
            <a:spAutoFit/>
          </a:bodyPr>
          <a:lstStyle/>
          <a:p>
            <a:pPr algn="ctr"/>
            <a:r>
              <a:rPr lang="en-US" sz="4000" cap="all" dirty="0">
                <a:ln w="3175" cmpd="sng">
                  <a:noFill/>
                </a:ln>
                <a:solidFill>
                  <a:schemeClr val="bg1"/>
                </a:solidFill>
                <a:latin typeface="+mj-lt"/>
                <a:ea typeface="+mj-ea"/>
                <a:cs typeface="+mj-cs"/>
              </a:rPr>
              <a:t>Questions?</a:t>
            </a:r>
          </a:p>
        </p:txBody>
      </p:sp>
      <p:sp>
        <p:nvSpPr>
          <p:cNvPr id="5"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783276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544" y="4139462"/>
            <a:ext cx="8534400" cy="1507067"/>
          </a:xfrm>
        </p:spPr>
        <p:txBody>
          <a:bodyPr/>
          <a:lstStyle/>
          <a:p>
            <a:r>
              <a:rPr lang="en-US" dirty="0" smtClean="0">
                <a:solidFill>
                  <a:schemeClr val="bg1"/>
                </a:solidFill>
              </a:rPr>
              <a:t>CONTACT US</a:t>
            </a:r>
            <a:endParaRPr lang="en-US" dirty="0">
              <a:solidFill>
                <a:schemeClr val="bg1"/>
              </a:solidFill>
            </a:endParaRPr>
          </a:p>
        </p:txBody>
      </p:sp>
      <p:sp>
        <p:nvSpPr>
          <p:cNvPr id="2" name="TextBox 1"/>
          <p:cNvSpPr txBox="1"/>
          <p:nvPr/>
        </p:nvSpPr>
        <p:spPr>
          <a:xfrm>
            <a:off x="2689412" y="1210235"/>
            <a:ext cx="7409329" cy="2339102"/>
          </a:xfrm>
          <a:prstGeom prst="rect">
            <a:avLst/>
          </a:prstGeom>
          <a:noFill/>
        </p:spPr>
        <p:txBody>
          <a:bodyPr wrap="square" rtlCol="0">
            <a:spAutoFit/>
          </a:bodyPr>
          <a:lstStyle/>
          <a:p>
            <a:r>
              <a:rPr lang="en-US" sz="3200" dirty="0" smtClean="0">
                <a:solidFill>
                  <a:schemeClr val="bg1"/>
                </a:solidFill>
              </a:rPr>
              <a:t>CUSTOMER SERVICE:  866-927-2533</a:t>
            </a:r>
          </a:p>
          <a:p>
            <a:endParaRPr lang="en-US" sz="3200" dirty="0">
              <a:solidFill>
                <a:schemeClr val="bg1"/>
              </a:solidFill>
            </a:endParaRPr>
          </a:p>
          <a:p>
            <a:r>
              <a:rPr lang="en-US" sz="3200" dirty="0" smtClean="0">
                <a:solidFill>
                  <a:schemeClr val="bg1"/>
                </a:solidFill>
              </a:rPr>
              <a:t> </a:t>
            </a:r>
          </a:p>
          <a:p>
            <a:r>
              <a:rPr lang="en-US" sz="3200" dirty="0" smtClean="0">
                <a:solidFill>
                  <a:schemeClr val="bg1"/>
                </a:solidFill>
              </a:rPr>
              <a:t>EMAIL:  </a:t>
            </a:r>
            <a:r>
              <a:rPr lang="en-US" sz="3200" dirty="0" smtClean="0">
                <a:solidFill>
                  <a:schemeClr val="bg1"/>
                </a:solidFill>
                <a:hlinkClick r:id="rId2"/>
              </a:rPr>
              <a:t>alfd@ttb.gov</a:t>
            </a:r>
            <a:endParaRPr lang="en-US" sz="3200" dirty="0" smtClean="0">
              <a:solidFill>
                <a:schemeClr val="bg1"/>
              </a:solidFill>
            </a:endParaRPr>
          </a:p>
          <a:p>
            <a:endParaRPr lang="en-US" dirty="0">
              <a:solidFill>
                <a:schemeClr val="bg1"/>
              </a:solidFill>
            </a:endParaRPr>
          </a:p>
        </p:txBody>
      </p:sp>
      <p:sp>
        <p:nvSpPr>
          <p:cNvPr id="3" name="Slide Number Placeholder 2"/>
          <p:cNvSpPr>
            <a:spLocks noGrp="1"/>
          </p:cNvSpPr>
          <p:nvPr>
            <p:ph type="sldNum" sz="quarter" idx="12"/>
          </p:nvPr>
        </p:nvSpPr>
        <p:spPr/>
        <p:txBody>
          <a:bodyPr/>
          <a:lstStyle/>
          <a:p>
            <a:fld id="{9F83E4F2-0C8C-4080-A475-13EC602EDE26}" type="slidenum">
              <a:rPr lang="en-US" smtClean="0">
                <a:solidFill>
                  <a:prstClr val="black">
                    <a:tint val="75000"/>
                  </a:prstClr>
                </a:solidFill>
              </a:rPr>
              <a:pPr/>
              <a:t>24</a:t>
            </a:fld>
            <a:endParaRPr lang="en-US" dirty="0">
              <a:solidFill>
                <a:prstClr val="black">
                  <a:tint val="75000"/>
                </a:prstClr>
              </a:solidFill>
            </a:endParaRPr>
          </a:p>
        </p:txBody>
      </p:sp>
      <p:sp>
        <p:nvSpPr>
          <p:cNvPr id="6"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2929319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47544" y="4139462"/>
            <a:ext cx="8534400" cy="1507067"/>
          </a:xfrm>
        </p:spPr>
        <p:txBody>
          <a:bodyPr/>
          <a:lstStyle/>
          <a:p>
            <a:r>
              <a:rPr lang="en-US" dirty="0" smtClean="0">
                <a:solidFill>
                  <a:schemeClr val="bg1"/>
                </a:solidFill>
              </a:rPr>
              <a:t>CONTACT US</a:t>
            </a:r>
            <a:endParaRPr lang="en-US" dirty="0">
              <a:solidFill>
                <a:schemeClr val="bg1"/>
              </a:solidFill>
            </a:endParaRPr>
          </a:p>
        </p:txBody>
      </p:sp>
      <p:sp>
        <p:nvSpPr>
          <p:cNvPr id="2" name="TextBox 1"/>
          <p:cNvSpPr txBox="1"/>
          <p:nvPr/>
        </p:nvSpPr>
        <p:spPr>
          <a:xfrm>
            <a:off x="2689412" y="1210235"/>
            <a:ext cx="7409329" cy="2339102"/>
          </a:xfrm>
          <a:prstGeom prst="rect">
            <a:avLst/>
          </a:prstGeom>
          <a:noFill/>
        </p:spPr>
        <p:txBody>
          <a:bodyPr wrap="square" rtlCol="0">
            <a:spAutoFit/>
          </a:bodyPr>
          <a:lstStyle/>
          <a:p>
            <a:r>
              <a:rPr lang="en-US" sz="3200" dirty="0" smtClean="0">
                <a:solidFill>
                  <a:schemeClr val="bg1"/>
                </a:solidFill>
              </a:rPr>
              <a:t>CUSTOMER SERVICE:  866-927-2533</a:t>
            </a:r>
          </a:p>
          <a:p>
            <a:endParaRPr lang="en-US" sz="3200" dirty="0">
              <a:solidFill>
                <a:schemeClr val="bg1"/>
              </a:solidFill>
            </a:endParaRPr>
          </a:p>
          <a:p>
            <a:r>
              <a:rPr lang="en-US" sz="3200" dirty="0" smtClean="0">
                <a:solidFill>
                  <a:schemeClr val="bg1"/>
                </a:solidFill>
              </a:rPr>
              <a:t> </a:t>
            </a:r>
          </a:p>
          <a:p>
            <a:r>
              <a:rPr lang="en-US" sz="3200" dirty="0" smtClean="0">
                <a:solidFill>
                  <a:schemeClr val="bg1"/>
                </a:solidFill>
              </a:rPr>
              <a:t>EMAIL:  </a:t>
            </a:r>
            <a:r>
              <a:rPr lang="en-US" sz="3200" dirty="0" smtClean="0">
                <a:solidFill>
                  <a:schemeClr val="bg1"/>
                </a:solidFill>
                <a:hlinkClick r:id="rId2"/>
              </a:rPr>
              <a:t>alfd@ttb.gov</a:t>
            </a:r>
            <a:endParaRPr lang="en-US" sz="3200" dirty="0" smtClean="0">
              <a:solidFill>
                <a:schemeClr val="bg1"/>
              </a:solidFill>
            </a:endParaRPr>
          </a:p>
          <a:p>
            <a:endParaRPr lang="en-US" dirty="0">
              <a:solidFill>
                <a:schemeClr val="bg1"/>
              </a:solidFill>
            </a:endParaRPr>
          </a:p>
        </p:txBody>
      </p:sp>
      <p:sp>
        <p:nvSpPr>
          <p:cNvPr id="3" name="Slide Number Placeholder 2"/>
          <p:cNvSpPr>
            <a:spLocks noGrp="1"/>
          </p:cNvSpPr>
          <p:nvPr>
            <p:ph type="sldNum" sz="quarter" idx="12"/>
          </p:nvPr>
        </p:nvSpPr>
        <p:spPr/>
        <p:txBody>
          <a:bodyPr/>
          <a:lstStyle/>
          <a:p>
            <a:fld id="{9F83E4F2-0C8C-4080-A475-13EC602EDE26}" type="slidenum">
              <a:rPr lang="en-US" smtClean="0">
                <a:solidFill>
                  <a:prstClr val="black">
                    <a:tint val="75000"/>
                  </a:prstClr>
                </a:solidFill>
              </a:rPr>
              <a:pPr/>
              <a:t>3</a:t>
            </a:fld>
            <a:endParaRPr lang="en-US" dirty="0">
              <a:solidFill>
                <a:prstClr val="black">
                  <a:tint val="75000"/>
                </a:prstClr>
              </a:solidFill>
            </a:endParaRPr>
          </a:p>
        </p:txBody>
      </p:sp>
      <p:sp>
        <p:nvSpPr>
          <p:cNvPr id="6"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158872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47544" y="4139462"/>
            <a:ext cx="8534400" cy="1507067"/>
          </a:xfrm>
        </p:spPr>
        <p:txBody>
          <a:bodyPr/>
          <a:lstStyle/>
          <a:p>
            <a:r>
              <a:rPr lang="en-US" dirty="0" smtClean="0">
                <a:solidFill>
                  <a:schemeClr val="bg1"/>
                </a:solidFill>
              </a:rPr>
              <a:t>SUMMARY</a:t>
            </a:r>
            <a:endParaRPr lang="en-US" dirty="0">
              <a:solidFill>
                <a:schemeClr val="bg1"/>
              </a:solidFill>
            </a:endParaRPr>
          </a:p>
        </p:txBody>
      </p:sp>
      <p:sp>
        <p:nvSpPr>
          <p:cNvPr id="6" name="TextBox 5"/>
          <p:cNvSpPr txBox="1"/>
          <p:nvPr/>
        </p:nvSpPr>
        <p:spPr>
          <a:xfrm>
            <a:off x="447543" y="664189"/>
            <a:ext cx="11465535" cy="3590727"/>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pP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COLAs Online, the TTB system for electronic submission of applications for certificates of label approval (COLAs), </a:t>
            </a:r>
            <a:r>
              <a:rPr lang="en-US"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includes </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 new status, </a:t>
            </a:r>
            <a:r>
              <a:rPr lang="en-US"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Conditionally Approved</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n-US"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Under </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certain </a:t>
            </a:r>
            <a:r>
              <a:rPr lang="en-US"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limited circumstances</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r>
              <a:rPr lang="en-US"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TTB </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specialists reviewing </a:t>
            </a:r>
            <a:r>
              <a:rPr lang="en-US"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applications </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in COLAs Online </a:t>
            </a:r>
            <a:r>
              <a:rPr lang="en-US"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may </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propose changes to the information </a:t>
            </a:r>
            <a:r>
              <a:rPr lang="en-US"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you entered in </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the </a:t>
            </a:r>
            <a:r>
              <a:rPr lang="en-US"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application </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to </a:t>
            </a:r>
            <a:r>
              <a:rPr lang="en-US"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make it match </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the label that was submitted along with the application. After the specialist proposes the changes, the application </a:t>
            </a:r>
            <a:r>
              <a:rPr lang="en-US"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enters </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the </a:t>
            </a:r>
            <a:r>
              <a:rPr lang="en-US"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Conditionally Approved</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status. </a:t>
            </a:r>
            <a:endParaRPr lang="en-US"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If </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you have an application in this status, you will be able to </a:t>
            </a:r>
            <a:r>
              <a:rPr lang="en-US"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review and then either accept </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the changes, which will result in immediate approval of the application, or decline the changes, in which case you can make any necessary changes yourself and return the COLA application to TTB.</a:t>
            </a:r>
          </a:p>
        </p:txBody>
      </p:sp>
      <p:sp>
        <p:nvSpPr>
          <p:cNvPr id="2" name="Slide Number Placeholder 1"/>
          <p:cNvSpPr>
            <a:spLocks noGrp="1"/>
          </p:cNvSpPr>
          <p:nvPr>
            <p:ph type="sldNum" sz="quarter" idx="12"/>
          </p:nvPr>
        </p:nvSpPr>
        <p:spPr/>
        <p:txBody>
          <a:bodyPr/>
          <a:lstStyle/>
          <a:p>
            <a:fld id="{9F83E4F2-0C8C-4080-A475-13EC602EDE26}" type="slidenum">
              <a:rPr lang="en-US" smtClean="0">
                <a:solidFill>
                  <a:prstClr val="black">
                    <a:tint val="75000"/>
                  </a:prstClr>
                </a:solidFill>
              </a:rPr>
              <a:pPr/>
              <a:t>4</a:t>
            </a:fld>
            <a:endParaRPr lang="en-US" dirty="0">
              <a:solidFill>
                <a:prstClr val="black">
                  <a:tint val="75000"/>
                </a:prstClr>
              </a:solidFill>
            </a:endParaRPr>
          </a:p>
        </p:txBody>
      </p:sp>
      <p:sp>
        <p:nvSpPr>
          <p:cNvPr id="7"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1897165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10096" y="4285235"/>
            <a:ext cx="10526584" cy="1507067"/>
          </a:xfrm>
        </p:spPr>
        <p:txBody>
          <a:bodyPr/>
          <a:lstStyle/>
          <a:p>
            <a:r>
              <a:rPr lang="en-US" dirty="0" smtClean="0">
                <a:solidFill>
                  <a:schemeClr val="bg1"/>
                </a:solidFill>
              </a:rPr>
              <a:t>Which application FIELDS are involved?</a:t>
            </a:r>
            <a:endParaRPr lang="en-US" dirty="0">
              <a:solidFill>
                <a:schemeClr val="bg1"/>
              </a:solidFill>
            </a:endParaRPr>
          </a:p>
        </p:txBody>
      </p:sp>
      <p:sp>
        <p:nvSpPr>
          <p:cNvPr id="7" name="TextBox 6"/>
          <p:cNvSpPr txBox="1"/>
          <p:nvPr/>
        </p:nvSpPr>
        <p:spPr>
          <a:xfrm>
            <a:off x="483794" y="612123"/>
            <a:ext cx="4288622" cy="1077218"/>
          </a:xfrm>
          <a:prstGeom prst="rect">
            <a:avLst/>
          </a:prstGeom>
          <a:noFill/>
        </p:spPr>
        <p:txBody>
          <a:bodyPr wrap="square" rtlCol="0">
            <a:spAutoFit/>
          </a:bodyPr>
          <a:lstStyle/>
          <a:p>
            <a:r>
              <a:rPr lang="en-US" sz="2400" dirty="0" smtClean="0">
                <a:solidFill>
                  <a:schemeClr val="bg1"/>
                </a:solidFill>
              </a:rPr>
              <a:t>Malt Bev/Distilled Spirits</a:t>
            </a:r>
          </a:p>
          <a:p>
            <a:pPr marL="285750" indent="-285750">
              <a:buFont typeface="Arial" panose="020B0604020202020204" pitchFamily="34" charset="0"/>
              <a:buChar char="•"/>
            </a:pPr>
            <a:r>
              <a:rPr lang="en-US" sz="2000" dirty="0" smtClean="0">
                <a:solidFill>
                  <a:schemeClr val="bg1"/>
                </a:solidFill>
              </a:rPr>
              <a:t>Brand Name</a:t>
            </a:r>
          </a:p>
          <a:p>
            <a:pPr marL="285750" indent="-285750">
              <a:buFont typeface="Arial" panose="020B0604020202020204" pitchFamily="34" charset="0"/>
              <a:buChar char="•"/>
            </a:pPr>
            <a:r>
              <a:rPr lang="en-US" sz="2000" dirty="0" smtClean="0">
                <a:solidFill>
                  <a:schemeClr val="bg1"/>
                </a:solidFill>
              </a:rPr>
              <a:t>Fanciful Name</a:t>
            </a:r>
            <a:endParaRPr lang="en-US" sz="2000" dirty="0">
              <a:solidFill>
                <a:schemeClr val="bg1"/>
              </a:solidFill>
            </a:endParaRPr>
          </a:p>
        </p:txBody>
      </p:sp>
      <p:sp>
        <p:nvSpPr>
          <p:cNvPr id="8" name="TextBox 7"/>
          <p:cNvSpPr txBox="1"/>
          <p:nvPr/>
        </p:nvSpPr>
        <p:spPr>
          <a:xfrm>
            <a:off x="483794" y="2678940"/>
            <a:ext cx="3239784" cy="1692771"/>
          </a:xfrm>
          <a:prstGeom prst="rect">
            <a:avLst/>
          </a:prstGeom>
          <a:noFill/>
        </p:spPr>
        <p:txBody>
          <a:bodyPr wrap="square" rtlCol="0">
            <a:spAutoFit/>
          </a:bodyPr>
          <a:lstStyle/>
          <a:p>
            <a:r>
              <a:rPr lang="en-US" sz="2400" dirty="0" smtClean="0">
                <a:solidFill>
                  <a:schemeClr val="bg1"/>
                </a:solidFill>
              </a:rPr>
              <a:t>Wine</a:t>
            </a:r>
          </a:p>
          <a:p>
            <a:pPr marL="285750" indent="-285750">
              <a:buFont typeface="Arial" panose="020B0604020202020204" pitchFamily="34" charset="0"/>
              <a:buChar char="•"/>
            </a:pPr>
            <a:r>
              <a:rPr lang="en-US" sz="2000" dirty="0" smtClean="0">
                <a:solidFill>
                  <a:schemeClr val="bg1"/>
                </a:solidFill>
              </a:rPr>
              <a:t>Brand Name</a:t>
            </a:r>
          </a:p>
          <a:p>
            <a:pPr marL="285750" indent="-285750">
              <a:buFont typeface="Arial" panose="020B0604020202020204" pitchFamily="34" charset="0"/>
              <a:buChar char="•"/>
            </a:pPr>
            <a:r>
              <a:rPr lang="en-US" sz="2000" dirty="0" smtClean="0">
                <a:solidFill>
                  <a:schemeClr val="bg1"/>
                </a:solidFill>
              </a:rPr>
              <a:t>Fanciful Name</a:t>
            </a:r>
          </a:p>
          <a:p>
            <a:pPr marL="285750" indent="-285750">
              <a:buFont typeface="Arial" panose="020B0604020202020204" pitchFamily="34" charset="0"/>
              <a:buChar char="•"/>
            </a:pPr>
            <a:r>
              <a:rPr lang="en-US" sz="2000" dirty="0" smtClean="0">
                <a:solidFill>
                  <a:schemeClr val="bg1"/>
                </a:solidFill>
              </a:rPr>
              <a:t>Grape Varietal(s)</a:t>
            </a:r>
          </a:p>
          <a:p>
            <a:pPr marL="285750" indent="-285750">
              <a:buFont typeface="Arial" panose="020B0604020202020204" pitchFamily="34" charset="0"/>
              <a:buChar char="•"/>
            </a:pPr>
            <a:r>
              <a:rPr lang="en-US" sz="2000" dirty="0" smtClean="0">
                <a:solidFill>
                  <a:schemeClr val="bg1"/>
                </a:solidFill>
              </a:rPr>
              <a:t>Appellation(s)</a:t>
            </a:r>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9F83E4F2-0C8C-4080-A475-13EC602EDE26}" type="slidenum">
              <a:rPr lang="en-US" smtClean="0">
                <a:solidFill>
                  <a:prstClr val="black">
                    <a:tint val="75000"/>
                  </a:prstClr>
                </a:solidFill>
              </a:rPr>
              <a:pPr/>
              <a:t>5</a:t>
            </a:fld>
            <a:endParaRPr lang="en-US" dirty="0">
              <a:solidFill>
                <a:prstClr val="black">
                  <a:tint val="75000"/>
                </a:prstClr>
              </a:solidFill>
            </a:endParaRPr>
          </a:p>
        </p:txBody>
      </p:sp>
      <p:sp>
        <p:nvSpPr>
          <p:cNvPr id="9"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grpSp>
        <p:nvGrpSpPr>
          <p:cNvPr id="3" name="Group 2"/>
          <p:cNvGrpSpPr/>
          <p:nvPr/>
        </p:nvGrpSpPr>
        <p:grpSpPr>
          <a:xfrm>
            <a:off x="4067048" y="471798"/>
            <a:ext cx="7945412" cy="1217543"/>
            <a:chOff x="4067048" y="471798"/>
            <a:chExt cx="7945412" cy="1217543"/>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048" y="471798"/>
              <a:ext cx="7945412" cy="1217543"/>
            </a:xfrm>
            <a:prstGeom prst="rect">
              <a:avLst/>
            </a:prstGeom>
          </p:spPr>
        </p:pic>
        <p:pic>
          <p:nvPicPr>
            <p:cNvPr id="11" name="Picture 10"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646" y="1452980"/>
              <a:ext cx="619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p:nvPr/>
        </p:nvGrpSpPr>
        <p:grpSpPr>
          <a:xfrm>
            <a:off x="4067048" y="2541154"/>
            <a:ext cx="7674824" cy="2085419"/>
            <a:chOff x="4067048" y="2541154"/>
            <a:chExt cx="7674824" cy="2085419"/>
          </a:xfrm>
        </p:grpSpPr>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048" y="2541154"/>
              <a:ext cx="7674824" cy="2085419"/>
            </a:xfrm>
            <a:prstGeom prst="rect">
              <a:avLst/>
            </a:prstGeom>
          </p:spPr>
        </p:pic>
        <p:pic>
          <p:nvPicPr>
            <p:cNvPr id="12" name="Picture 9"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5952" y="4172699"/>
              <a:ext cx="48101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3072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46775" y="457200"/>
            <a:ext cx="3932238" cy="1149350"/>
          </a:xfrm>
        </p:spPr>
        <p:txBody>
          <a:bodyPr>
            <a:normAutofit fontScale="90000"/>
          </a:bodyPr>
          <a:lstStyle/>
          <a:p>
            <a:r>
              <a:rPr lang="en-US" b="1" cap="none" dirty="0" smtClean="0">
                <a:solidFill>
                  <a:schemeClr val="bg1"/>
                </a:solidFill>
              </a:rPr>
              <a:t>Proposed Changes Email</a:t>
            </a:r>
            <a:endParaRPr lang="en-US" b="1" cap="none" dirty="0">
              <a:solidFill>
                <a:schemeClr val="bg1"/>
              </a:solidFill>
            </a:endParaRPr>
          </a:p>
        </p:txBody>
      </p:sp>
      <p:pic>
        <p:nvPicPr>
          <p:cNvPr id="10" name="Picture Placeholder 9"/>
          <p:cNvPicPr>
            <a:picLocks noGrp="1" noChangeAspect="1"/>
          </p:cNvPicPr>
          <p:nvPr>
            <p:ph type="pic" idx="4294967295"/>
          </p:nvPr>
        </p:nvPicPr>
        <p:blipFill rotWithShape="1">
          <a:blip r:embed="rId2" cstate="print">
            <a:extLst>
              <a:ext uri="{28A0092B-C50C-407E-A947-70E740481C1C}">
                <a14:useLocalDpi xmlns:a14="http://schemas.microsoft.com/office/drawing/2010/main" val="0"/>
              </a:ext>
            </a:extLst>
          </a:blip>
          <a:srcRect l="9" t="18401" r="40263"/>
          <a:stretch/>
        </p:blipFill>
        <p:spPr>
          <a:xfrm>
            <a:off x="5322656" y="343136"/>
            <a:ext cx="6447417" cy="5319656"/>
          </a:xfrm>
          <a:prstGeom prst="snip2DiagRect">
            <a:avLst>
              <a:gd name="adj1" fmla="val 0"/>
              <a:gd name="adj2" fmla="val 0"/>
            </a:avLst>
          </a:prstGeom>
        </p:spPr>
      </p:pic>
      <p:sp>
        <p:nvSpPr>
          <p:cNvPr id="9" name="Text Placeholder 8"/>
          <p:cNvSpPr>
            <a:spLocks noGrp="1"/>
          </p:cNvSpPr>
          <p:nvPr>
            <p:ph type="body" sz="half" idx="4294967295"/>
          </p:nvPr>
        </p:nvSpPr>
        <p:spPr>
          <a:xfrm>
            <a:off x="-1" y="1606550"/>
            <a:ext cx="5085567" cy="3811588"/>
          </a:xfrm>
        </p:spPr>
        <p:txBody>
          <a:bodyPr>
            <a:normAutofit fontScale="92500" lnSpcReduction="10000"/>
          </a:bodyPr>
          <a:lstStyle/>
          <a:p>
            <a:endParaRPr lang="en-US" dirty="0" smtClean="0"/>
          </a:p>
          <a:p>
            <a:r>
              <a:rPr lang="en-US" dirty="0">
                <a:solidFill>
                  <a:schemeClr val="bg1"/>
                </a:solidFill>
              </a:rPr>
              <a:t>When </a:t>
            </a:r>
            <a:r>
              <a:rPr lang="en-US" dirty="0" smtClean="0">
                <a:solidFill>
                  <a:schemeClr val="bg1"/>
                </a:solidFill>
              </a:rPr>
              <a:t>the specialist </a:t>
            </a:r>
            <a:r>
              <a:rPr lang="en-US" dirty="0">
                <a:solidFill>
                  <a:schemeClr val="bg1"/>
                </a:solidFill>
              </a:rPr>
              <a:t>puts an application into </a:t>
            </a:r>
            <a:r>
              <a:rPr lang="en-US" b="1" dirty="0">
                <a:solidFill>
                  <a:schemeClr val="bg1"/>
                </a:solidFill>
              </a:rPr>
              <a:t>Conditionally Approved </a:t>
            </a:r>
            <a:r>
              <a:rPr lang="en-US" dirty="0">
                <a:solidFill>
                  <a:schemeClr val="bg1"/>
                </a:solidFill>
              </a:rPr>
              <a:t>status, </a:t>
            </a:r>
            <a:r>
              <a:rPr lang="en-US" dirty="0" smtClean="0">
                <a:solidFill>
                  <a:schemeClr val="bg1"/>
                </a:solidFill>
              </a:rPr>
              <a:t>an email is generated detailing the following:</a:t>
            </a:r>
          </a:p>
          <a:p>
            <a:pPr lvl="1"/>
            <a:r>
              <a:rPr lang="en-US" dirty="0" smtClean="0">
                <a:solidFill>
                  <a:schemeClr val="bg1"/>
                </a:solidFill>
              </a:rPr>
              <a:t>Take Action – 7 Days</a:t>
            </a:r>
          </a:p>
          <a:p>
            <a:pPr lvl="1"/>
            <a:r>
              <a:rPr lang="en-US" dirty="0" smtClean="0">
                <a:solidFill>
                  <a:schemeClr val="bg1"/>
                </a:solidFill>
              </a:rPr>
              <a:t>Application Submission Summary</a:t>
            </a:r>
          </a:p>
          <a:p>
            <a:pPr lvl="1"/>
            <a:r>
              <a:rPr lang="en-US" dirty="0" smtClean="0">
                <a:solidFill>
                  <a:schemeClr val="bg1"/>
                </a:solidFill>
              </a:rPr>
              <a:t>Link to log in to COLAs Online from the email</a:t>
            </a:r>
          </a:p>
          <a:p>
            <a:pPr lvl="1"/>
            <a:r>
              <a:rPr lang="en-US" dirty="0" smtClean="0">
                <a:solidFill>
                  <a:schemeClr val="bg1"/>
                </a:solidFill>
              </a:rPr>
              <a:t>Summary of options – Accept/Decline/No Action</a:t>
            </a:r>
            <a:endParaRPr lang="en-US" dirty="0">
              <a:solidFill>
                <a:schemeClr val="bg1"/>
              </a:solidFill>
            </a:endParaRPr>
          </a:p>
          <a:p>
            <a:endParaRPr lang="en-US" dirty="0">
              <a:solidFill>
                <a:schemeClr val="bg1"/>
              </a:solidFill>
            </a:endParaRPr>
          </a:p>
        </p:txBody>
      </p:sp>
      <p:sp>
        <p:nvSpPr>
          <p:cNvPr id="2" name="Slide Number Placeholder 1"/>
          <p:cNvSpPr>
            <a:spLocks noGrp="1"/>
          </p:cNvSpPr>
          <p:nvPr>
            <p:ph type="sldNum" sz="quarter" idx="12"/>
          </p:nvPr>
        </p:nvSpPr>
        <p:spPr/>
        <p:txBody>
          <a:bodyPr/>
          <a:lstStyle/>
          <a:p>
            <a:fld id="{9F83E4F2-0C8C-4080-A475-13EC602EDE26}" type="slidenum">
              <a:rPr lang="en-US" smtClean="0">
                <a:solidFill>
                  <a:prstClr val="black">
                    <a:tint val="75000"/>
                  </a:prstClr>
                </a:solidFill>
              </a:rPr>
              <a:pPr/>
              <a:t>6</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6020925" y="2994651"/>
            <a:ext cx="1335839" cy="158187"/>
          </a:xfrm>
          <a:prstGeom prst="rect">
            <a:avLst/>
          </a:prstGeom>
        </p:spPr>
      </p:pic>
      <p:sp>
        <p:nvSpPr>
          <p:cNvPr id="8"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2370408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820" y="351613"/>
            <a:ext cx="6978360" cy="5310778"/>
          </a:xfrm>
          <a:prstGeom prst="rect">
            <a:avLst/>
          </a:prstGeom>
        </p:spPr>
      </p:pic>
      <p:sp>
        <p:nvSpPr>
          <p:cNvPr id="3" name="Title 2"/>
          <p:cNvSpPr>
            <a:spLocks noGrp="1"/>
          </p:cNvSpPr>
          <p:nvPr>
            <p:ph type="title" idx="4294967295"/>
          </p:nvPr>
        </p:nvSpPr>
        <p:spPr>
          <a:xfrm>
            <a:off x="432343" y="351613"/>
            <a:ext cx="3411143" cy="878537"/>
          </a:xfrm>
        </p:spPr>
        <p:txBody>
          <a:bodyPr>
            <a:noAutofit/>
          </a:bodyPr>
          <a:lstStyle/>
          <a:p>
            <a:r>
              <a:rPr lang="en-US" sz="3200" b="1" cap="none" dirty="0" smtClean="0">
                <a:solidFill>
                  <a:schemeClr val="bg1"/>
                </a:solidFill>
                <a:latin typeface="+mn-lt"/>
              </a:rPr>
              <a:t>eApplications Inbox</a:t>
            </a:r>
            <a:endParaRPr lang="en-US" sz="3200" b="1" cap="none" dirty="0">
              <a:solidFill>
                <a:schemeClr val="bg1"/>
              </a:solidFill>
              <a:latin typeface="+mn-lt"/>
            </a:endParaRPr>
          </a:p>
        </p:txBody>
      </p:sp>
      <p:sp>
        <p:nvSpPr>
          <p:cNvPr id="6" name="Text Placeholder 5"/>
          <p:cNvSpPr>
            <a:spLocks noGrp="1"/>
          </p:cNvSpPr>
          <p:nvPr>
            <p:ph type="body" sz="half" idx="4294967295"/>
          </p:nvPr>
        </p:nvSpPr>
        <p:spPr>
          <a:xfrm>
            <a:off x="3870" y="1546407"/>
            <a:ext cx="4768155" cy="3789681"/>
          </a:xfrm>
        </p:spPr>
        <p:txBody>
          <a:bodyPr>
            <a:noAutofit/>
          </a:bodyPr>
          <a:lstStyle/>
          <a:p>
            <a:pPr>
              <a:spcBef>
                <a:spcPts val="0"/>
              </a:spcBef>
              <a:buFont typeface="Arial" panose="020B0604020202020204" pitchFamily="34" charset="0"/>
              <a:buChar char="•"/>
            </a:pPr>
            <a:r>
              <a:rPr lang="en-US" sz="1500" dirty="0">
                <a:solidFill>
                  <a:schemeClr val="bg1"/>
                </a:solidFill>
              </a:rPr>
              <a:t>When </a:t>
            </a:r>
            <a:r>
              <a:rPr lang="en-US" sz="1500" dirty="0" smtClean="0">
                <a:solidFill>
                  <a:schemeClr val="bg1"/>
                </a:solidFill>
              </a:rPr>
              <a:t>you log in</a:t>
            </a:r>
            <a:r>
              <a:rPr lang="en-US" sz="1500" dirty="0">
                <a:solidFill>
                  <a:schemeClr val="bg1"/>
                </a:solidFill>
              </a:rPr>
              <a:t>,</a:t>
            </a:r>
            <a:r>
              <a:rPr lang="en-US" sz="1500" dirty="0" smtClean="0">
                <a:solidFill>
                  <a:schemeClr val="bg1"/>
                </a:solidFill>
              </a:rPr>
              <a:t>  you will </a:t>
            </a:r>
            <a:r>
              <a:rPr lang="en-US" sz="1500" dirty="0">
                <a:solidFill>
                  <a:schemeClr val="bg1"/>
                </a:solidFill>
              </a:rPr>
              <a:t>see a list of applications that require action (both </a:t>
            </a:r>
            <a:r>
              <a:rPr lang="en-US" sz="1500" b="1" dirty="0">
                <a:solidFill>
                  <a:schemeClr val="bg1"/>
                </a:solidFill>
              </a:rPr>
              <a:t>Conditionally Approved</a:t>
            </a:r>
            <a:r>
              <a:rPr lang="en-US" sz="1500" dirty="0">
                <a:solidFill>
                  <a:schemeClr val="bg1"/>
                </a:solidFill>
              </a:rPr>
              <a:t> and </a:t>
            </a:r>
            <a:r>
              <a:rPr lang="en-US" sz="1500" b="1" dirty="0">
                <a:solidFill>
                  <a:schemeClr val="bg1"/>
                </a:solidFill>
              </a:rPr>
              <a:t>Needs Correction</a:t>
            </a:r>
            <a:r>
              <a:rPr lang="en-US" sz="1500" dirty="0" smtClean="0">
                <a:solidFill>
                  <a:schemeClr val="bg1"/>
                </a:solidFill>
              </a:rPr>
              <a:t>).</a:t>
            </a:r>
            <a:endParaRPr lang="en-US" sz="1500" dirty="0">
              <a:solidFill>
                <a:schemeClr val="bg1"/>
              </a:solidFill>
            </a:endParaRPr>
          </a:p>
          <a:p>
            <a:pPr>
              <a:spcBef>
                <a:spcPts val="0"/>
              </a:spcBef>
              <a:buFont typeface="Arial" panose="020B0604020202020204" pitchFamily="34" charset="0"/>
              <a:buChar char="•"/>
            </a:pPr>
            <a:r>
              <a:rPr lang="en-US" sz="1500" dirty="0">
                <a:solidFill>
                  <a:schemeClr val="bg1"/>
                </a:solidFill>
              </a:rPr>
              <a:t>The list is sorted first by the “Take Action By” date (in reverse chronological order so </a:t>
            </a:r>
            <a:r>
              <a:rPr lang="en-US" sz="1500" dirty="0" smtClean="0">
                <a:solidFill>
                  <a:schemeClr val="bg1"/>
                </a:solidFill>
              </a:rPr>
              <a:t>shortest </a:t>
            </a:r>
            <a:r>
              <a:rPr lang="en-US" sz="1500" dirty="0">
                <a:solidFill>
                  <a:schemeClr val="bg1"/>
                </a:solidFill>
              </a:rPr>
              <a:t>response time appears at the top), then by “Status Date” (most recent to oldest).  </a:t>
            </a:r>
          </a:p>
          <a:p>
            <a:pPr lvl="0">
              <a:lnSpc>
                <a:spcPct val="100000"/>
              </a:lnSpc>
              <a:spcBef>
                <a:spcPts val="0"/>
              </a:spcBef>
              <a:buFont typeface="Arial" panose="020B0604020202020204" pitchFamily="34" charset="0"/>
              <a:buChar char="•"/>
            </a:pPr>
            <a:r>
              <a:rPr lang="en-US" sz="1500" dirty="0" smtClean="0">
                <a:solidFill>
                  <a:schemeClr val="bg1"/>
                </a:solidFill>
              </a:rPr>
              <a:t>You </a:t>
            </a:r>
            <a:r>
              <a:rPr lang="en-US" sz="1500" dirty="0">
                <a:solidFill>
                  <a:schemeClr val="bg1"/>
                </a:solidFill>
              </a:rPr>
              <a:t>will have 7 days to accept or decline changes for</a:t>
            </a:r>
            <a:r>
              <a:rPr lang="en-US" sz="1500" b="1" dirty="0">
                <a:solidFill>
                  <a:schemeClr val="bg1"/>
                </a:solidFill>
              </a:rPr>
              <a:t> Conditionally Approved</a:t>
            </a:r>
            <a:r>
              <a:rPr lang="en-US" sz="1500" dirty="0">
                <a:solidFill>
                  <a:schemeClr val="bg1"/>
                </a:solidFill>
              </a:rPr>
              <a:t> applications; after 7 days the status automatically changes to </a:t>
            </a:r>
            <a:r>
              <a:rPr lang="en-US" sz="1500" b="1" dirty="0">
                <a:solidFill>
                  <a:schemeClr val="bg1"/>
                </a:solidFill>
              </a:rPr>
              <a:t>Needs Correction</a:t>
            </a:r>
            <a:r>
              <a:rPr lang="en-US" sz="1500" dirty="0" smtClean="0">
                <a:solidFill>
                  <a:schemeClr val="bg1"/>
                </a:solidFill>
              </a:rPr>
              <a:t>.</a:t>
            </a:r>
            <a:endParaRPr lang="en-US" sz="1500" dirty="0">
              <a:solidFill>
                <a:schemeClr val="bg1"/>
              </a:solidFill>
            </a:endParaRPr>
          </a:p>
          <a:p>
            <a:pPr>
              <a:spcBef>
                <a:spcPts val="0"/>
              </a:spcBef>
            </a:pPr>
            <a:r>
              <a:rPr lang="en-US" sz="1500" b="1" dirty="0" smtClean="0">
                <a:solidFill>
                  <a:schemeClr val="bg1"/>
                </a:solidFill>
              </a:rPr>
              <a:t>NOTE</a:t>
            </a:r>
            <a:r>
              <a:rPr lang="en-US" sz="1500" b="1" dirty="0">
                <a:solidFill>
                  <a:schemeClr val="bg1"/>
                </a:solidFill>
              </a:rPr>
              <a:t>: </a:t>
            </a:r>
          </a:p>
          <a:p>
            <a:pPr>
              <a:spcBef>
                <a:spcPts val="0"/>
              </a:spcBef>
            </a:pPr>
            <a:r>
              <a:rPr lang="en-US" sz="1500" dirty="0">
                <a:solidFill>
                  <a:schemeClr val="bg1"/>
                </a:solidFill>
              </a:rPr>
              <a:t>Brand/Fanciful name </a:t>
            </a:r>
            <a:r>
              <a:rPr lang="en-US" sz="1500" dirty="0" smtClean="0">
                <a:solidFill>
                  <a:schemeClr val="bg1"/>
                </a:solidFill>
              </a:rPr>
              <a:t>columns </a:t>
            </a:r>
            <a:r>
              <a:rPr lang="en-US" sz="1500" dirty="0">
                <a:solidFill>
                  <a:schemeClr val="bg1"/>
                </a:solidFill>
              </a:rPr>
              <a:t>show changes </a:t>
            </a:r>
            <a:r>
              <a:rPr lang="en-US" sz="1500" dirty="0" smtClean="0">
                <a:solidFill>
                  <a:schemeClr val="bg1"/>
                </a:solidFill>
              </a:rPr>
              <a:t>proposed </a:t>
            </a:r>
            <a:r>
              <a:rPr lang="en-US" sz="1500" dirty="0">
                <a:solidFill>
                  <a:schemeClr val="bg1"/>
                </a:solidFill>
              </a:rPr>
              <a:t>by ALFD (not the original values </a:t>
            </a:r>
            <a:r>
              <a:rPr lang="en-US" sz="1500" dirty="0" smtClean="0">
                <a:solidFill>
                  <a:schemeClr val="bg1"/>
                </a:solidFill>
              </a:rPr>
              <a:t>you submitted</a:t>
            </a:r>
            <a:r>
              <a:rPr lang="en-US" sz="1500" dirty="0">
                <a:solidFill>
                  <a:schemeClr val="bg1"/>
                </a:solidFill>
              </a:rPr>
              <a:t>).</a:t>
            </a:r>
          </a:p>
          <a:p>
            <a:pPr marL="0" lvl="0" indent="0">
              <a:lnSpc>
                <a:spcPct val="100000"/>
              </a:lnSpc>
              <a:spcBef>
                <a:spcPts val="0"/>
              </a:spcBef>
              <a:buNone/>
            </a:pPr>
            <a:endParaRPr lang="en-US" sz="1500" dirty="0" smtClean="0">
              <a:solidFill>
                <a:schemeClr val="bg1"/>
              </a:solidFill>
            </a:endParaRPr>
          </a:p>
        </p:txBody>
      </p:sp>
      <p:sp>
        <p:nvSpPr>
          <p:cNvPr id="7" name="Oval 6"/>
          <p:cNvSpPr/>
          <p:nvPr/>
        </p:nvSpPr>
        <p:spPr>
          <a:xfrm>
            <a:off x="4951881" y="3150734"/>
            <a:ext cx="6976997" cy="5810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9F83E4F2-0C8C-4080-A475-13EC602EDE26}" type="slidenum">
              <a:rPr lang="en-US" smtClean="0">
                <a:solidFill>
                  <a:prstClr val="black">
                    <a:tint val="75000"/>
                  </a:prstClr>
                </a:solidFill>
              </a:rPr>
              <a:pPr/>
              <a:t>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2143546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extBox 10"/>
          <p:cNvSpPr txBox="1"/>
          <p:nvPr/>
        </p:nvSpPr>
        <p:spPr>
          <a:xfrm>
            <a:off x="263028" y="1545344"/>
            <a:ext cx="4149823" cy="3785652"/>
          </a:xfrm>
          <a:prstGeom prst="rect">
            <a:avLst/>
          </a:prstGeom>
          <a:noFill/>
        </p:spPr>
        <p:txBody>
          <a:bodyPr wrap="square" rtlCol="0">
            <a:spAutoFit/>
          </a:bodyPr>
          <a:lstStyle/>
          <a:p>
            <a:pPr lvl="0"/>
            <a:r>
              <a:rPr lang="en-US" sz="2000" dirty="0">
                <a:solidFill>
                  <a:schemeClr val="bg1"/>
                </a:solidFill>
              </a:rPr>
              <a:t>After selecting a </a:t>
            </a:r>
            <a:r>
              <a:rPr lang="en-US" sz="2000" b="1" dirty="0">
                <a:solidFill>
                  <a:schemeClr val="bg1"/>
                </a:solidFill>
              </a:rPr>
              <a:t>Conditionally </a:t>
            </a:r>
            <a:r>
              <a:rPr lang="en-US" sz="2000" b="1" dirty="0" smtClean="0">
                <a:solidFill>
                  <a:schemeClr val="bg1"/>
                </a:solidFill>
              </a:rPr>
              <a:t>Approved</a:t>
            </a:r>
            <a:r>
              <a:rPr lang="en-US" sz="2000" dirty="0" smtClean="0">
                <a:solidFill>
                  <a:schemeClr val="bg1"/>
                </a:solidFill>
              </a:rPr>
              <a:t> </a:t>
            </a:r>
            <a:r>
              <a:rPr lang="en-US" sz="2000" dirty="0">
                <a:solidFill>
                  <a:schemeClr val="bg1"/>
                </a:solidFill>
              </a:rPr>
              <a:t>application from the </a:t>
            </a:r>
            <a:r>
              <a:rPr lang="en-US" sz="2000" dirty="0" smtClean="0">
                <a:solidFill>
                  <a:schemeClr val="bg1"/>
                </a:solidFill>
              </a:rPr>
              <a:t>My eApplications Inbox</a:t>
            </a:r>
            <a:r>
              <a:rPr lang="en-US" sz="2000" dirty="0">
                <a:solidFill>
                  <a:schemeClr val="bg1"/>
                </a:solidFill>
              </a:rPr>
              <a:t>, </a:t>
            </a:r>
            <a:r>
              <a:rPr lang="en-US" sz="2000" dirty="0" smtClean="0">
                <a:solidFill>
                  <a:schemeClr val="bg1"/>
                </a:solidFill>
              </a:rPr>
              <a:t>you can </a:t>
            </a:r>
            <a:r>
              <a:rPr lang="en-US" sz="2000" dirty="0">
                <a:solidFill>
                  <a:schemeClr val="bg1"/>
                </a:solidFill>
              </a:rPr>
              <a:t>accept or decline the changes</a:t>
            </a:r>
            <a:r>
              <a:rPr lang="en-US" sz="2000" dirty="0" smtClean="0">
                <a:solidFill>
                  <a:schemeClr val="bg1"/>
                </a:solidFill>
              </a:rPr>
              <a:t>.</a:t>
            </a:r>
            <a:br>
              <a:rPr lang="en-US" sz="2000" dirty="0" smtClean="0">
                <a:solidFill>
                  <a:schemeClr val="bg1"/>
                </a:solidFill>
              </a:rPr>
            </a:br>
            <a:endParaRPr lang="en-US" sz="2000" dirty="0" smtClean="0">
              <a:solidFill>
                <a:schemeClr val="bg1"/>
              </a:solidFill>
            </a:endParaRPr>
          </a:p>
          <a:p>
            <a:pPr lvl="0"/>
            <a:r>
              <a:rPr lang="en-US" sz="2000" dirty="0" smtClean="0">
                <a:solidFill>
                  <a:schemeClr val="bg1"/>
                </a:solidFill>
              </a:rPr>
              <a:t>Screen shows the proposed changes.</a:t>
            </a:r>
          </a:p>
          <a:p>
            <a:pPr lvl="0"/>
            <a:endParaRPr lang="en-US" sz="2000" dirty="0">
              <a:solidFill>
                <a:schemeClr val="bg1"/>
              </a:solidFill>
            </a:endParaRPr>
          </a:p>
          <a:p>
            <a:pPr lvl="0"/>
            <a:r>
              <a:rPr lang="en-US" sz="2000" b="1" dirty="0">
                <a:solidFill>
                  <a:schemeClr val="bg1"/>
                </a:solidFill>
              </a:rPr>
              <a:t>NOTE:</a:t>
            </a:r>
          </a:p>
          <a:p>
            <a:pPr lvl="0"/>
            <a:r>
              <a:rPr lang="en-US" sz="2000" dirty="0" smtClean="0">
                <a:solidFill>
                  <a:schemeClr val="bg1"/>
                </a:solidFill>
              </a:rPr>
              <a:t>Currently you must </a:t>
            </a:r>
            <a:r>
              <a:rPr lang="en-US" sz="2000" dirty="0">
                <a:solidFill>
                  <a:schemeClr val="bg1"/>
                </a:solidFill>
              </a:rPr>
              <a:t>accept or decline ALL of the </a:t>
            </a:r>
            <a:r>
              <a:rPr lang="en-US" sz="2000" dirty="0" smtClean="0">
                <a:solidFill>
                  <a:schemeClr val="bg1"/>
                </a:solidFill>
              </a:rPr>
              <a:t>changes.  </a:t>
            </a:r>
            <a:endParaRPr lang="en-US" sz="2000" dirty="0">
              <a:solidFill>
                <a:schemeClr val="bg1"/>
              </a:solidFill>
            </a:endParaRPr>
          </a:p>
        </p:txBody>
      </p:sp>
      <p:sp>
        <p:nvSpPr>
          <p:cNvPr id="12" name="TextBox 11"/>
          <p:cNvSpPr txBox="1"/>
          <p:nvPr/>
        </p:nvSpPr>
        <p:spPr>
          <a:xfrm>
            <a:off x="263028" y="302753"/>
            <a:ext cx="4149822" cy="1077218"/>
          </a:xfrm>
          <a:prstGeom prst="rect">
            <a:avLst/>
          </a:prstGeom>
          <a:noFill/>
        </p:spPr>
        <p:txBody>
          <a:bodyPr wrap="square" rtlCol="0">
            <a:spAutoFit/>
          </a:bodyPr>
          <a:lstStyle/>
          <a:p>
            <a:r>
              <a:rPr lang="en-US" sz="3200" b="1" dirty="0" smtClean="0">
                <a:solidFill>
                  <a:schemeClr val="bg1"/>
                </a:solidFill>
              </a:rPr>
              <a:t>Accept/Decline Proposed Changes</a:t>
            </a:r>
            <a:endParaRPr lang="en-US" sz="3200" b="1" dirty="0">
              <a:solidFill>
                <a:schemeClr val="bg1"/>
              </a:solidFill>
            </a:endParaRPr>
          </a:p>
        </p:txBody>
      </p:sp>
      <p:sp>
        <p:nvSpPr>
          <p:cNvPr id="13" name="Oval 12"/>
          <p:cNvSpPr/>
          <p:nvPr/>
        </p:nvSpPr>
        <p:spPr>
          <a:xfrm>
            <a:off x="6462620" y="4744493"/>
            <a:ext cx="1562100" cy="3714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9F83E4F2-0C8C-4080-A475-13EC602EDE26}" type="slidenum">
              <a:rPr lang="en-US" smtClean="0">
                <a:solidFill>
                  <a:prstClr val="black">
                    <a:tint val="75000"/>
                  </a:prstClr>
                </a:solidFill>
              </a:rPr>
              <a:pPr/>
              <a:t>8</a:t>
            </a:fld>
            <a:endParaRPr lang="en-US" dirty="0">
              <a:solidFill>
                <a:prstClr val="black">
                  <a:tint val="75000"/>
                </a:prstClr>
              </a:solidFill>
            </a:endParaRPr>
          </a:p>
        </p:txBody>
      </p:sp>
      <p:sp>
        <p:nvSpPr>
          <p:cNvPr id="9"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grpSp>
        <p:nvGrpSpPr>
          <p:cNvPr id="3" name="Group 2"/>
          <p:cNvGrpSpPr/>
          <p:nvPr/>
        </p:nvGrpSpPr>
        <p:grpSpPr>
          <a:xfrm>
            <a:off x="4627358" y="388193"/>
            <a:ext cx="7262844" cy="5266286"/>
            <a:chOff x="4627358" y="388193"/>
            <a:chExt cx="7262844" cy="5266286"/>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358" y="388193"/>
              <a:ext cx="7262844" cy="5266286"/>
            </a:xfrm>
            <a:prstGeom prst="rect">
              <a:avLst/>
            </a:prstGeom>
          </p:spPr>
        </p:pic>
        <p:pic>
          <p:nvPicPr>
            <p:cNvPr id="14" name="Picture 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914" y="3438170"/>
              <a:ext cx="3429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96774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extBox 10"/>
          <p:cNvSpPr txBox="1"/>
          <p:nvPr/>
        </p:nvSpPr>
        <p:spPr>
          <a:xfrm>
            <a:off x="229058" y="1454486"/>
            <a:ext cx="4518306" cy="3785652"/>
          </a:xfrm>
          <a:prstGeom prst="rect">
            <a:avLst/>
          </a:prstGeom>
          <a:noFill/>
        </p:spPr>
        <p:txBody>
          <a:bodyPr wrap="square" rtlCol="0">
            <a:spAutoFit/>
          </a:bodyPr>
          <a:lstStyle/>
          <a:p>
            <a:pPr lvl="0"/>
            <a:r>
              <a:rPr lang="en-US" sz="2000" dirty="0" smtClean="0">
                <a:solidFill>
                  <a:schemeClr val="bg1"/>
                </a:solidFill>
              </a:rPr>
              <a:t>Upon clicking </a:t>
            </a:r>
            <a:r>
              <a:rPr lang="en-US" sz="2000" dirty="0">
                <a:solidFill>
                  <a:schemeClr val="bg1"/>
                </a:solidFill>
              </a:rPr>
              <a:t>“</a:t>
            </a:r>
            <a:r>
              <a:rPr lang="en-US" sz="2000" b="1" dirty="0">
                <a:solidFill>
                  <a:schemeClr val="bg1"/>
                </a:solidFill>
              </a:rPr>
              <a:t>ACCEPT changes</a:t>
            </a:r>
            <a:r>
              <a:rPr lang="en-US" sz="2000" dirty="0">
                <a:solidFill>
                  <a:schemeClr val="bg1"/>
                </a:solidFill>
              </a:rPr>
              <a:t>” </a:t>
            </a:r>
            <a:r>
              <a:rPr lang="en-US" sz="2000" dirty="0" smtClean="0">
                <a:solidFill>
                  <a:schemeClr val="bg1"/>
                </a:solidFill>
              </a:rPr>
              <a:t>you see a validation message: “You have </a:t>
            </a:r>
            <a:r>
              <a:rPr lang="en-US" sz="2000" b="1" dirty="0" smtClean="0">
                <a:solidFill>
                  <a:schemeClr val="bg1"/>
                </a:solidFill>
              </a:rPr>
              <a:t>accepted</a:t>
            </a:r>
            <a:r>
              <a:rPr lang="en-US" sz="2000" dirty="0" smtClean="0">
                <a:solidFill>
                  <a:schemeClr val="bg1"/>
                </a:solidFill>
              </a:rPr>
              <a:t> TTB’s changes to your application; your labels are now approved.”</a:t>
            </a:r>
            <a:br>
              <a:rPr lang="en-US" sz="2000" dirty="0" smtClean="0">
                <a:solidFill>
                  <a:schemeClr val="bg1"/>
                </a:solidFill>
              </a:rPr>
            </a:br>
            <a:endParaRPr lang="en-US" sz="2000" dirty="0">
              <a:solidFill>
                <a:schemeClr val="bg1"/>
              </a:solidFill>
            </a:endParaRPr>
          </a:p>
          <a:p>
            <a:pPr lvl="0"/>
            <a:r>
              <a:rPr lang="en-US" sz="2000" dirty="0">
                <a:solidFill>
                  <a:schemeClr val="bg1"/>
                </a:solidFill>
              </a:rPr>
              <a:t>If “Cancel Acceptance” is selected, </a:t>
            </a:r>
            <a:r>
              <a:rPr lang="en-US" sz="2000" dirty="0" smtClean="0">
                <a:solidFill>
                  <a:schemeClr val="bg1"/>
                </a:solidFill>
              </a:rPr>
              <a:t>the pop up box disappears.  No changes are made, and you can consider again whether to accept or decline.</a:t>
            </a:r>
            <a:endParaRPr lang="en-US" sz="2000" dirty="0">
              <a:solidFill>
                <a:schemeClr val="bg1"/>
              </a:solidFill>
            </a:endParaRPr>
          </a:p>
        </p:txBody>
      </p:sp>
      <p:sp>
        <p:nvSpPr>
          <p:cNvPr id="12" name="TextBox 11"/>
          <p:cNvSpPr txBox="1"/>
          <p:nvPr/>
        </p:nvSpPr>
        <p:spPr>
          <a:xfrm>
            <a:off x="308598" y="348830"/>
            <a:ext cx="4113089" cy="1077218"/>
          </a:xfrm>
          <a:prstGeom prst="rect">
            <a:avLst/>
          </a:prstGeom>
          <a:noFill/>
        </p:spPr>
        <p:txBody>
          <a:bodyPr wrap="square" rtlCol="0">
            <a:spAutoFit/>
          </a:bodyPr>
          <a:lstStyle/>
          <a:p>
            <a:r>
              <a:rPr lang="en-US" sz="3200" b="1" dirty="0" smtClean="0">
                <a:solidFill>
                  <a:schemeClr val="bg1"/>
                </a:solidFill>
              </a:rPr>
              <a:t>ACCEPT Proposed Changes</a:t>
            </a:r>
            <a:endParaRPr lang="en-US" sz="3200" b="1" dirty="0">
              <a:solidFill>
                <a:schemeClr val="bg1"/>
              </a:solidFill>
            </a:endParaRPr>
          </a:p>
        </p:txBody>
      </p:sp>
      <p:pic>
        <p:nvPicPr>
          <p:cNvPr id="2" name="Picture 1"/>
          <p:cNvPicPr>
            <a:picLocks noChangeAspect="1"/>
          </p:cNvPicPr>
          <p:nvPr/>
        </p:nvPicPr>
        <p:blipFill>
          <a:blip r:embed="rId2"/>
          <a:stretch>
            <a:fillRect/>
          </a:stretch>
        </p:blipFill>
        <p:spPr>
          <a:xfrm>
            <a:off x="5494999" y="543101"/>
            <a:ext cx="6469248" cy="4865223"/>
          </a:xfrm>
          <a:prstGeom prst="rect">
            <a:avLst/>
          </a:prstGeom>
        </p:spPr>
      </p:pic>
      <p:sp>
        <p:nvSpPr>
          <p:cNvPr id="4" name="Oval 3"/>
          <p:cNvSpPr/>
          <p:nvPr/>
        </p:nvSpPr>
        <p:spPr>
          <a:xfrm>
            <a:off x="8371316" y="3188796"/>
            <a:ext cx="1847850" cy="317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7277622" y="4624682"/>
            <a:ext cx="1093694" cy="29583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9F83E4F2-0C8C-4080-A475-13EC602EDE26}" type="slidenum">
              <a:rPr lang="en-US" smtClean="0">
                <a:solidFill>
                  <a:prstClr val="black">
                    <a:tint val="75000"/>
                  </a:prstClr>
                </a:solidFill>
              </a:rPr>
              <a:pPr/>
              <a:t>9</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5758224" y="3388272"/>
            <a:ext cx="1802525" cy="115362"/>
          </a:xfrm>
          <a:prstGeom prst="rect">
            <a:avLst/>
          </a:prstGeom>
        </p:spPr>
      </p:pic>
      <p:sp>
        <p:nvSpPr>
          <p:cNvPr id="10" name="Footer Placeholder 2"/>
          <p:cNvSpPr>
            <a:spLocks noGrp="1"/>
          </p:cNvSpPr>
          <p:nvPr>
            <p:ph type="ftr" sz="quarter" idx="11"/>
          </p:nvPr>
        </p:nvSpPr>
        <p:spPr>
          <a:xfrm>
            <a:off x="9641973" y="6407804"/>
            <a:ext cx="1617336" cy="365125"/>
          </a:xfrm>
        </p:spPr>
        <p:txBody>
          <a:bodyPr/>
          <a:lstStyle/>
          <a:p>
            <a:r>
              <a:rPr lang="en-US" dirty="0" smtClean="0">
                <a:solidFill>
                  <a:prstClr val="black">
                    <a:tint val="75000"/>
                  </a:prstClr>
                </a:solidFill>
              </a:rPr>
              <a:t>TTB-PT-2019-04</a:t>
            </a:r>
            <a:endParaRPr lang="en-US" dirty="0">
              <a:solidFill>
                <a:prstClr val="black">
                  <a:tint val="75000"/>
                </a:prstClr>
              </a:solidFill>
            </a:endParaRPr>
          </a:p>
        </p:txBody>
      </p:sp>
    </p:spTree>
    <p:extLst>
      <p:ext uri="{BB962C8B-B14F-4D97-AF65-F5344CB8AC3E}">
        <p14:creationId xmlns:p14="http://schemas.microsoft.com/office/powerpoint/2010/main" val="2092190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1604</TotalTime>
  <Words>1015</Words>
  <Application>Microsoft Office PowerPoint</Application>
  <PresentationFormat>Widescreen</PresentationFormat>
  <Paragraphs>174</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Symbol</vt:lpstr>
      <vt:lpstr>Times New Roman</vt:lpstr>
      <vt:lpstr>Wingdings 3</vt:lpstr>
      <vt:lpstr>Slice</vt:lpstr>
      <vt:lpstr>COLAs Online: Conditional Approval Status</vt:lpstr>
      <vt:lpstr>Disclaimer</vt:lpstr>
      <vt:lpstr>CONTACT US</vt:lpstr>
      <vt:lpstr>SUMMARY</vt:lpstr>
      <vt:lpstr>Which application FIELDS are involved?</vt:lpstr>
      <vt:lpstr>Proposed Changes Email</vt:lpstr>
      <vt:lpstr>eApplications Inbox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 In Mind…..</vt:lpstr>
      <vt:lpstr>Did You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Jewell, Alexis S.</dc:creator>
  <cp:lastModifiedBy>Evans, Susan B.</cp:lastModifiedBy>
  <cp:revision>114</cp:revision>
  <cp:lastPrinted>2019-06-25T11:47:16Z</cp:lastPrinted>
  <dcterms:created xsi:type="dcterms:W3CDTF">2019-06-13T14:06:03Z</dcterms:created>
  <dcterms:modified xsi:type="dcterms:W3CDTF">2019-07-03T16:52:55Z</dcterms:modified>
</cp:coreProperties>
</file>